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6" r:id="rId2"/>
    <p:sldId id="267" r:id="rId3"/>
    <p:sldId id="287" r:id="rId4"/>
    <p:sldId id="262" r:id="rId5"/>
    <p:sldId id="258" r:id="rId6"/>
    <p:sldId id="259" r:id="rId7"/>
    <p:sldId id="260" r:id="rId8"/>
    <p:sldId id="263" r:id="rId9"/>
    <p:sldId id="261" r:id="rId10"/>
    <p:sldId id="265" r:id="rId11"/>
    <p:sldId id="266" r:id="rId12"/>
    <p:sldId id="264" r:id="rId13"/>
    <p:sldId id="285" r:id="rId14"/>
    <p:sldId id="268" r:id="rId15"/>
    <p:sldId id="270" r:id="rId16"/>
    <p:sldId id="271" r:id="rId17"/>
    <p:sldId id="269"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6" r:id="rId32"/>
    <p:sldId id="289" r:id="rId33"/>
    <p:sldId id="290" r:id="rId34"/>
    <p:sldId id="291" r:id="rId35"/>
    <p:sldId id="292" r:id="rId36"/>
    <p:sldId id="288" r:id="rId37"/>
    <p:sldId id="293" r:id="rId38"/>
    <p:sldId id="294" r:id="rId39"/>
    <p:sldId id="296" r:id="rId40"/>
    <p:sldId id="297" r:id="rId41"/>
    <p:sldId id="298" r:id="rId42"/>
    <p:sldId id="299" r:id="rId43"/>
    <p:sldId id="29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27"/>
    <p:restoredTop sz="95993"/>
  </p:normalViewPr>
  <p:slideViewPr>
    <p:cSldViewPr snapToGrid="0" snapToObjects="1">
      <p:cViewPr varScale="1">
        <p:scale>
          <a:sx n="154" d="100"/>
          <a:sy n="154" d="100"/>
        </p:scale>
        <p:origin x="112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A4BEA7-437F-E240-9F35-AA7B61B4A94C}" type="datetimeFigureOut">
              <a:rPr lang="en-US" smtClean="0"/>
              <a:t>3/31/21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DD9A86-71C9-FC42-9FC6-8F42A77732A1}" type="slidenum">
              <a:rPr lang="en-US" smtClean="0"/>
              <a:t>‹#›</a:t>
            </a:fld>
            <a:endParaRPr lang="en-US"/>
          </a:p>
        </p:txBody>
      </p:sp>
    </p:spTree>
    <p:extLst>
      <p:ext uri="{BB962C8B-B14F-4D97-AF65-F5344CB8AC3E}">
        <p14:creationId xmlns:p14="http://schemas.microsoft.com/office/powerpoint/2010/main" val="1385061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DD9A86-71C9-FC42-9FC6-8F42A77732A1}" type="slidenum">
              <a:rPr lang="en-US" smtClean="0"/>
              <a:t>43</a:t>
            </a:fld>
            <a:endParaRPr lang="en-US"/>
          </a:p>
        </p:txBody>
      </p:sp>
    </p:spTree>
    <p:extLst>
      <p:ext uri="{BB962C8B-B14F-4D97-AF65-F5344CB8AC3E}">
        <p14:creationId xmlns:p14="http://schemas.microsoft.com/office/powerpoint/2010/main" val="673528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D97A9-41D2-3D4F-87CD-90CC59147F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299D13-C336-3E47-B431-435903E40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4AA42C-4194-3647-A4AC-0EA4AC90773D}"/>
              </a:ext>
            </a:extLst>
          </p:cNvPr>
          <p:cNvSpPr>
            <a:spLocks noGrp="1"/>
          </p:cNvSpPr>
          <p:nvPr>
            <p:ph type="dt" sz="half" idx="10"/>
          </p:nvPr>
        </p:nvSpPr>
        <p:spPr/>
        <p:txBody>
          <a:bodyPr/>
          <a:lstStyle/>
          <a:p>
            <a:fld id="{336B6572-A2D4-1344-9782-811DA74CC6C8}" type="datetimeFigureOut">
              <a:rPr lang="en-US" smtClean="0"/>
              <a:t>3/31/21</a:t>
            </a:fld>
            <a:endParaRPr lang="en-US"/>
          </a:p>
        </p:txBody>
      </p:sp>
      <p:sp>
        <p:nvSpPr>
          <p:cNvPr id="5" name="Footer Placeholder 4">
            <a:extLst>
              <a:ext uri="{FF2B5EF4-FFF2-40B4-BE49-F238E27FC236}">
                <a16:creationId xmlns:a16="http://schemas.microsoft.com/office/drawing/2014/main" id="{BA3FA7EC-82E4-3C4B-8237-40DF6D058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F205E9-F75C-F648-9C0D-870F4AEA77B0}"/>
              </a:ext>
            </a:extLst>
          </p:cNvPr>
          <p:cNvSpPr>
            <a:spLocks noGrp="1"/>
          </p:cNvSpPr>
          <p:nvPr>
            <p:ph type="sldNum" sz="quarter" idx="12"/>
          </p:nvPr>
        </p:nvSpPr>
        <p:spPr/>
        <p:txBody>
          <a:bodyPr/>
          <a:lstStyle/>
          <a:p>
            <a:fld id="{04F9246E-53E6-8A45-AFC3-6AADBC8F8E87}" type="slidenum">
              <a:rPr lang="en-US" smtClean="0"/>
              <a:t>‹#›</a:t>
            </a:fld>
            <a:endParaRPr lang="en-US"/>
          </a:p>
        </p:txBody>
      </p:sp>
    </p:spTree>
    <p:extLst>
      <p:ext uri="{BB962C8B-B14F-4D97-AF65-F5344CB8AC3E}">
        <p14:creationId xmlns:p14="http://schemas.microsoft.com/office/powerpoint/2010/main" val="3898594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6A54-80D0-0245-BBE2-89B01859B8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02A804-7A35-F548-A701-48CEDAA36D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8FA2F-50C6-A449-8C51-0F4DB9D2B068}"/>
              </a:ext>
            </a:extLst>
          </p:cNvPr>
          <p:cNvSpPr>
            <a:spLocks noGrp="1"/>
          </p:cNvSpPr>
          <p:nvPr>
            <p:ph type="dt" sz="half" idx="10"/>
          </p:nvPr>
        </p:nvSpPr>
        <p:spPr/>
        <p:txBody>
          <a:bodyPr/>
          <a:lstStyle/>
          <a:p>
            <a:fld id="{336B6572-A2D4-1344-9782-811DA74CC6C8}" type="datetimeFigureOut">
              <a:rPr lang="en-US" smtClean="0"/>
              <a:t>3/31/21</a:t>
            </a:fld>
            <a:endParaRPr lang="en-US"/>
          </a:p>
        </p:txBody>
      </p:sp>
      <p:sp>
        <p:nvSpPr>
          <p:cNvPr id="5" name="Footer Placeholder 4">
            <a:extLst>
              <a:ext uri="{FF2B5EF4-FFF2-40B4-BE49-F238E27FC236}">
                <a16:creationId xmlns:a16="http://schemas.microsoft.com/office/drawing/2014/main" id="{422C912C-97ED-0240-9373-47A6C8B0D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BA29E7-CBEA-8040-8DD6-B0293193DD0B}"/>
              </a:ext>
            </a:extLst>
          </p:cNvPr>
          <p:cNvSpPr>
            <a:spLocks noGrp="1"/>
          </p:cNvSpPr>
          <p:nvPr>
            <p:ph type="sldNum" sz="quarter" idx="12"/>
          </p:nvPr>
        </p:nvSpPr>
        <p:spPr/>
        <p:txBody>
          <a:bodyPr/>
          <a:lstStyle/>
          <a:p>
            <a:fld id="{04F9246E-53E6-8A45-AFC3-6AADBC8F8E87}" type="slidenum">
              <a:rPr lang="en-US" smtClean="0"/>
              <a:t>‹#›</a:t>
            </a:fld>
            <a:endParaRPr lang="en-US"/>
          </a:p>
        </p:txBody>
      </p:sp>
    </p:spTree>
    <p:extLst>
      <p:ext uri="{BB962C8B-B14F-4D97-AF65-F5344CB8AC3E}">
        <p14:creationId xmlns:p14="http://schemas.microsoft.com/office/powerpoint/2010/main" val="109630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B96B1E-A817-E242-938B-22DBCB7366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21FE41-049E-FE49-A5F1-44F5B11AE6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3C97D-CD87-D648-AF8E-6D5BDB5E441A}"/>
              </a:ext>
            </a:extLst>
          </p:cNvPr>
          <p:cNvSpPr>
            <a:spLocks noGrp="1"/>
          </p:cNvSpPr>
          <p:nvPr>
            <p:ph type="dt" sz="half" idx="10"/>
          </p:nvPr>
        </p:nvSpPr>
        <p:spPr/>
        <p:txBody>
          <a:bodyPr/>
          <a:lstStyle/>
          <a:p>
            <a:fld id="{336B6572-A2D4-1344-9782-811DA74CC6C8}" type="datetimeFigureOut">
              <a:rPr lang="en-US" smtClean="0"/>
              <a:t>3/31/21</a:t>
            </a:fld>
            <a:endParaRPr lang="en-US"/>
          </a:p>
        </p:txBody>
      </p:sp>
      <p:sp>
        <p:nvSpPr>
          <p:cNvPr id="5" name="Footer Placeholder 4">
            <a:extLst>
              <a:ext uri="{FF2B5EF4-FFF2-40B4-BE49-F238E27FC236}">
                <a16:creationId xmlns:a16="http://schemas.microsoft.com/office/drawing/2014/main" id="{726CD000-76A1-D448-A17C-9E4F90C6D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3130FA-EAFF-B84E-BAD8-335B8C114DE2}"/>
              </a:ext>
            </a:extLst>
          </p:cNvPr>
          <p:cNvSpPr>
            <a:spLocks noGrp="1"/>
          </p:cNvSpPr>
          <p:nvPr>
            <p:ph type="sldNum" sz="quarter" idx="12"/>
          </p:nvPr>
        </p:nvSpPr>
        <p:spPr/>
        <p:txBody>
          <a:bodyPr/>
          <a:lstStyle/>
          <a:p>
            <a:fld id="{04F9246E-53E6-8A45-AFC3-6AADBC8F8E87}" type="slidenum">
              <a:rPr lang="en-US" smtClean="0"/>
              <a:t>‹#›</a:t>
            </a:fld>
            <a:endParaRPr lang="en-US"/>
          </a:p>
        </p:txBody>
      </p:sp>
    </p:spTree>
    <p:extLst>
      <p:ext uri="{BB962C8B-B14F-4D97-AF65-F5344CB8AC3E}">
        <p14:creationId xmlns:p14="http://schemas.microsoft.com/office/powerpoint/2010/main" val="2372941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10E88-59C8-1042-8DC9-DA34FF6DD8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436030-2E93-3E49-AC9D-680FA1840D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5F5A78-C346-DA4B-B1D2-B1BB54C52C8F}"/>
              </a:ext>
            </a:extLst>
          </p:cNvPr>
          <p:cNvSpPr>
            <a:spLocks noGrp="1"/>
          </p:cNvSpPr>
          <p:nvPr>
            <p:ph type="dt" sz="half" idx="10"/>
          </p:nvPr>
        </p:nvSpPr>
        <p:spPr/>
        <p:txBody>
          <a:bodyPr/>
          <a:lstStyle/>
          <a:p>
            <a:fld id="{336B6572-A2D4-1344-9782-811DA74CC6C8}" type="datetimeFigureOut">
              <a:rPr lang="en-US" smtClean="0"/>
              <a:t>3/31/21</a:t>
            </a:fld>
            <a:endParaRPr lang="en-US"/>
          </a:p>
        </p:txBody>
      </p:sp>
      <p:sp>
        <p:nvSpPr>
          <p:cNvPr id="5" name="Footer Placeholder 4">
            <a:extLst>
              <a:ext uri="{FF2B5EF4-FFF2-40B4-BE49-F238E27FC236}">
                <a16:creationId xmlns:a16="http://schemas.microsoft.com/office/drawing/2014/main" id="{75F4EACF-1E40-294E-988A-392629693F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12557-AD12-4646-ADA2-37604917DAE6}"/>
              </a:ext>
            </a:extLst>
          </p:cNvPr>
          <p:cNvSpPr>
            <a:spLocks noGrp="1"/>
          </p:cNvSpPr>
          <p:nvPr>
            <p:ph type="sldNum" sz="quarter" idx="12"/>
          </p:nvPr>
        </p:nvSpPr>
        <p:spPr/>
        <p:txBody>
          <a:bodyPr/>
          <a:lstStyle/>
          <a:p>
            <a:fld id="{04F9246E-53E6-8A45-AFC3-6AADBC8F8E87}" type="slidenum">
              <a:rPr lang="en-US" smtClean="0"/>
              <a:t>‹#›</a:t>
            </a:fld>
            <a:endParaRPr lang="en-US"/>
          </a:p>
        </p:txBody>
      </p:sp>
    </p:spTree>
    <p:extLst>
      <p:ext uri="{BB962C8B-B14F-4D97-AF65-F5344CB8AC3E}">
        <p14:creationId xmlns:p14="http://schemas.microsoft.com/office/powerpoint/2010/main" val="2253394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FF263-FFB6-FE4A-AD32-949F2F4B80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59218D-9F7A-614E-9DF5-E412C477E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F6658-EB88-214C-A81D-443B0215BDB1}"/>
              </a:ext>
            </a:extLst>
          </p:cNvPr>
          <p:cNvSpPr>
            <a:spLocks noGrp="1"/>
          </p:cNvSpPr>
          <p:nvPr>
            <p:ph type="dt" sz="half" idx="10"/>
          </p:nvPr>
        </p:nvSpPr>
        <p:spPr/>
        <p:txBody>
          <a:bodyPr/>
          <a:lstStyle/>
          <a:p>
            <a:fld id="{336B6572-A2D4-1344-9782-811DA74CC6C8}" type="datetimeFigureOut">
              <a:rPr lang="en-US" smtClean="0"/>
              <a:t>3/31/21</a:t>
            </a:fld>
            <a:endParaRPr lang="en-US"/>
          </a:p>
        </p:txBody>
      </p:sp>
      <p:sp>
        <p:nvSpPr>
          <p:cNvPr id="5" name="Footer Placeholder 4">
            <a:extLst>
              <a:ext uri="{FF2B5EF4-FFF2-40B4-BE49-F238E27FC236}">
                <a16:creationId xmlns:a16="http://schemas.microsoft.com/office/drawing/2014/main" id="{A424BA6E-2CC7-134A-94F7-66523108FD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1F881D-4530-B34F-8657-3AA36CB1506D}"/>
              </a:ext>
            </a:extLst>
          </p:cNvPr>
          <p:cNvSpPr>
            <a:spLocks noGrp="1"/>
          </p:cNvSpPr>
          <p:nvPr>
            <p:ph type="sldNum" sz="quarter" idx="12"/>
          </p:nvPr>
        </p:nvSpPr>
        <p:spPr/>
        <p:txBody>
          <a:bodyPr/>
          <a:lstStyle/>
          <a:p>
            <a:fld id="{04F9246E-53E6-8A45-AFC3-6AADBC8F8E87}" type="slidenum">
              <a:rPr lang="en-US" smtClean="0"/>
              <a:t>‹#›</a:t>
            </a:fld>
            <a:endParaRPr lang="en-US"/>
          </a:p>
        </p:txBody>
      </p:sp>
    </p:spTree>
    <p:extLst>
      <p:ext uri="{BB962C8B-B14F-4D97-AF65-F5344CB8AC3E}">
        <p14:creationId xmlns:p14="http://schemas.microsoft.com/office/powerpoint/2010/main" val="144006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2DE4D-CC6F-B34D-BA6E-0E0A29BC5D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5BD7A8-9583-7F49-9031-C3166D6AFD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200CBF-8A49-7C4F-B700-0D2EE53EE9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9C4D6E-49B7-7F4A-B784-B4D9C56DB19D}"/>
              </a:ext>
            </a:extLst>
          </p:cNvPr>
          <p:cNvSpPr>
            <a:spLocks noGrp="1"/>
          </p:cNvSpPr>
          <p:nvPr>
            <p:ph type="dt" sz="half" idx="10"/>
          </p:nvPr>
        </p:nvSpPr>
        <p:spPr/>
        <p:txBody>
          <a:bodyPr/>
          <a:lstStyle/>
          <a:p>
            <a:fld id="{336B6572-A2D4-1344-9782-811DA74CC6C8}" type="datetimeFigureOut">
              <a:rPr lang="en-US" smtClean="0"/>
              <a:t>3/31/21</a:t>
            </a:fld>
            <a:endParaRPr lang="en-US"/>
          </a:p>
        </p:txBody>
      </p:sp>
      <p:sp>
        <p:nvSpPr>
          <p:cNvPr id="6" name="Footer Placeholder 5">
            <a:extLst>
              <a:ext uri="{FF2B5EF4-FFF2-40B4-BE49-F238E27FC236}">
                <a16:creationId xmlns:a16="http://schemas.microsoft.com/office/drawing/2014/main" id="{B2E54328-D279-4C4A-A19C-9BF2D6B26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0F2E0-7F3D-8E48-A3D5-C89729C3B171}"/>
              </a:ext>
            </a:extLst>
          </p:cNvPr>
          <p:cNvSpPr>
            <a:spLocks noGrp="1"/>
          </p:cNvSpPr>
          <p:nvPr>
            <p:ph type="sldNum" sz="quarter" idx="12"/>
          </p:nvPr>
        </p:nvSpPr>
        <p:spPr/>
        <p:txBody>
          <a:bodyPr/>
          <a:lstStyle/>
          <a:p>
            <a:fld id="{04F9246E-53E6-8A45-AFC3-6AADBC8F8E87}" type="slidenum">
              <a:rPr lang="en-US" smtClean="0"/>
              <a:t>‹#›</a:t>
            </a:fld>
            <a:endParaRPr lang="en-US"/>
          </a:p>
        </p:txBody>
      </p:sp>
    </p:spTree>
    <p:extLst>
      <p:ext uri="{BB962C8B-B14F-4D97-AF65-F5344CB8AC3E}">
        <p14:creationId xmlns:p14="http://schemas.microsoft.com/office/powerpoint/2010/main" val="4234458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38950-FF08-AA49-A1C9-6ABE949E73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82B887-4C3B-EA44-BD8F-EAC561F2D6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10EFEA-4D67-D04C-A2F8-5827B69D0C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290A76-0341-6245-9CD4-68C2D018A3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000841-C91F-6B41-9F47-6FB53C296E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803C41-ACB0-D64D-BA08-CDB03E5F5B85}"/>
              </a:ext>
            </a:extLst>
          </p:cNvPr>
          <p:cNvSpPr>
            <a:spLocks noGrp="1"/>
          </p:cNvSpPr>
          <p:nvPr>
            <p:ph type="dt" sz="half" idx="10"/>
          </p:nvPr>
        </p:nvSpPr>
        <p:spPr/>
        <p:txBody>
          <a:bodyPr/>
          <a:lstStyle/>
          <a:p>
            <a:fld id="{336B6572-A2D4-1344-9782-811DA74CC6C8}" type="datetimeFigureOut">
              <a:rPr lang="en-US" smtClean="0"/>
              <a:t>3/31/21</a:t>
            </a:fld>
            <a:endParaRPr lang="en-US"/>
          </a:p>
        </p:txBody>
      </p:sp>
      <p:sp>
        <p:nvSpPr>
          <p:cNvPr id="8" name="Footer Placeholder 7">
            <a:extLst>
              <a:ext uri="{FF2B5EF4-FFF2-40B4-BE49-F238E27FC236}">
                <a16:creationId xmlns:a16="http://schemas.microsoft.com/office/drawing/2014/main" id="{A61D834B-663F-DA4D-BBCB-27F08ADC60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FDF39F-8EC0-B741-8EE6-A9ABC822A26F}"/>
              </a:ext>
            </a:extLst>
          </p:cNvPr>
          <p:cNvSpPr>
            <a:spLocks noGrp="1"/>
          </p:cNvSpPr>
          <p:nvPr>
            <p:ph type="sldNum" sz="quarter" idx="12"/>
          </p:nvPr>
        </p:nvSpPr>
        <p:spPr/>
        <p:txBody>
          <a:bodyPr/>
          <a:lstStyle/>
          <a:p>
            <a:fld id="{04F9246E-53E6-8A45-AFC3-6AADBC8F8E87}" type="slidenum">
              <a:rPr lang="en-US" smtClean="0"/>
              <a:t>‹#›</a:t>
            </a:fld>
            <a:endParaRPr lang="en-US"/>
          </a:p>
        </p:txBody>
      </p:sp>
    </p:spTree>
    <p:extLst>
      <p:ext uri="{BB962C8B-B14F-4D97-AF65-F5344CB8AC3E}">
        <p14:creationId xmlns:p14="http://schemas.microsoft.com/office/powerpoint/2010/main" val="124446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A2360-D049-C747-87DE-8B74355B11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587524-21C4-8D42-B437-B42D7F4895F9}"/>
              </a:ext>
            </a:extLst>
          </p:cNvPr>
          <p:cNvSpPr>
            <a:spLocks noGrp="1"/>
          </p:cNvSpPr>
          <p:nvPr>
            <p:ph type="dt" sz="half" idx="10"/>
          </p:nvPr>
        </p:nvSpPr>
        <p:spPr/>
        <p:txBody>
          <a:bodyPr/>
          <a:lstStyle/>
          <a:p>
            <a:fld id="{336B6572-A2D4-1344-9782-811DA74CC6C8}" type="datetimeFigureOut">
              <a:rPr lang="en-US" smtClean="0"/>
              <a:t>3/31/21</a:t>
            </a:fld>
            <a:endParaRPr lang="en-US"/>
          </a:p>
        </p:txBody>
      </p:sp>
      <p:sp>
        <p:nvSpPr>
          <p:cNvPr id="4" name="Footer Placeholder 3">
            <a:extLst>
              <a:ext uri="{FF2B5EF4-FFF2-40B4-BE49-F238E27FC236}">
                <a16:creationId xmlns:a16="http://schemas.microsoft.com/office/drawing/2014/main" id="{CC557386-7A4F-3D4E-9194-D5D21B943A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87746D-2D7B-BE4F-88CE-6DB9508C10DE}"/>
              </a:ext>
            </a:extLst>
          </p:cNvPr>
          <p:cNvSpPr>
            <a:spLocks noGrp="1"/>
          </p:cNvSpPr>
          <p:nvPr>
            <p:ph type="sldNum" sz="quarter" idx="12"/>
          </p:nvPr>
        </p:nvSpPr>
        <p:spPr/>
        <p:txBody>
          <a:bodyPr/>
          <a:lstStyle/>
          <a:p>
            <a:fld id="{04F9246E-53E6-8A45-AFC3-6AADBC8F8E87}" type="slidenum">
              <a:rPr lang="en-US" smtClean="0"/>
              <a:t>‹#›</a:t>
            </a:fld>
            <a:endParaRPr lang="en-US"/>
          </a:p>
        </p:txBody>
      </p:sp>
    </p:spTree>
    <p:extLst>
      <p:ext uri="{BB962C8B-B14F-4D97-AF65-F5344CB8AC3E}">
        <p14:creationId xmlns:p14="http://schemas.microsoft.com/office/powerpoint/2010/main" val="238244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38BA27-717A-4642-B263-983449434214}"/>
              </a:ext>
            </a:extLst>
          </p:cNvPr>
          <p:cNvSpPr>
            <a:spLocks noGrp="1"/>
          </p:cNvSpPr>
          <p:nvPr>
            <p:ph type="dt" sz="half" idx="10"/>
          </p:nvPr>
        </p:nvSpPr>
        <p:spPr/>
        <p:txBody>
          <a:bodyPr/>
          <a:lstStyle/>
          <a:p>
            <a:fld id="{336B6572-A2D4-1344-9782-811DA74CC6C8}" type="datetimeFigureOut">
              <a:rPr lang="en-US" smtClean="0"/>
              <a:t>3/31/21</a:t>
            </a:fld>
            <a:endParaRPr lang="en-US"/>
          </a:p>
        </p:txBody>
      </p:sp>
      <p:sp>
        <p:nvSpPr>
          <p:cNvPr id="3" name="Footer Placeholder 2">
            <a:extLst>
              <a:ext uri="{FF2B5EF4-FFF2-40B4-BE49-F238E27FC236}">
                <a16:creationId xmlns:a16="http://schemas.microsoft.com/office/drawing/2014/main" id="{4C20A29F-F65F-A649-A1D8-AAB9C3AB2D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57B084-0CE4-D04D-B1CB-02DFFC375663}"/>
              </a:ext>
            </a:extLst>
          </p:cNvPr>
          <p:cNvSpPr>
            <a:spLocks noGrp="1"/>
          </p:cNvSpPr>
          <p:nvPr>
            <p:ph type="sldNum" sz="quarter" idx="12"/>
          </p:nvPr>
        </p:nvSpPr>
        <p:spPr/>
        <p:txBody>
          <a:bodyPr/>
          <a:lstStyle/>
          <a:p>
            <a:fld id="{04F9246E-53E6-8A45-AFC3-6AADBC8F8E87}" type="slidenum">
              <a:rPr lang="en-US" smtClean="0"/>
              <a:t>‹#›</a:t>
            </a:fld>
            <a:endParaRPr lang="en-US"/>
          </a:p>
        </p:txBody>
      </p:sp>
    </p:spTree>
    <p:extLst>
      <p:ext uri="{BB962C8B-B14F-4D97-AF65-F5344CB8AC3E}">
        <p14:creationId xmlns:p14="http://schemas.microsoft.com/office/powerpoint/2010/main" val="2689193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CB30-AA3C-754F-9AC8-8E22511A23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64900A-41F1-8F4C-8B66-FCC399C59C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A0C999-E92D-6B4F-AFDD-A801005B6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ED049-8424-0B4B-A030-F3E26E51AC63}"/>
              </a:ext>
            </a:extLst>
          </p:cNvPr>
          <p:cNvSpPr>
            <a:spLocks noGrp="1"/>
          </p:cNvSpPr>
          <p:nvPr>
            <p:ph type="dt" sz="half" idx="10"/>
          </p:nvPr>
        </p:nvSpPr>
        <p:spPr/>
        <p:txBody>
          <a:bodyPr/>
          <a:lstStyle/>
          <a:p>
            <a:fld id="{336B6572-A2D4-1344-9782-811DA74CC6C8}" type="datetimeFigureOut">
              <a:rPr lang="en-US" smtClean="0"/>
              <a:t>3/31/21</a:t>
            </a:fld>
            <a:endParaRPr lang="en-US"/>
          </a:p>
        </p:txBody>
      </p:sp>
      <p:sp>
        <p:nvSpPr>
          <p:cNvPr id="6" name="Footer Placeholder 5">
            <a:extLst>
              <a:ext uri="{FF2B5EF4-FFF2-40B4-BE49-F238E27FC236}">
                <a16:creationId xmlns:a16="http://schemas.microsoft.com/office/drawing/2014/main" id="{AAEBA529-5C4E-1348-BB78-81D1A2DAF6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79B8D0-709F-E842-8EF7-14BA69E7E49D}"/>
              </a:ext>
            </a:extLst>
          </p:cNvPr>
          <p:cNvSpPr>
            <a:spLocks noGrp="1"/>
          </p:cNvSpPr>
          <p:nvPr>
            <p:ph type="sldNum" sz="quarter" idx="12"/>
          </p:nvPr>
        </p:nvSpPr>
        <p:spPr/>
        <p:txBody>
          <a:bodyPr/>
          <a:lstStyle/>
          <a:p>
            <a:fld id="{04F9246E-53E6-8A45-AFC3-6AADBC8F8E87}" type="slidenum">
              <a:rPr lang="en-US" smtClean="0"/>
              <a:t>‹#›</a:t>
            </a:fld>
            <a:endParaRPr lang="en-US"/>
          </a:p>
        </p:txBody>
      </p:sp>
    </p:spTree>
    <p:extLst>
      <p:ext uri="{BB962C8B-B14F-4D97-AF65-F5344CB8AC3E}">
        <p14:creationId xmlns:p14="http://schemas.microsoft.com/office/powerpoint/2010/main" val="3527814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DD90E-AD9A-2043-B80E-5F1B505E1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BC138-32B0-514D-9B12-41A350FF4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4CBE76-B44D-8B4C-ABBA-0324FBC642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325609-866F-BC4A-950B-53CA40E82FFD}"/>
              </a:ext>
            </a:extLst>
          </p:cNvPr>
          <p:cNvSpPr>
            <a:spLocks noGrp="1"/>
          </p:cNvSpPr>
          <p:nvPr>
            <p:ph type="dt" sz="half" idx="10"/>
          </p:nvPr>
        </p:nvSpPr>
        <p:spPr/>
        <p:txBody>
          <a:bodyPr/>
          <a:lstStyle/>
          <a:p>
            <a:fld id="{336B6572-A2D4-1344-9782-811DA74CC6C8}" type="datetimeFigureOut">
              <a:rPr lang="en-US" smtClean="0"/>
              <a:t>3/31/21</a:t>
            </a:fld>
            <a:endParaRPr lang="en-US"/>
          </a:p>
        </p:txBody>
      </p:sp>
      <p:sp>
        <p:nvSpPr>
          <p:cNvPr id="6" name="Footer Placeholder 5">
            <a:extLst>
              <a:ext uri="{FF2B5EF4-FFF2-40B4-BE49-F238E27FC236}">
                <a16:creationId xmlns:a16="http://schemas.microsoft.com/office/drawing/2014/main" id="{0514EB39-1030-0C46-B36C-CF6EEC250A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6E595E-C920-0D49-97CD-F0577E63ABE2}"/>
              </a:ext>
            </a:extLst>
          </p:cNvPr>
          <p:cNvSpPr>
            <a:spLocks noGrp="1"/>
          </p:cNvSpPr>
          <p:nvPr>
            <p:ph type="sldNum" sz="quarter" idx="12"/>
          </p:nvPr>
        </p:nvSpPr>
        <p:spPr/>
        <p:txBody>
          <a:bodyPr/>
          <a:lstStyle/>
          <a:p>
            <a:fld id="{04F9246E-53E6-8A45-AFC3-6AADBC8F8E87}" type="slidenum">
              <a:rPr lang="en-US" smtClean="0"/>
              <a:t>‹#›</a:t>
            </a:fld>
            <a:endParaRPr lang="en-US"/>
          </a:p>
        </p:txBody>
      </p:sp>
    </p:spTree>
    <p:extLst>
      <p:ext uri="{BB962C8B-B14F-4D97-AF65-F5344CB8AC3E}">
        <p14:creationId xmlns:p14="http://schemas.microsoft.com/office/powerpoint/2010/main" val="3214338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965819-21CE-E740-A4B6-6E5FE15712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D8B7CD-868D-DF49-BB68-044F424055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915BF6-2A02-3F4B-B45E-EDC92CED38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6B6572-A2D4-1344-9782-811DA74CC6C8}" type="datetimeFigureOut">
              <a:rPr lang="en-US" smtClean="0"/>
              <a:t>3/31/21</a:t>
            </a:fld>
            <a:endParaRPr lang="en-US"/>
          </a:p>
        </p:txBody>
      </p:sp>
      <p:sp>
        <p:nvSpPr>
          <p:cNvPr id="5" name="Footer Placeholder 4">
            <a:extLst>
              <a:ext uri="{FF2B5EF4-FFF2-40B4-BE49-F238E27FC236}">
                <a16:creationId xmlns:a16="http://schemas.microsoft.com/office/drawing/2014/main" id="{A7AA257A-00D0-164A-9691-3D0F57B925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B4AFB9-14D7-B849-85D6-BBCCD1077E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F9246E-53E6-8A45-AFC3-6AADBC8F8E87}" type="slidenum">
              <a:rPr lang="en-US" smtClean="0"/>
              <a:t>‹#›</a:t>
            </a:fld>
            <a:endParaRPr lang="en-US"/>
          </a:p>
        </p:txBody>
      </p:sp>
    </p:spTree>
    <p:extLst>
      <p:ext uri="{BB962C8B-B14F-4D97-AF65-F5344CB8AC3E}">
        <p14:creationId xmlns:p14="http://schemas.microsoft.com/office/powerpoint/2010/main" val="793715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10;&#10;Description automatically generated">
            <a:extLst>
              <a:ext uri="{FF2B5EF4-FFF2-40B4-BE49-F238E27FC236}">
                <a16:creationId xmlns:a16="http://schemas.microsoft.com/office/drawing/2014/main" id="{61BF545A-C70C-2D40-8D56-95CD99C76285}"/>
              </a:ext>
            </a:extLst>
          </p:cNvPr>
          <p:cNvPicPr>
            <a:picLocks noChangeAspect="1"/>
          </p:cNvPicPr>
          <p:nvPr/>
        </p:nvPicPr>
        <p:blipFill rotWithShape="1">
          <a:blip r:embed="rId2"/>
          <a:srcRect l="5488" t="22813" r="3603"/>
          <a:stretch/>
        </p:blipFill>
        <p:spPr>
          <a:xfrm>
            <a:off x="20" y="10"/>
            <a:ext cx="12191981" cy="6857990"/>
          </a:xfrm>
          <a:prstGeom prst="rect">
            <a:avLst/>
          </a:prstGeom>
        </p:spPr>
      </p:pic>
      <p:sp>
        <p:nvSpPr>
          <p:cNvPr id="34"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9A4295-36FA-5A4C-8D86-61139C5BE319}"/>
              </a:ext>
            </a:extLst>
          </p:cNvPr>
          <p:cNvSpPr>
            <a:spLocks noGrp="1"/>
          </p:cNvSpPr>
          <p:nvPr>
            <p:ph type="ctrTitle"/>
          </p:nvPr>
        </p:nvSpPr>
        <p:spPr>
          <a:xfrm>
            <a:off x="404553" y="3091928"/>
            <a:ext cx="9078562" cy="2387600"/>
          </a:xfrm>
        </p:spPr>
        <p:txBody>
          <a:bodyPr>
            <a:normAutofit/>
          </a:bodyPr>
          <a:lstStyle/>
          <a:p>
            <a:pPr algn="l"/>
            <a:r>
              <a:rPr lang="en-US" sz="6600">
                <a:latin typeface="Footlight MT Light" panose="0204060206030A020304" pitchFamily="18" charset="77"/>
              </a:rPr>
              <a:t>Political Philosophy</a:t>
            </a: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8D240F6-AD05-D843-BCE8-94B280A7F960}"/>
              </a:ext>
            </a:extLst>
          </p:cNvPr>
          <p:cNvSpPr>
            <a:spLocks noGrp="1"/>
          </p:cNvSpPr>
          <p:nvPr>
            <p:ph type="subTitle" idx="1"/>
          </p:nvPr>
        </p:nvSpPr>
        <p:spPr>
          <a:xfrm>
            <a:off x="404553" y="5624945"/>
            <a:ext cx="9078562" cy="592975"/>
          </a:xfrm>
        </p:spPr>
        <p:txBody>
          <a:bodyPr anchor="ctr">
            <a:normAutofit/>
          </a:bodyPr>
          <a:lstStyle/>
          <a:p>
            <a:pPr algn="l"/>
            <a:r>
              <a:rPr lang="en-US" i="1">
                <a:latin typeface="Times New Roman" panose="02020603050405020304" pitchFamily="18" charset="0"/>
                <a:cs typeface="Times New Roman" panose="02020603050405020304" pitchFamily="18" charset="0"/>
              </a:rPr>
              <a:t>The Development of Social Contract Theory</a:t>
            </a:r>
          </a:p>
        </p:txBody>
      </p:sp>
      <p:sp>
        <p:nvSpPr>
          <p:cNvPr id="6" name="TextBox 5">
            <a:extLst>
              <a:ext uri="{FF2B5EF4-FFF2-40B4-BE49-F238E27FC236}">
                <a16:creationId xmlns:a16="http://schemas.microsoft.com/office/drawing/2014/main" id="{DE6217D2-F1A4-DA46-8171-DD337C31BEA0}"/>
              </a:ext>
            </a:extLst>
          </p:cNvPr>
          <p:cNvSpPr txBox="1"/>
          <p:nvPr/>
        </p:nvSpPr>
        <p:spPr>
          <a:xfrm>
            <a:off x="9785897" y="5575039"/>
            <a:ext cx="2406104" cy="1282961"/>
          </a:xfrm>
          <a:prstGeom prst="rect">
            <a:avLst/>
          </a:prstGeom>
          <a:solidFill>
            <a:srgbClr val="000000">
              <a:alpha val="50000"/>
            </a:srgbClr>
          </a:solidFill>
          <a:ln>
            <a:noFill/>
          </a:ln>
        </p:spPr>
        <p:txBody>
          <a:bodyPr wrap="square" rtlCol="0">
            <a:noAutofit/>
          </a:bodyPr>
          <a:lstStyle/>
          <a:p>
            <a:pPr algn="ctr">
              <a:spcAft>
                <a:spcPts val="600"/>
              </a:spcAft>
            </a:pPr>
            <a:r>
              <a:rPr lang="en-US" sz="1300" i="1" dirty="0">
                <a:solidFill>
                  <a:srgbClr val="FFFFFF"/>
                </a:solidFill>
              </a:rPr>
              <a:t>Declaration of Independence</a:t>
            </a:r>
            <a:r>
              <a:rPr lang="en-US" sz="1300" dirty="0">
                <a:solidFill>
                  <a:srgbClr val="FFFFFF"/>
                </a:solidFill>
              </a:rPr>
              <a:t>, John Trumbull, 1819</a:t>
            </a:r>
          </a:p>
        </p:txBody>
      </p:sp>
    </p:spTree>
    <p:extLst>
      <p:ext uri="{BB962C8B-B14F-4D97-AF65-F5344CB8AC3E}">
        <p14:creationId xmlns:p14="http://schemas.microsoft.com/office/powerpoint/2010/main" val="60366218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93F2-8AA6-DE4D-BE14-28674A02BEAF}"/>
              </a:ext>
            </a:extLst>
          </p:cNvPr>
          <p:cNvSpPr>
            <a:spLocks noGrp="1"/>
          </p:cNvSpPr>
          <p:nvPr>
            <p:ph type="title"/>
          </p:nvPr>
        </p:nvSpPr>
        <p:spPr>
          <a:xfrm>
            <a:off x="4635590" y="365125"/>
            <a:ext cx="6718209" cy="1325563"/>
          </a:xfrm>
        </p:spPr>
        <p:txBody>
          <a:bodyPr/>
          <a:lstStyle/>
          <a:p>
            <a:pPr algn="ctr"/>
            <a:r>
              <a:rPr lang="en-US" dirty="0">
                <a:latin typeface="Big Caslon Medium" panose="02000603090000020003" pitchFamily="2" charset="-79"/>
                <a:cs typeface="Big Caslon Medium" panose="02000603090000020003" pitchFamily="2" charset="-79"/>
              </a:rPr>
              <a:t>On Rights, and the Laws of Nature</a:t>
            </a:r>
          </a:p>
        </p:txBody>
      </p:sp>
      <p:sp>
        <p:nvSpPr>
          <p:cNvPr id="3" name="Content Placeholder 2">
            <a:extLst>
              <a:ext uri="{FF2B5EF4-FFF2-40B4-BE49-F238E27FC236}">
                <a16:creationId xmlns:a16="http://schemas.microsoft.com/office/drawing/2014/main" id="{9F450358-CDC0-0A4D-A26A-AB1AA2241621}"/>
              </a:ext>
            </a:extLst>
          </p:cNvPr>
          <p:cNvSpPr>
            <a:spLocks noGrp="1"/>
          </p:cNvSpPr>
          <p:nvPr>
            <p:ph idx="1"/>
          </p:nvPr>
        </p:nvSpPr>
        <p:spPr>
          <a:xfrm>
            <a:off x="4929808" y="1825625"/>
            <a:ext cx="6423991" cy="4351338"/>
          </a:xfrm>
        </p:spPr>
        <p:txBody>
          <a:bodyPr>
            <a:normAutofit lnSpcReduction="10000"/>
          </a:bodyPr>
          <a:lstStyle/>
          <a:p>
            <a:pPr marL="0" indent="0">
              <a:buNone/>
            </a:pPr>
            <a:r>
              <a:rPr lang="en-US" dirty="0">
                <a:latin typeface="Times New Roman" panose="02020603050405020304" pitchFamily="18" charset="0"/>
                <a:cs typeface="Times New Roman" panose="02020603050405020304" pitchFamily="18" charset="0"/>
              </a:rPr>
              <a:t>And consequently it is a precept, or general rule of reason, </a:t>
            </a:r>
            <a:r>
              <a:rPr lang="en-US" i="1" dirty="0">
                <a:latin typeface="Times New Roman" panose="02020603050405020304" pitchFamily="18" charset="0"/>
                <a:cs typeface="Times New Roman" panose="02020603050405020304" pitchFamily="18" charset="0"/>
              </a:rPr>
              <a:t>that every man, ought to endeavor peace, as far as he has hope of obtaining it; and when he cannot obtain it, that he may seek, and use, all helps, and advantages of war.</a:t>
            </a:r>
            <a:r>
              <a:rPr lang="en-US" dirty="0">
                <a:latin typeface="Times New Roman" panose="02020603050405020304" pitchFamily="18" charset="0"/>
                <a:cs typeface="Times New Roman" panose="02020603050405020304" pitchFamily="18" charset="0"/>
              </a:rPr>
              <a:t> The first branch of which rule, </a:t>
            </a:r>
            <a:r>
              <a:rPr lang="en-US" dirty="0" err="1">
                <a:latin typeface="Times New Roman" panose="02020603050405020304" pitchFamily="18" charset="0"/>
                <a:cs typeface="Times New Roman" panose="02020603050405020304" pitchFamily="18" charset="0"/>
              </a:rPr>
              <a:t>containeth</a:t>
            </a:r>
            <a:r>
              <a:rPr lang="en-US" dirty="0">
                <a:latin typeface="Times New Roman" panose="02020603050405020304" pitchFamily="18" charset="0"/>
                <a:cs typeface="Times New Roman" panose="02020603050405020304" pitchFamily="18" charset="0"/>
              </a:rPr>
              <a:t> the first, and fundamental law of nature, which is</a:t>
            </a:r>
            <a:r>
              <a:rPr lang="en-US" i="1" dirty="0">
                <a:latin typeface="Times New Roman" panose="02020603050405020304" pitchFamily="18" charset="0"/>
                <a:cs typeface="Times New Roman" panose="02020603050405020304" pitchFamily="18" charset="0"/>
              </a:rPr>
              <a:t>, to seek peace, and follow it</a:t>
            </a:r>
            <a:r>
              <a:rPr lang="en-US" dirty="0">
                <a:latin typeface="Times New Roman" panose="02020603050405020304" pitchFamily="18" charset="0"/>
                <a:cs typeface="Times New Roman" panose="02020603050405020304" pitchFamily="18" charset="0"/>
              </a:rPr>
              <a:t>. The second, the sum of the right of nature; which is, </a:t>
            </a:r>
            <a:r>
              <a:rPr lang="en-US" i="1" dirty="0">
                <a:latin typeface="Times New Roman" panose="02020603050405020304" pitchFamily="18" charset="0"/>
                <a:cs typeface="Times New Roman" panose="02020603050405020304" pitchFamily="18" charset="0"/>
              </a:rPr>
              <a:t>by all means we can, to defend ourselves</a:t>
            </a:r>
            <a:r>
              <a:rPr lang="en-US" dirty="0">
                <a:latin typeface="Times New Roman" panose="02020603050405020304" pitchFamily="18" charset="0"/>
                <a:cs typeface="Times New Roman" panose="02020603050405020304" pitchFamily="18" charset="0"/>
              </a:rPr>
              <a:t>.</a:t>
            </a:r>
          </a:p>
          <a:p>
            <a:pPr marL="0" indent="0" algn="r">
              <a:buNone/>
            </a:pPr>
            <a:r>
              <a:rPr lang="en-US" dirty="0"/>
              <a:t> </a:t>
            </a:r>
            <a:r>
              <a:rPr lang="en-US" dirty="0">
                <a:latin typeface="Times New Roman" panose="02020603050405020304" pitchFamily="18" charset="0"/>
                <a:cs typeface="Times New Roman" panose="02020603050405020304" pitchFamily="18" charset="0"/>
              </a:rPr>
              <a:t>(Hobbes 1651, </a:t>
            </a:r>
            <a:r>
              <a:rPr lang="en-US" i="1" dirty="0">
                <a:latin typeface="Times New Roman" panose="02020603050405020304" pitchFamily="18" charset="0"/>
                <a:cs typeface="Times New Roman" panose="02020603050405020304" pitchFamily="18" charset="0"/>
              </a:rPr>
              <a:t>Leviathan</a:t>
            </a:r>
            <a:r>
              <a:rPr lang="en-US" dirty="0">
                <a:latin typeface="Times New Roman" panose="02020603050405020304" pitchFamily="18" charset="0"/>
                <a:cs typeface="Times New Roman" panose="02020603050405020304" pitchFamily="18" charset="0"/>
              </a:rPr>
              <a:t>, Chapter 14)</a:t>
            </a:r>
          </a:p>
        </p:txBody>
      </p:sp>
      <p:pic>
        <p:nvPicPr>
          <p:cNvPr id="4" name="Picture 3" descr="A person with a beard&#10;&#10;Description automatically generated with medium confidence">
            <a:extLst>
              <a:ext uri="{FF2B5EF4-FFF2-40B4-BE49-F238E27FC236}">
                <a16:creationId xmlns:a16="http://schemas.microsoft.com/office/drawing/2014/main" id="{BEEAEB73-2F5B-BF4A-9BA0-6428D3AA0C63}"/>
              </a:ext>
            </a:extLst>
          </p:cNvPr>
          <p:cNvPicPr>
            <a:picLocks noChangeAspect="1"/>
          </p:cNvPicPr>
          <p:nvPr/>
        </p:nvPicPr>
        <p:blipFill rotWithShape="1">
          <a:blip r:embed="rId2"/>
          <a:srcRect l="17007" r="2764"/>
          <a:stretch/>
        </p:blipFill>
        <p:spPr>
          <a:xfrm>
            <a:off x="20" y="10"/>
            <a:ext cx="4635571" cy="6857990"/>
          </a:xfrm>
          <a:prstGeom prst="rect">
            <a:avLst/>
          </a:prstGeom>
          <a:effectLst/>
        </p:spPr>
      </p:pic>
    </p:spTree>
    <p:extLst>
      <p:ext uri="{BB962C8B-B14F-4D97-AF65-F5344CB8AC3E}">
        <p14:creationId xmlns:p14="http://schemas.microsoft.com/office/powerpoint/2010/main" val="2080039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93F2-8AA6-DE4D-BE14-28674A02BEAF}"/>
              </a:ext>
            </a:extLst>
          </p:cNvPr>
          <p:cNvSpPr>
            <a:spLocks noGrp="1"/>
          </p:cNvSpPr>
          <p:nvPr>
            <p:ph type="title"/>
          </p:nvPr>
        </p:nvSpPr>
        <p:spPr>
          <a:xfrm>
            <a:off x="4635590" y="365125"/>
            <a:ext cx="7556390" cy="1325563"/>
          </a:xfrm>
        </p:spPr>
        <p:txBody>
          <a:bodyPr/>
          <a:lstStyle/>
          <a:p>
            <a:pPr algn="ctr"/>
            <a:r>
              <a:rPr lang="en-US" dirty="0">
                <a:latin typeface="Big Caslon Medium" panose="02000603090000020003" pitchFamily="2" charset="-79"/>
                <a:cs typeface="Big Caslon Medium" panose="02000603090000020003" pitchFamily="2" charset="-79"/>
              </a:rPr>
              <a:t>On Rights, and the Laws of Nature</a:t>
            </a:r>
          </a:p>
        </p:txBody>
      </p:sp>
      <p:sp>
        <p:nvSpPr>
          <p:cNvPr id="3" name="Content Placeholder 2">
            <a:extLst>
              <a:ext uri="{FF2B5EF4-FFF2-40B4-BE49-F238E27FC236}">
                <a16:creationId xmlns:a16="http://schemas.microsoft.com/office/drawing/2014/main" id="{9F450358-CDC0-0A4D-A26A-AB1AA2241621}"/>
              </a:ext>
            </a:extLst>
          </p:cNvPr>
          <p:cNvSpPr>
            <a:spLocks noGrp="1"/>
          </p:cNvSpPr>
          <p:nvPr>
            <p:ph idx="1"/>
          </p:nvPr>
        </p:nvSpPr>
        <p:spPr>
          <a:xfrm>
            <a:off x="4982816" y="1825625"/>
            <a:ext cx="6370983" cy="4351338"/>
          </a:xfrm>
        </p:spPr>
        <p:txBody>
          <a:bodyPr>
            <a:normAutofit lnSpcReduction="10000"/>
          </a:bodyPr>
          <a:lstStyle/>
          <a:p>
            <a:pPr marL="0" indent="0">
              <a:buNone/>
            </a:pPr>
            <a:r>
              <a:rPr lang="en-US" dirty="0">
                <a:latin typeface="Times New Roman" panose="02020603050405020304" pitchFamily="18" charset="0"/>
                <a:cs typeface="Times New Roman" panose="02020603050405020304" pitchFamily="18" charset="0"/>
              </a:rPr>
              <a:t>From this fundamental law of nature, by which men are commanded to endeavor peace, is derived this second law</a:t>
            </a:r>
            <a:r>
              <a:rPr lang="en-US" i="1" dirty="0">
                <a:latin typeface="Times New Roman" panose="02020603050405020304" pitchFamily="18" charset="0"/>
                <a:cs typeface="Times New Roman" panose="02020603050405020304" pitchFamily="18" charset="0"/>
              </a:rPr>
              <a:t>; that a man be willing, when others are so too, as far forth, as for peace, and </a:t>
            </a:r>
            <a:r>
              <a:rPr lang="en-US" i="1" dirty="0" err="1">
                <a:latin typeface="Times New Roman" panose="02020603050405020304" pitchFamily="18" charset="0"/>
                <a:cs typeface="Times New Roman" panose="02020603050405020304" pitchFamily="18" charset="0"/>
              </a:rPr>
              <a:t>defence</a:t>
            </a:r>
            <a:r>
              <a:rPr lang="en-US" i="1" dirty="0">
                <a:latin typeface="Times New Roman" panose="02020603050405020304" pitchFamily="18" charset="0"/>
                <a:cs typeface="Times New Roman" panose="02020603050405020304" pitchFamily="18" charset="0"/>
              </a:rPr>
              <a:t> of himself he shall think it necessary, to lay down this right to all things; and be contented with so much liberty against other men, as he would allow other men against himself</a:t>
            </a:r>
            <a:r>
              <a:rPr lang="en-US" dirty="0">
                <a:latin typeface="Times New Roman" panose="02020603050405020304" pitchFamily="18" charset="0"/>
                <a:cs typeface="Times New Roman" panose="02020603050405020304" pitchFamily="18" charset="0"/>
              </a:rPr>
              <a:t>. </a:t>
            </a:r>
          </a:p>
          <a:p>
            <a:pPr marL="0" indent="0" algn="r">
              <a:buNone/>
            </a:pPr>
            <a:r>
              <a:rPr lang="en-US" dirty="0">
                <a:latin typeface="Times New Roman" panose="02020603050405020304" pitchFamily="18" charset="0"/>
                <a:cs typeface="Times New Roman" panose="02020603050405020304" pitchFamily="18" charset="0"/>
              </a:rPr>
              <a:t>(Hobbes 1651, </a:t>
            </a:r>
            <a:r>
              <a:rPr lang="en-US" i="1" dirty="0">
                <a:latin typeface="Times New Roman" panose="02020603050405020304" pitchFamily="18" charset="0"/>
                <a:cs typeface="Times New Roman" panose="02020603050405020304" pitchFamily="18" charset="0"/>
              </a:rPr>
              <a:t>Leviathan</a:t>
            </a:r>
            <a:r>
              <a:rPr lang="en-US" dirty="0">
                <a:latin typeface="Times New Roman" panose="02020603050405020304" pitchFamily="18" charset="0"/>
                <a:cs typeface="Times New Roman" panose="02020603050405020304" pitchFamily="18" charset="0"/>
              </a:rPr>
              <a:t>, Chapter 14)</a:t>
            </a:r>
          </a:p>
        </p:txBody>
      </p:sp>
      <p:pic>
        <p:nvPicPr>
          <p:cNvPr id="4" name="Picture 3" descr="A person with a beard&#10;&#10;Description automatically generated with medium confidence">
            <a:extLst>
              <a:ext uri="{FF2B5EF4-FFF2-40B4-BE49-F238E27FC236}">
                <a16:creationId xmlns:a16="http://schemas.microsoft.com/office/drawing/2014/main" id="{8E3E0D1B-572F-F949-9192-01221BE4E761}"/>
              </a:ext>
            </a:extLst>
          </p:cNvPr>
          <p:cNvPicPr>
            <a:picLocks noChangeAspect="1"/>
          </p:cNvPicPr>
          <p:nvPr/>
        </p:nvPicPr>
        <p:blipFill rotWithShape="1">
          <a:blip r:embed="rId2"/>
          <a:srcRect l="17007" r="2764"/>
          <a:stretch/>
        </p:blipFill>
        <p:spPr>
          <a:xfrm>
            <a:off x="20" y="10"/>
            <a:ext cx="4635571" cy="6857990"/>
          </a:xfrm>
          <a:prstGeom prst="rect">
            <a:avLst/>
          </a:prstGeom>
          <a:effectLst/>
        </p:spPr>
      </p:pic>
    </p:spTree>
    <p:extLst>
      <p:ext uri="{BB962C8B-B14F-4D97-AF65-F5344CB8AC3E}">
        <p14:creationId xmlns:p14="http://schemas.microsoft.com/office/powerpoint/2010/main" val="1317821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93F2-8AA6-DE4D-BE14-28674A02BEAF}"/>
              </a:ext>
            </a:extLst>
          </p:cNvPr>
          <p:cNvSpPr>
            <a:spLocks noGrp="1"/>
          </p:cNvSpPr>
          <p:nvPr>
            <p:ph type="title"/>
          </p:nvPr>
        </p:nvSpPr>
        <p:spPr>
          <a:xfrm>
            <a:off x="5470457" y="391629"/>
            <a:ext cx="6718209" cy="1325563"/>
          </a:xfrm>
        </p:spPr>
        <p:txBody>
          <a:bodyPr/>
          <a:lstStyle/>
          <a:p>
            <a:pPr algn="ctr"/>
            <a:r>
              <a:rPr lang="en-US" dirty="0">
                <a:latin typeface="Big Caslon Medium" panose="02000603090000020003" pitchFamily="2" charset="-79"/>
                <a:cs typeface="Big Caslon Medium" panose="02000603090000020003" pitchFamily="2" charset="-79"/>
              </a:rPr>
              <a:t>The Social Contract</a:t>
            </a:r>
          </a:p>
        </p:txBody>
      </p:sp>
      <p:sp>
        <p:nvSpPr>
          <p:cNvPr id="3" name="Content Placeholder 2">
            <a:extLst>
              <a:ext uri="{FF2B5EF4-FFF2-40B4-BE49-F238E27FC236}">
                <a16:creationId xmlns:a16="http://schemas.microsoft.com/office/drawing/2014/main" id="{9F450358-CDC0-0A4D-A26A-AB1AA2241621}"/>
              </a:ext>
            </a:extLst>
          </p:cNvPr>
          <p:cNvSpPr>
            <a:spLocks noGrp="1"/>
          </p:cNvSpPr>
          <p:nvPr>
            <p:ph idx="1"/>
          </p:nvPr>
        </p:nvSpPr>
        <p:spPr>
          <a:xfrm>
            <a:off x="4943060" y="1565329"/>
            <a:ext cx="6410739" cy="4611634"/>
          </a:xfrm>
        </p:spPr>
        <p:txBody>
          <a:bodyPr>
            <a:normAutofit fontScale="77500" lnSpcReduction="20000"/>
          </a:bodyPr>
          <a:lstStyle/>
          <a:p>
            <a:pPr marL="0" indent="0">
              <a:buNone/>
            </a:pPr>
            <a:r>
              <a:rPr lang="en-US" dirty="0">
                <a:latin typeface="Times New Roman" panose="02020603050405020304" pitchFamily="18" charset="0"/>
                <a:cs typeface="Times New Roman" panose="02020603050405020304" pitchFamily="18" charset="0"/>
              </a:rPr>
              <a:t>The  only  way  to  erect  such  a  common  power,  as  may  be  able  to  defend  them  from  the  invasion  of foreigners, and the injuries of one another, and thereby to secure them in such short, as that by their own industry, and by the fruits of the earth, they may nourish themselves and live contentedly; is, to confer all their power and strength upon one man, or upon one assembly of men, that may reduce all their wills, by plurality of voices, unto one will: which is as much to say, to appoint one man, or assembly of men, to bear their person; and even one to own, and acknowledge himself to be author of whatsoever he that so </a:t>
            </a:r>
            <a:r>
              <a:rPr lang="en-US" dirty="0" err="1">
                <a:latin typeface="Times New Roman" panose="02020603050405020304" pitchFamily="18" charset="0"/>
                <a:cs typeface="Times New Roman" panose="02020603050405020304" pitchFamily="18" charset="0"/>
              </a:rPr>
              <a:t>beareth</a:t>
            </a:r>
            <a:r>
              <a:rPr lang="en-US" dirty="0">
                <a:latin typeface="Times New Roman" panose="02020603050405020304" pitchFamily="18" charset="0"/>
                <a:cs typeface="Times New Roman" panose="02020603050405020304" pitchFamily="18" charset="0"/>
              </a:rPr>
              <a:t> their person, shall act, or cause to be acted, in those things which concern the common peace and safety; and therein to submit their wills, every one to his will, and their judgments, to his judgment. </a:t>
            </a:r>
          </a:p>
          <a:p>
            <a:pPr marL="0" indent="0" algn="r">
              <a:buNone/>
            </a:pPr>
            <a:r>
              <a:rPr lang="en-US" dirty="0">
                <a:latin typeface="Times New Roman" panose="02020603050405020304" pitchFamily="18" charset="0"/>
                <a:cs typeface="Times New Roman" panose="02020603050405020304" pitchFamily="18" charset="0"/>
              </a:rPr>
              <a:t>(Hobbes 1651, </a:t>
            </a:r>
            <a:r>
              <a:rPr lang="en-US" i="1" dirty="0">
                <a:latin typeface="Times New Roman" panose="02020603050405020304" pitchFamily="18" charset="0"/>
                <a:cs typeface="Times New Roman" panose="02020603050405020304" pitchFamily="18" charset="0"/>
              </a:rPr>
              <a:t>Leviathan</a:t>
            </a:r>
            <a:r>
              <a:rPr lang="en-US" dirty="0">
                <a:latin typeface="Times New Roman" panose="02020603050405020304" pitchFamily="18" charset="0"/>
                <a:cs typeface="Times New Roman" panose="02020603050405020304" pitchFamily="18" charset="0"/>
              </a:rPr>
              <a:t>, Chapter 17)</a:t>
            </a:r>
            <a:endParaRPr lang="en-US" dirty="0"/>
          </a:p>
        </p:txBody>
      </p:sp>
      <p:pic>
        <p:nvPicPr>
          <p:cNvPr id="4" name="Picture 3" descr="A person with a beard&#10;&#10;Description automatically generated with medium confidence">
            <a:extLst>
              <a:ext uri="{FF2B5EF4-FFF2-40B4-BE49-F238E27FC236}">
                <a16:creationId xmlns:a16="http://schemas.microsoft.com/office/drawing/2014/main" id="{9B7165D4-43C5-CF4D-9C9C-4BC2086F5910}"/>
              </a:ext>
            </a:extLst>
          </p:cNvPr>
          <p:cNvPicPr>
            <a:picLocks noChangeAspect="1"/>
          </p:cNvPicPr>
          <p:nvPr/>
        </p:nvPicPr>
        <p:blipFill rotWithShape="1">
          <a:blip r:embed="rId2"/>
          <a:srcRect l="17007" r="2764"/>
          <a:stretch/>
        </p:blipFill>
        <p:spPr>
          <a:xfrm>
            <a:off x="20" y="10"/>
            <a:ext cx="4635571" cy="6857990"/>
          </a:xfrm>
          <a:prstGeom prst="rect">
            <a:avLst/>
          </a:prstGeom>
          <a:effectLst/>
        </p:spPr>
      </p:pic>
    </p:spTree>
    <p:extLst>
      <p:ext uri="{BB962C8B-B14F-4D97-AF65-F5344CB8AC3E}">
        <p14:creationId xmlns:p14="http://schemas.microsoft.com/office/powerpoint/2010/main" val="2502651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93F2-8AA6-DE4D-BE14-28674A02BEAF}"/>
              </a:ext>
            </a:extLst>
          </p:cNvPr>
          <p:cNvSpPr>
            <a:spLocks noGrp="1"/>
          </p:cNvSpPr>
          <p:nvPr>
            <p:ph type="title"/>
          </p:nvPr>
        </p:nvSpPr>
        <p:spPr>
          <a:xfrm>
            <a:off x="4635590" y="365125"/>
            <a:ext cx="7556390" cy="1325563"/>
          </a:xfrm>
        </p:spPr>
        <p:txBody>
          <a:bodyPr/>
          <a:lstStyle/>
          <a:p>
            <a:pPr algn="ctr"/>
            <a:r>
              <a:rPr lang="en-US" dirty="0">
                <a:latin typeface="Big Caslon Medium" panose="02000603090000020003" pitchFamily="2" charset="-79"/>
                <a:cs typeface="Big Caslon Medium" panose="02000603090000020003" pitchFamily="2" charset="-79"/>
              </a:rPr>
              <a:t>The Social Contract</a:t>
            </a:r>
          </a:p>
        </p:txBody>
      </p:sp>
      <p:sp>
        <p:nvSpPr>
          <p:cNvPr id="3" name="Content Placeholder 2">
            <a:extLst>
              <a:ext uri="{FF2B5EF4-FFF2-40B4-BE49-F238E27FC236}">
                <a16:creationId xmlns:a16="http://schemas.microsoft.com/office/drawing/2014/main" id="{9F450358-CDC0-0A4D-A26A-AB1AA2241621}"/>
              </a:ext>
            </a:extLst>
          </p:cNvPr>
          <p:cNvSpPr>
            <a:spLocks noGrp="1"/>
          </p:cNvSpPr>
          <p:nvPr>
            <p:ph idx="1"/>
          </p:nvPr>
        </p:nvSpPr>
        <p:spPr>
          <a:xfrm>
            <a:off x="5102087" y="1565329"/>
            <a:ext cx="6626088" cy="4611634"/>
          </a:xfrm>
        </p:spPr>
        <p:txBody>
          <a:bodyPr>
            <a:normAutofit fontScale="85000" lnSpcReduction="20000"/>
          </a:bodyPr>
          <a:lstStyle/>
          <a:p>
            <a:pPr marL="0" indent="0">
              <a:buNone/>
            </a:pPr>
            <a:r>
              <a:rPr lang="en-US" dirty="0">
                <a:latin typeface="Times New Roman" panose="02020603050405020304" pitchFamily="18" charset="0"/>
                <a:cs typeface="Times New Roman" panose="02020603050405020304" pitchFamily="18" charset="0"/>
              </a:rPr>
              <a:t>This is more than consent, or concord; it is a real unity of them all, in one and the same person, made by covenant of every man with every man, in such manner, as if every man should say to every man, </a:t>
            </a:r>
            <a:r>
              <a:rPr lang="en-US" i="1" dirty="0">
                <a:latin typeface="Times New Roman" panose="02020603050405020304" pitchFamily="18" charset="0"/>
                <a:cs typeface="Times New Roman" panose="02020603050405020304" pitchFamily="18" charset="0"/>
              </a:rPr>
              <a:t>I authorize and give up my right of governing myself, to this man, or to this assembly of men, on this condition, that thou give up thy right to him, and authorize all his actions in like manner</a:t>
            </a:r>
            <a:r>
              <a:rPr lang="en-US" dirty="0">
                <a:latin typeface="Times New Roman" panose="02020603050405020304" pitchFamily="18" charset="0"/>
                <a:cs typeface="Times New Roman" panose="02020603050405020304" pitchFamily="18" charset="0"/>
              </a:rPr>
              <a:t>. This done, the multitude so united in one person, is called a COMMONWEALTHI, in Latin CIVITAS. This is the generation of that great LEVIATHAN, or rather (to speak more reverently) of that </a:t>
            </a:r>
            <a:r>
              <a:rPr lang="en-US" i="1" dirty="0">
                <a:latin typeface="Times New Roman" panose="02020603050405020304" pitchFamily="18" charset="0"/>
                <a:cs typeface="Times New Roman" panose="02020603050405020304" pitchFamily="18" charset="0"/>
              </a:rPr>
              <a:t>mortal god</a:t>
            </a:r>
            <a:r>
              <a:rPr lang="en-US" dirty="0">
                <a:latin typeface="Times New Roman" panose="02020603050405020304" pitchFamily="18" charset="0"/>
                <a:cs typeface="Times New Roman" panose="02020603050405020304" pitchFamily="18" charset="0"/>
              </a:rPr>
              <a:t>, to which we owe under the </a:t>
            </a:r>
            <a:r>
              <a:rPr lang="en-US" i="1" dirty="0">
                <a:latin typeface="Times New Roman" panose="02020603050405020304" pitchFamily="18" charset="0"/>
                <a:cs typeface="Times New Roman" panose="02020603050405020304" pitchFamily="18" charset="0"/>
              </a:rPr>
              <a:t>immortal God</a:t>
            </a:r>
            <a:r>
              <a:rPr lang="en-US" dirty="0">
                <a:latin typeface="Times New Roman" panose="02020603050405020304" pitchFamily="18" charset="0"/>
                <a:cs typeface="Times New Roman" panose="02020603050405020304" pitchFamily="18" charset="0"/>
              </a:rPr>
              <a:t>, our peace and </a:t>
            </a:r>
            <a:r>
              <a:rPr lang="en-US" dirty="0" err="1">
                <a:latin typeface="Times New Roman" panose="02020603050405020304" pitchFamily="18" charset="0"/>
                <a:cs typeface="Times New Roman" panose="02020603050405020304" pitchFamily="18" charset="0"/>
              </a:rPr>
              <a:t>defence</a:t>
            </a:r>
            <a:r>
              <a:rPr lang="en-US" dirty="0">
                <a:latin typeface="Times New Roman" panose="02020603050405020304" pitchFamily="18" charset="0"/>
                <a:cs typeface="Times New Roman" panose="02020603050405020304" pitchFamily="18" charset="0"/>
              </a:rPr>
              <a:t>. </a:t>
            </a:r>
          </a:p>
          <a:p>
            <a:pPr marL="0" indent="0" algn="r">
              <a:buNone/>
            </a:pPr>
            <a:r>
              <a:rPr lang="en-US" dirty="0">
                <a:latin typeface="Times New Roman" panose="02020603050405020304" pitchFamily="18" charset="0"/>
                <a:cs typeface="Times New Roman" panose="02020603050405020304" pitchFamily="18" charset="0"/>
              </a:rPr>
              <a:t>(Hobbes 1651, </a:t>
            </a:r>
            <a:r>
              <a:rPr lang="en-US" i="1" dirty="0">
                <a:latin typeface="Times New Roman" panose="02020603050405020304" pitchFamily="18" charset="0"/>
                <a:cs typeface="Times New Roman" panose="02020603050405020304" pitchFamily="18" charset="0"/>
              </a:rPr>
              <a:t>Leviathan</a:t>
            </a:r>
            <a:r>
              <a:rPr lang="en-US" dirty="0">
                <a:latin typeface="Times New Roman" panose="02020603050405020304" pitchFamily="18" charset="0"/>
                <a:cs typeface="Times New Roman" panose="02020603050405020304" pitchFamily="18" charset="0"/>
              </a:rPr>
              <a:t>, Chapter 17)</a:t>
            </a:r>
            <a:endParaRPr lang="en-US" dirty="0"/>
          </a:p>
        </p:txBody>
      </p:sp>
      <p:pic>
        <p:nvPicPr>
          <p:cNvPr id="4" name="Picture 3" descr="A person with a beard&#10;&#10;Description automatically generated with medium confidence">
            <a:extLst>
              <a:ext uri="{FF2B5EF4-FFF2-40B4-BE49-F238E27FC236}">
                <a16:creationId xmlns:a16="http://schemas.microsoft.com/office/drawing/2014/main" id="{735F3F56-86FA-1D44-9D0E-00867B8ECFAD}"/>
              </a:ext>
            </a:extLst>
          </p:cNvPr>
          <p:cNvPicPr>
            <a:picLocks noChangeAspect="1"/>
          </p:cNvPicPr>
          <p:nvPr/>
        </p:nvPicPr>
        <p:blipFill rotWithShape="1">
          <a:blip r:embed="rId2"/>
          <a:srcRect l="17007" r="2764"/>
          <a:stretch/>
        </p:blipFill>
        <p:spPr>
          <a:xfrm>
            <a:off x="20" y="10"/>
            <a:ext cx="4635571" cy="6857990"/>
          </a:xfrm>
          <a:prstGeom prst="rect">
            <a:avLst/>
          </a:prstGeom>
          <a:effectLst/>
        </p:spPr>
      </p:pic>
    </p:spTree>
    <p:extLst>
      <p:ext uri="{BB962C8B-B14F-4D97-AF65-F5344CB8AC3E}">
        <p14:creationId xmlns:p14="http://schemas.microsoft.com/office/powerpoint/2010/main" val="1993950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wimming, ocean floor&#10;&#10;Description automatically generated">
            <a:extLst>
              <a:ext uri="{FF2B5EF4-FFF2-40B4-BE49-F238E27FC236}">
                <a16:creationId xmlns:a16="http://schemas.microsoft.com/office/drawing/2014/main" id="{44A96101-9D7D-F54E-86DB-F54CD892E34F}"/>
              </a:ext>
            </a:extLst>
          </p:cNvPr>
          <p:cNvPicPr>
            <a:picLocks noChangeAspect="1"/>
          </p:cNvPicPr>
          <p:nvPr/>
        </p:nvPicPr>
        <p:blipFill rotWithShape="1">
          <a:blip r:embed="rId2"/>
          <a:srcRect l="13743" t="9091" r="38852"/>
          <a:stretch/>
        </p:blipFill>
        <p:spPr>
          <a:xfrm>
            <a:off x="3809238" y="10"/>
            <a:ext cx="8382762" cy="6857990"/>
          </a:xfrm>
          <a:prstGeom prst="rect">
            <a:avLst/>
          </a:prstGeom>
        </p:spPr>
      </p:pic>
      <p:sp>
        <p:nvSpPr>
          <p:cNvPr id="15"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BA93F2-8AA6-DE4D-BE14-28674A02BEAF}"/>
              </a:ext>
            </a:extLst>
          </p:cNvPr>
          <p:cNvSpPr>
            <a:spLocks noGrp="1"/>
          </p:cNvSpPr>
          <p:nvPr>
            <p:ph type="title"/>
          </p:nvPr>
        </p:nvSpPr>
        <p:spPr>
          <a:xfrm>
            <a:off x="371094" y="1161288"/>
            <a:ext cx="3438144" cy="1124712"/>
          </a:xfrm>
        </p:spPr>
        <p:txBody>
          <a:bodyPr anchor="b">
            <a:normAutofit/>
          </a:bodyPr>
          <a:lstStyle/>
          <a:p>
            <a:r>
              <a:rPr lang="en-US" sz="2800">
                <a:latin typeface="Big Caslon Medium" panose="02000603090000020003" pitchFamily="2" charset="-79"/>
                <a:cs typeface="Big Caslon Medium" panose="02000603090000020003" pitchFamily="2" charset="-79"/>
              </a:rPr>
              <a:t>Hobbes</a:t>
            </a:r>
            <a:br>
              <a:rPr lang="en-US" sz="2800">
                <a:latin typeface="Big Caslon Medium" panose="02000603090000020003" pitchFamily="2" charset="-79"/>
                <a:cs typeface="Big Caslon Medium" panose="02000603090000020003" pitchFamily="2" charset="-79"/>
              </a:rPr>
            </a:br>
            <a:r>
              <a:rPr lang="en-US" sz="2800">
                <a:latin typeface="Big Caslon Medium" panose="02000603090000020003" pitchFamily="2" charset="-79"/>
                <a:cs typeface="Big Caslon Medium" panose="02000603090000020003" pitchFamily="2" charset="-79"/>
              </a:rPr>
              <a:t>The Social Contract</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F450358-CDC0-0A4D-A26A-AB1AA2241621}"/>
              </a:ext>
            </a:extLst>
          </p:cNvPr>
          <p:cNvSpPr>
            <a:spLocks noGrp="1"/>
          </p:cNvSpPr>
          <p:nvPr>
            <p:ph idx="1"/>
          </p:nvPr>
        </p:nvSpPr>
        <p:spPr>
          <a:xfrm>
            <a:off x="371094" y="2718054"/>
            <a:ext cx="3438906" cy="3207258"/>
          </a:xfrm>
        </p:spPr>
        <p:txBody>
          <a:bodyPr anchor="t">
            <a:normAutofit/>
          </a:bodyPr>
          <a:lstStyle/>
          <a:p>
            <a:pPr marL="0" indent="0">
              <a:buNone/>
            </a:pPr>
            <a:r>
              <a:rPr lang="en-US" sz="1400">
                <a:latin typeface="Times New Roman" panose="02020603050405020304" pitchFamily="18" charset="0"/>
                <a:cs typeface="Times New Roman" panose="02020603050405020304" pitchFamily="18" charset="0"/>
              </a:rPr>
              <a:t>The purpose of government: peace and security, law and order</a:t>
            </a:r>
          </a:p>
          <a:p>
            <a:pPr marL="0" indent="0">
              <a:buNone/>
            </a:pPr>
            <a:endParaRPr lang="en-US" sz="1400">
              <a:latin typeface="Times New Roman" panose="02020603050405020304" pitchFamily="18" charset="0"/>
              <a:cs typeface="Times New Roman" panose="02020603050405020304" pitchFamily="18" charset="0"/>
            </a:endParaRPr>
          </a:p>
          <a:p>
            <a:pPr marL="0" indent="0">
              <a:buNone/>
            </a:pPr>
            <a:r>
              <a:rPr lang="en-US" sz="1400">
                <a:latin typeface="Times New Roman" panose="02020603050405020304" pitchFamily="18" charset="0"/>
                <a:cs typeface="Times New Roman" panose="02020603050405020304" pitchFamily="18" charset="0"/>
              </a:rPr>
              <a:t>Individuals surrender unlimited rights in the state of nature in order to get peace and security.</a:t>
            </a:r>
          </a:p>
          <a:p>
            <a:pPr marL="0" indent="0">
              <a:buNone/>
            </a:pPr>
            <a:endParaRPr lang="en-US" sz="1400">
              <a:latin typeface="Times New Roman" panose="02020603050405020304" pitchFamily="18" charset="0"/>
              <a:cs typeface="Times New Roman" panose="02020603050405020304" pitchFamily="18" charset="0"/>
            </a:endParaRPr>
          </a:p>
          <a:p>
            <a:pPr marL="0" indent="0">
              <a:buNone/>
            </a:pPr>
            <a:r>
              <a:rPr lang="en-US" sz="1400">
                <a:latin typeface="Times New Roman" panose="02020603050405020304" pitchFamily="18" charset="0"/>
                <a:cs typeface="Times New Roman" panose="02020603050405020304" pitchFamily="18" charset="0"/>
              </a:rPr>
              <a:t>Sovereign: one man or an assembly of men having absolute power—the </a:t>
            </a:r>
            <a:r>
              <a:rPr lang="en-US" sz="1400" i="1">
                <a:latin typeface="Times New Roman" panose="02020603050405020304" pitchFamily="18" charset="0"/>
                <a:cs typeface="Times New Roman" panose="02020603050405020304" pitchFamily="18" charset="0"/>
              </a:rPr>
              <a:t>Leviathan</a:t>
            </a:r>
            <a:r>
              <a:rPr lang="en-US" sz="1400">
                <a:latin typeface="Times New Roman" panose="02020603050405020304" pitchFamily="18" charset="0"/>
                <a:cs typeface="Times New Roman" panose="02020603050405020304" pitchFamily="18" charset="0"/>
              </a:rPr>
              <a:t>. </a:t>
            </a:r>
          </a:p>
          <a:p>
            <a:pPr marL="0" indent="0">
              <a:buNone/>
            </a:pPr>
            <a:endParaRPr lang="en-US" sz="1400">
              <a:latin typeface="Times New Roman" panose="02020603050405020304" pitchFamily="18" charset="0"/>
              <a:cs typeface="Times New Roman" panose="02020603050405020304" pitchFamily="18" charset="0"/>
            </a:endParaRPr>
          </a:p>
          <a:p>
            <a:pPr marL="0" indent="0">
              <a:buNone/>
            </a:pPr>
            <a:r>
              <a:rPr lang="en-US" sz="1400">
                <a:latin typeface="Times New Roman" panose="02020603050405020304" pitchFamily="18" charset="0"/>
                <a:cs typeface="Times New Roman" panose="02020603050405020304" pitchFamily="18" charset="0"/>
              </a:rPr>
              <a:t>The ruler is above the law. Law determines justice (there can be no unjust laws).</a:t>
            </a:r>
          </a:p>
          <a:p>
            <a:pPr marL="0" indent="0">
              <a:buNone/>
            </a:pPr>
            <a:endParaRPr lang="en-US" sz="1400">
              <a:latin typeface="Times New Roman" panose="02020603050405020304" pitchFamily="18" charset="0"/>
              <a:cs typeface="Times New Roman" panose="02020603050405020304" pitchFamily="18" charset="0"/>
            </a:endParaRPr>
          </a:p>
          <a:p>
            <a:pPr marL="0" indent="0">
              <a:buNone/>
            </a:pPr>
            <a:endParaRPr lang="en-US" sz="1400">
              <a:latin typeface="Times New Roman" panose="02020603050405020304" pitchFamily="18" charset="0"/>
              <a:cs typeface="Times New Roman" panose="02020603050405020304" pitchFamily="18" charset="0"/>
            </a:endParaRPr>
          </a:p>
          <a:p>
            <a:pPr marL="0" indent="0">
              <a:buNone/>
            </a:pPr>
            <a:endParaRPr lang="en-US" sz="1400"/>
          </a:p>
        </p:txBody>
      </p:sp>
    </p:spTree>
    <p:extLst>
      <p:ext uri="{BB962C8B-B14F-4D97-AF65-F5344CB8AC3E}">
        <p14:creationId xmlns:p14="http://schemas.microsoft.com/office/powerpoint/2010/main" val="295288510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9A4295-36FA-5A4C-8D86-61139C5BE319}"/>
              </a:ext>
            </a:extLst>
          </p:cNvPr>
          <p:cNvSpPr>
            <a:spLocks noGrp="1"/>
          </p:cNvSpPr>
          <p:nvPr>
            <p:ph type="ctrTitle"/>
          </p:nvPr>
        </p:nvSpPr>
        <p:spPr>
          <a:xfrm>
            <a:off x="638882" y="639193"/>
            <a:ext cx="3571810" cy="3566468"/>
          </a:xfrm>
        </p:spPr>
        <p:txBody>
          <a:bodyPr>
            <a:normAutofit/>
          </a:bodyPr>
          <a:lstStyle/>
          <a:p>
            <a:pPr algn="l"/>
            <a:r>
              <a:rPr lang="en-US" sz="6100" dirty="0">
                <a:latin typeface="Big Caslon Medium" panose="02000603090000020003" pitchFamily="2" charset="-79"/>
                <a:cs typeface="Big Caslon Medium" panose="02000603090000020003" pitchFamily="2" charset="-79"/>
              </a:rPr>
              <a:t>John Locke</a:t>
            </a:r>
            <a:br>
              <a:rPr lang="en-US" sz="6100" dirty="0">
                <a:latin typeface="Big Caslon Medium" panose="02000603090000020003" pitchFamily="2" charset="-79"/>
                <a:cs typeface="Big Caslon Medium" panose="02000603090000020003" pitchFamily="2" charset="-79"/>
              </a:rPr>
            </a:br>
            <a:r>
              <a:rPr lang="en-US" sz="1800" dirty="0">
                <a:latin typeface="Big Caslon Medium" panose="02000603090000020003" pitchFamily="2" charset="-79"/>
                <a:cs typeface="Big Caslon Medium" panose="02000603090000020003" pitchFamily="2" charset="-79"/>
              </a:rPr>
              <a:t>(1632-1704)</a:t>
            </a:r>
          </a:p>
        </p:txBody>
      </p:sp>
      <p:sp>
        <p:nvSpPr>
          <p:cNvPr id="3" name="Subtitle 2">
            <a:extLst>
              <a:ext uri="{FF2B5EF4-FFF2-40B4-BE49-F238E27FC236}">
                <a16:creationId xmlns:a16="http://schemas.microsoft.com/office/drawing/2014/main" id="{E8D240F6-AD05-D843-BCE8-94B280A7F960}"/>
              </a:ext>
            </a:extLst>
          </p:cNvPr>
          <p:cNvSpPr>
            <a:spLocks noGrp="1"/>
          </p:cNvSpPr>
          <p:nvPr>
            <p:ph type="subTitle" idx="1"/>
          </p:nvPr>
        </p:nvSpPr>
        <p:spPr>
          <a:xfrm>
            <a:off x="638882" y="4631161"/>
            <a:ext cx="3571810" cy="1559327"/>
          </a:xfrm>
        </p:spPr>
        <p:txBody>
          <a:bodyPr>
            <a:noAutofit/>
          </a:bodyPr>
          <a:lstStyle/>
          <a:p>
            <a:pPr algn="l"/>
            <a:r>
              <a:rPr lang="en-US" sz="3200" i="1" dirty="0">
                <a:latin typeface="Times New Roman" panose="02020603050405020304" pitchFamily="18" charset="0"/>
                <a:cs typeface="Times New Roman" panose="02020603050405020304" pitchFamily="18" charset="0"/>
              </a:rPr>
              <a:t>The Second </a:t>
            </a:r>
          </a:p>
          <a:p>
            <a:pPr algn="l"/>
            <a:r>
              <a:rPr lang="en-US" sz="3200" i="1" dirty="0">
                <a:latin typeface="Times New Roman" panose="02020603050405020304" pitchFamily="18" charset="0"/>
                <a:cs typeface="Times New Roman" panose="02020603050405020304" pitchFamily="18" charset="0"/>
              </a:rPr>
              <a:t>Treatise of Government</a:t>
            </a:r>
          </a:p>
        </p:txBody>
      </p:sp>
      <p:pic>
        <p:nvPicPr>
          <p:cNvPr id="6" name="Picture 5" descr="Painting of a person&#10;&#10;Description automatically generated with medium confidence">
            <a:extLst>
              <a:ext uri="{FF2B5EF4-FFF2-40B4-BE49-F238E27FC236}">
                <a16:creationId xmlns:a16="http://schemas.microsoft.com/office/drawing/2014/main" id="{30F6FD41-5CDE-CA42-B1B5-A6E23A824B8E}"/>
              </a:ext>
            </a:extLst>
          </p:cNvPr>
          <p:cNvPicPr>
            <a:picLocks noChangeAspect="1"/>
          </p:cNvPicPr>
          <p:nvPr/>
        </p:nvPicPr>
        <p:blipFill>
          <a:blip r:embed="rId2"/>
          <a:stretch>
            <a:fillRect/>
          </a:stretch>
        </p:blipFill>
        <p:spPr>
          <a:xfrm>
            <a:off x="4127349" y="529804"/>
            <a:ext cx="4643602" cy="5660684"/>
          </a:xfrm>
          <a:prstGeom prst="rect">
            <a:avLst/>
          </a:prstGeom>
        </p:spPr>
      </p:pic>
      <p:pic>
        <p:nvPicPr>
          <p:cNvPr id="9" name="Picture 8" descr="Text, letter&#10;&#10;Description automatically generated">
            <a:extLst>
              <a:ext uri="{FF2B5EF4-FFF2-40B4-BE49-F238E27FC236}">
                <a16:creationId xmlns:a16="http://schemas.microsoft.com/office/drawing/2014/main" id="{D0ADE313-9001-554E-BC8E-C31A1E236354}"/>
              </a:ext>
            </a:extLst>
          </p:cNvPr>
          <p:cNvPicPr>
            <a:picLocks noChangeAspect="1"/>
          </p:cNvPicPr>
          <p:nvPr/>
        </p:nvPicPr>
        <p:blipFill>
          <a:blip r:embed="rId3"/>
          <a:stretch>
            <a:fillRect/>
          </a:stretch>
        </p:blipFill>
        <p:spPr>
          <a:xfrm>
            <a:off x="8770951" y="529804"/>
            <a:ext cx="3202755" cy="5660684"/>
          </a:xfrm>
          <a:prstGeom prst="rect">
            <a:avLst/>
          </a:prstGeom>
        </p:spPr>
      </p:pic>
    </p:spTree>
    <p:extLst>
      <p:ext uri="{BB962C8B-B14F-4D97-AF65-F5344CB8AC3E}">
        <p14:creationId xmlns:p14="http://schemas.microsoft.com/office/powerpoint/2010/main" val="2989542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93F2-8AA6-DE4D-BE14-28674A02BEAF}"/>
              </a:ext>
            </a:extLst>
          </p:cNvPr>
          <p:cNvSpPr>
            <a:spLocks noGrp="1"/>
          </p:cNvSpPr>
          <p:nvPr>
            <p:ph type="title"/>
          </p:nvPr>
        </p:nvSpPr>
        <p:spPr>
          <a:xfrm>
            <a:off x="4965430" y="629268"/>
            <a:ext cx="6586491" cy="1286160"/>
          </a:xfrm>
        </p:spPr>
        <p:txBody>
          <a:bodyPr anchor="b">
            <a:normAutofit/>
          </a:bodyPr>
          <a:lstStyle/>
          <a:p>
            <a:r>
              <a:rPr lang="en-US" dirty="0">
                <a:latin typeface="Big Caslon Medium" panose="02000603090000020003" pitchFamily="2" charset="-79"/>
                <a:cs typeface="Big Caslon Medium" panose="02000603090000020003" pitchFamily="2" charset="-79"/>
              </a:rPr>
              <a:t> The State of Nature</a:t>
            </a:r>
            <a:endParaRPr lang="en-US">
              <a:latin typeface="Big Caslon Medium" panose="02000603090000020003" pitchFamily="2" charset="-79"/>
              <a:cs typeface="Big Caslon Medium" panose="02000603090000020003" pitchFamily="2" charset="-79"/>
            </a:endParaRPr>
          </a:p>
        </p:txBody>
      </p:sp>
      <p:sp>
        <p:nvSpPr>
          <p:cNvPr id="3" name="Content Placeholder 2">
            <a:extLst>
              <a:ext uri="{FF2B5EF4-FFF2-40B4-BE49-F238E27FC236}">
                <a16:creationId xmlns:a16="http://schemas.microsoft.com/office/drawing/2014/main" id="{9F450358-CDC0-0A4D-A26A-AB1AA2241621}"/>
              </a:ext>
            </a:extLst>
          </p:cNvPr>
          <p:cNvSpPr>
            <a:spLocks noGrp="1"/>
          </p:cNvSpPr>
          <p:nvPr>
            <p:ph idx="1"/>
          </p:nvPr>
        </p:nvSpPr>
        <p:spPr>
          <a:xfrm>
            <a:off x="4965431" y="2438400"/>
            <a:ext cx="6586489" cy="3785419"/>
          </a:xfrm>
        </p:spPr>
        <p:txBody>
          <a:bodyPr>
            <a:normAutofit/>
          </a:bodyPr>
          <a:lstStyle/>
          <a:p>
            <a:pPr marL="514350" indent="-514350">
              <a:buAutoNum type="arabicPeriod"/>
            </a:pPr>
            <a:r>
              <a:rPr lang="en-US" sz="2000">
                <a:latin typeface="Times New Roman" panose="02020603050405020304" pitchFamily="18" charset="0"/>
                <a:cs typeface="Times New Roman" panose="02020603050405020304" pitchFamily="18" charset="0"/>
              </a:rPr>
              <a:t>Dualism—accepted that mind and body are separate. Human beings are not just machines; but have free will.</a:t>
            </a:r>
          </a:p>
          <a:p>
            <a:pPr marL="514350" indent="-514350">
              <a:buAutoNum type="arabicPeriod"/>
            </a:pPr>
            <a:r>
              <a:rPr lang="en-US" sz="2000">
                <a:latin typeface="Times New Roman" panose="02020603050405020304" pitchFamily="18" charset="0"/>
                <a:cs typeface="Times New Roman" panose="02020603050405020304" pitchFamily="18" charset="0"/>
              </a:rPr>
              <a:t>Equality—human beings “should also be equal one amongst another without subordination or subjection"</a:t>
            </a:r>
          </a:p>
          <a:p>
            <a:pPr marL="514350" indent="-514350">
              <a:buAutoNum type="arabicPeriod"/>
            </a:pPr>
            <a:r>
              <a:rPr lang="en-US" sz="2000">
                <a:latin typeface="Times New Roman" panose="02020603050405020304" pitchFamily="18" charset="0"/>
                <a:cs typeface="Times New Roman" panose="02020603050405020304" pitchFamily="18" charset="0"/>
              </a:rPr>
              <a:t>Moral Law: “state of liberty, yet it is not a state of licence”</a:t>
            </a:r>
          </a:p>
          <a:p>
            <a:pPr marL="514350" indent="-514350">
              <a:buAutoNum type="arabicPeriod"/>
            </a:pPr>
            <a:r>
              <a:rPr lang="en-US" sz="2000">
                <a:latin typeface="Times New Roman" panose="02020603050405020304" pitchFamily="18" charset="0"/>
                <a:cs typeface="Times New Roman" panose="02020603050405020304" pitchFamily="18" charset="0"/>
              </a:rPr>
              <a:t>Abundant resources.</a:t>
            </a:r>
          </a:p>
          <a:p>
            <a:pPr marL="514350" indent="-514350">
              <a:buAutoNum type="arabicPeriod"/>
            </a:pPr>
            <a:r>
              <a:rPr lang="en-US" sz="2000">
                <a:latin typeface="Times New Roman" panose="02020603050405020304" pitchFamily="18" charset="0"/>
                <a:cs typeface="Times New Roman" panose="02020603050405020304" pitchFamily="18" charset="0"/>
              </a:rPr>
              <a:t>Not a state of war.</a:t>
            </a:r>
          </a:p>
          <a:p>
            <a:pPr marL="514350" indent="-514350">
              <a:buAutoNum type="arabicPeriod"/>
            </a:pPr>
            <a:r>
              <a:rPr lang="en-US" sz="2000">
                <a:latin typeface="Times New Roman" panose="02020603050405020304" pitchFamily="18" charset="0"/>
                <a:cs typeface="Times New Roman" panose="02020603050405020304" pitchFamily="18" charset="0"/>
              </a:rPr>
              <a:t>Still inconvenient enough to need a social contract. </a:t>
            </a:r>
          </a:p>
        </p:txBody>
      </p:sp>
      <p:pic>
        <p:nvPicPr>
          <p:cNvPr id="4" name="Picture 3" descr="Painting of a person&#10;&#10;Description automatically generated with medium confidence">
            <a:extLst>
              <a:ext uri="{FF2B5EF4-FFF2-40B4-BE49-F238E27FC236}">
                <a16:creationId xmlns:a16="http://schemas.microsoft.com/office/drawing/2014/main" id="{FB25338F-3D10-274F-B4FE-F4BC09EDE3EA}"/>
              </a:ext>
            </a:extLst>
          </p:cNvPr>
          <p:cNvPicPr>
            <a:picLocks noChangeAspect="1"/>
          </p:cNvPicPr>
          <p:nvPr/>
        </p:nvPicPr>
        <p:blipFill rotWithShape="1">
          <a:blip r:embed="rId2"/>
          <a:srcRect l="5126" r="1244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9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4621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7F0E-4FE2-5B47-B5E9-E41A7986B34B}"/>
              </a:ext>
            </a:extLst>
          </p:cNvPr>
          <p:cNvSpPr>
            <a:spLocks noGrp="1"/>
          </p:cNvSpPr>
          <p:nvPr>
            <p:ph type="title"/>
          </p:nvPr>
        </p:nvSpPr>
        <p:spPr>
          <a:xfrm>
            <a:off x="4965430" y="629268"/>
            <a:ext cx="6586491" cy="1286160"/>
          </a:xfrm>
        </p:spPr>
        <p:txBody>
          <a:bodyPr anchor="b">
            <a:normAutofit/>
          </a:bodyPr>
          <a:lstStyle/>
          <a:p>
            <a:r>
              <a:rPr lang="en-US" sz="3100">
                <a:latin typeface="Footlight MT Light" panose="0204060206030A020304" pitchFamily="18" charset="77"/>
              </a:rPr>
              <a:t>Locke states the basic idea of social contract theory inherited from Hobbes:</a:t>
            </a:r>
          </a:p>
        </p:txBody>
      </p:sp>
      <p:sp>
        <p:nvSpPr>
          <p:cNvPr id="3" name="Content Placeholder 2">
            <a:extLst>
              <a:ext uri="{FF2B5EF4-FFF2-40B4-BE49-F238E27FC236}">
                <a16:creationId xmlns:a16="http://schemas.microsoft.com/office/drawing/2014/main" id="{8936B7EC-7671-C641-98C6-C36D9E66C7C1}"/>
              </a:ext>
            </a:extLst>
          </p:cNvPr>
          <p:cNvSpPr>
            <a:spLocks noGrp="1"/>
          </p:cNvSpPr>
          <p:nvPr>
            <p:ph idx="1"/>
          </p:nvPr>
        </p:nvSpPr>
        <p:spPr>
          <a:xfrm>
            <a:off x="4965431" y="2438400"/>
            <a:ext cx="6586489" cy="3785419"/>
          </a:xfrm>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TO understand political power right, and derive it from its original, we must consider, what state all men are naturally in, and that is, a state of perfect freedom to order their actions, and dispose of their possessions and persons, as they think fit, within the bounds of the law of nature, without asking leave, or depending upon the will of any other man. </a:t>
            </a:r>
          </a:p>
          <a:p>
            <a:pPr marL="0" indent="0" algn="r">
              <a:buNone/>
            </a:pPr>
            <a:r>
              <a:rPr lang="en-US" sz="1800" dirty="0">
                <a:latin typeface="Times New Roman" panose="02020603050405020304" pitchFamily="18" charset="0"/>
                <a:cs typeface="Times New Roman" panose="02020603050405020304" pitchFamily="18" charset="0"/>
              </a:rPr>
              <a:t>(Locke 1690, </a:t>
            </a:r>
            <a:r>
              <a:rPr lang="en-US" sz="1800" i="1" dirty="0">
                <a:latin typeface="Times New Roman" panose="02020603050405020304" pitchFamily="18" charset="0"/>
                <a:cs typeface="Times New Roman" panose="02020603050405020304" pitchFamily="18" charset="0"/>
              </a:rPr>
              <a:t>The Second Treatise of Government</a:t>
            </a:r>
            <a:r>
              <a:rPr lang="en-US" sz="1800" dirty="0">
                <a:latin typeface="Times New Roman" panose="02020603050405020304" pitchFamily="18" charset="0"/>
                <a:cs typeface="Times New Roman" panose="02020603050405020304" pitchFamily="18" charset="0"/>
              </a:rPr>
              <a:t>, Chapter II, 4)</a:t>
            </a:r>
          </a:p>
        </p:txBody>
      </p:sp>
      <p:pic>
        <p:nvPicPr>
          <p:cNvPr id="4" name="Picture 3" descr="Painting of a person&#10;&#10;Description automatically generated with medium confidence">
            <a:extLst>
              <a:ext uri="{FF2B5EF4-FFF2-40B4-BE49-F238E27FC236}">
                <a16:creationId xmlns:a16="http://schemas.microsoft.com/office/drawing/2014/main" id="{2310A80A-6206-6B4E-B730-74727F1382C3}"/>
              </a:ext>
            </a:extLst>
          </p:cNvPr>
          <p:cNvPicPr>
            <a:picLocks noChangeAspect="1"/>
          </p:cNvPicPr>
          <p:nvPr/>
        </p:nvPicPr>
        <p:blipFill rotWithShape="1">
          <a:blip r:embed="rId2"/>
          <a:srcRect l="5126" r="1244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9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1082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7F0E-4FE2-5B47-B5E9-E41A7986B34B}"/>
              </a:ext>
            </a:extLst>
          </p:cNvPr>
          <p:cNvSpPr>
            <a:spLocks noGrp="1"/>
          </p:cNvSpPr>
          <p:nvPr>
            <p:ph type="title"/>
          </p:nvPr>
        </p:nvSpPr>
        <p:spPr>
          <a:xfrm>
            <a:off x="4965430" y="629268"/>
            <a:ext cx="6586491" cy="1286160"/>
          </a:xfrm>
        </p:spPr>
        <p:txBody>
          <a:bodyPr anchor="b">
            <a:normAutofit/>
          </a:bodyPr>
          <a:lstStyle/>
          <a:p>
            <a:r>
              <a:rPr lang="en-US" sz="3100" dirty="0">
                <a:latin typeface="Footlight MT Light" panose="0204060206030A020304" pitchFamily="18" charset="77"/>
              </a:rPr>
              <a:t>The state of nature is a state of equality:</a:t>
            </a:r>
          </a:p>
        </p:txBody>
      </p:sp>
      <p:sp>
        <p:nvSpPr>
          <p:cNvPr id="3" name="Content Placeholder 2">
            <a:extLst>
              <a:ext uri="{FF2B5EF4-FFF2-40B4-BE49-F238E27FC236}">
                <a16:creationId xmlns:a16="http://schemas.microsoft.com/office/drawing/2014/main" id="{8936B7EC-7671-C641-98C6-C36D9E66C7C1}"/>
              </a:ext>
            </a:extLst>
          </p:cNvPr>
          <p:cNvSpPr>
            <a:spLocks noGrp="1"/>
          </p:cNvSpPr>
          <p:nvPr>
            <p:ph idx="1"/>
          </p:nvPr>
        </p:nvSpPr>
        <p:spPr>
          <a:xfrm>
            <a:off x="4965431" y="2438400"/>
            <a:ext cx="6586489" cy="3785419"/>
          </a:xfrm>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A </a:t>
            </a:r>
            <a:r>
              <a:rPr lang="en-US" sz="2000" i="1" dirty="0">
                <a:latin typeface="Times New Roman" panose="02020603050405020304" pitchFamily="18" charset="0"/>
                <a:cs typeface="Times New Roman" panose="02020603050405020304" pitchFamily="18" charset="0"/>
              </a:rPr>
              <a:t>state</a:t>
            </a:r>
            <a:r>
              <a:rPr lang="en-US" sz="2000" dirty="0">
                <a:latin typeface="Times New Roman" panose="02020603050405020304" pitchFamily="18" charset="0"/>
                <a:cs typeface="Times New Roman" panose="02020603050405020304" pitchFamily="18" charset="0"/>
              </a:rPr>
              <a:t> also of </a:t>
            </a:r>
            <a:r>
              <a:rPr lang="en-US" sz="2000" i="1" dirty="0">
                <a:latin typeface="Times New Roman" panose="02020603050405020304" pitchFamily="18" charset="0"/>
                <a:cs typeface="Times New Roman" panose="02020603050405020304" pitchFamily="18" charset="0"/>
              </a:rPr>
              <a:t>equality</a:t>
            </a:r>
            <a:r>
              <a:rPr lang="en-US" sz="2000" dirty="0">
                <a:latin typeface="Times New Roman" panose="02020603050405020304" pitchFamily="18" charset="0"/>
                <a:cs typeface="Times New Roman" panose="02020603050405020304" pitchFamily="18" charset="0"/>
              </a:rPr>
              <a:t>, wherein all power and jurisdiction is reciprocal, no one having more than another; there being nothing more evident, than that creatures of the same species and rank, promiscuously born to all the same advantages of nature, and the use of the same faculties, should also be equal one amongst another without subordination or subjection, unless the lord and master of them all should, by any manifest declaration of his will, set one above another, and confer upon him, by an evident and clear appointment, an undoubted right to dominion and sovereignty. </a:t>
            </a:r>
          </a:p>
          <a:p>
            <a:pPr marL="0" indent="0" algn="r">
              <a:buNone/>
            </a:pPr>
            <a:r>
              <a:rPr lang="en-US" sz="1800" dirty="0">
                <a:latin typeface="Times New Roman" panose="02020603050405020304" pitchFamily="18" charset="0"/>
                <a:cs typeface="Times New Roman" panose="02020603050405020304" pitchFamily="18" charset="0"/>
              </a:rPr>
              <a:t>(Locke 1690, </a:t>
            </a:r>
            <a:r>
              <a:rPr lang="en-US" sz="1800" i="1" dirty="0">
                <a:latin typeface="Times New Roman" panose="02020603050405020304" pitchFamily="18" charset="0"/>
                <a:cs typeface="Times New Roman" panose="02020603050405020304" pitchFamily="18" charset="0"/>
              </a:rPr>
              <a:t>The Second Treatise of Government</a:t>
            </a:r>
            <a:r>
              <a:rPr lang="en-US" sz="1800" dirty="0">
                <a:latin typeface="Times New Roman" panose="02020603050405020304" pitchFamily="18" charset="0"/>
                <a:cs typeface="Times New Roman" panose="02020603050405020304" pitchFamily="18" charset="0"/>
              </a:rPr>
              <a:t>, Chapter II, 4)</a:t>
            </a:r>
          </a:p>
        </p:txBody>
      </p:sp>
      <p:pic>
        <p:nvPicPr>
          <p:cNvPr id="4" name="Picture 3" descr="Painting of a person&#10;&#10;Description automatically generated with medium confidence">
            <a:extLst>
              <a:ext uri="{FF2B5EF4-FFF2-40B4-BE49-F238E27FC236}">
                <a16:creationId xmlns:a16="http://schemas.microsoft.com/office/drawing/2014/main" id="{2310A80A-6206-6B4E-B730-74727F1382C3}"/>
              </a:ext>
            </a:extLst>
          </p:cNvPr>
          <p:cNvPicPr>
            <a:picLocks noChangeAspect="1"/>
          </p:cNvPicPr>
          <p:nvPr/>
        </p:nvPicPr>
        <p:blipFill rotWithShape="1">
          <a:blip r:embed="rId2"/>
          <a:srcRect l="5126" r="1244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9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771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7F0E-4FE2-5B47-B5E9-E41A7986B34B}"/>
              </a:ext>
            </a:extLst>
          </p:cNvPr>
          <p:cNvSpPr>
            <a:spLocks noGrp="1"/>
          </p:cNvSpPr>
          <p:nvPr>
            <p:ph type="title"/>
          </p:nvPr>
        </p:nvSpPr>
        <p:spPr>
          <a:xfrm>
            <a:off x="4965430" y="629268"/>
            <a:ext cx="6586491" cy="1286160"/>
          </a:xfrm>
        </p:spPr>
        <p:txBody>
          <a:bodyPr anchor="b">
            <a:normAutofit/>
          </a:bodyPr>
          <a:lstStyle/>
          <a:p>
            <a:r>
              <a:rPr lang="en-US" sz="3100" dirty="0">
                <a:latin typeface="Footlight MT Light" panose="0204060206030A020304" pitchFamily="18" charset="77"/>
              </a:rPr>
              <a:t>The state of nature is a state of liberty, but not </a:t>
            </a:r>
            <a:r>
              <a:rPr lang="en-US" sz="3100" dirty="0" err="1">
                <a:latin typeface="Footlight MT Light" panose="0204060206030A020304" pitchFamily="18" charset="77"/>
              </a:rPr>
              <a:t>licence</a:t>
            </a:r>
            <a:r>
              <a:rPr lang="en-US" sz="3100" dirty="0">
                <a:latin typeface="Footlight MT Light" panose="0204060206030A020304" pitchFamily="18" charset="77"/>
              </a:rPr>
              <a:t>:</a:t>
            </a:r>
          </a:p>
        </p:txBody>
      </p:sp>
      <p:sp>
        <p:nvSpPr>
          <p:cNvPr id="3" name="Content Placeholder 2">
            <a:extLst>
              <a:ext uri="{FF2B5EF4-FFF2-40B4-BE49-F238E27FC236}">
                <a16:creationId xmlns:a16="http://schemas.microsoft.com/office/drawing/2014/main" id="{8936B7EC-7671-C641-98C6-C36D9E66C7C1}"/>
              </a:ext>
            </a:extLst>
          </p:cNvPr>
          <p:cNvSpPr>
            <a:spLocks noGrp="1"/>
          </p:cNvSpPr>
          <p:nvPr>
            <p:ph idx="1"/>
          </p:nvPr>
        </p:nvSpPr>
        <p:spPr>
          <a:xfrm>
            <a:off x="4965431" y="2438400"/>
            <a:ext cx="6586489" cy="3785419"/>
          </a:xfrm>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But though this be a </a:t>
            </a:r>
            <a:r>
              <a:rPr lang="en-US" sz="2000" i="1" dirty="0">
                <a:latin typeface="Times New Roman" panose="02020603050405020304" pitchFamily="18" charset="0"/>
                <a:cs typeface="Times New Roman" panose="02020603050405020304" pitchFamily="18" charset="0"/>
              </a:rPr>
              <a:t>state of liberty</a:t>
            </a:r>
            <a:r>
              <a:rPr lang="en-US" sz="2000" dirty="0">
                <a:latin typeface="Times New Roman" panose="02020603050405020304" pitchFamily="18" charset="0"/>
                <a:cs typeface="Times New Roman" panose="02020603050405020304" pitchFamily="18" charset="0"/>
              </a:rPr>
              <a:t>, yet </a:t>
            </a:r>
            <a:r>
              <a:rPr lang="en-US" sz="2000" i="1" dirty="0">
                <a:latin typeface="Times New Roman" panose="02020603050405020304" pitchFamily="18" charset="0"/>
                <a:cs typeface="Times New Roman" panose="02020603050405020304" pitchFamily="18" charset="0"/>
              </a:rPr>
              <a:t>it is not a state of </a:t>
            </a:r>
            <a:r>
              <a:rPr lang="en-US" sz="2000" i="1" dirty="0" err="1">
                <a:latin typeface="Times New Roman" panose="02020603050405020304" pitchFamily="18" charset="0"/>
                <a:cs typeface="Times New Roman" panose="02020603050405020304" pitchFamily="18" charset="0"/>
              </a:rPr>
              <a:t>licence</a:t>
            </a:r>
            <a:r>
              <a:rPr lang="en-US" sz="2000" dirty="0">
                <a:latin typeface="Times New Roman" panose="02020603050405020304" pitchFamily="18" charset="0"/>
                <a:cs typeface="Times New Roman" panose="02020603050405020304" pitchFamily="18" charset="0"/>
              </a:rPr>
              <a:t>: though man in that state have an </a:t>
            </a:r>
            <a:r>
              <a:rPr lang="en-US" sz="2000" dirty="0" err="1">
                <a:latin typeface="Times New Roman" panose="02020603050405020304" pitchFamily="18" charset="0"/>
                <a:cs typeface="Times New Roman" panose="02020603050405020304" pitchFamily="18" charset="0"/>
              </a:rPr>
              <a:t>uncontroulable</a:t>
            </a:r>
            <a:r>
              <a:rPr lang="en-US" sz="2000" dirty="0">
                <a:latin typeface="Times New Roman" panose="02020603050405020304" pitchFamily="18" charset="0"/>
                <a:cs typeface="Times New Roman" panose="02020603050405020304" pitchFamily="18" charset="0"/>
              </a:rPr>
              <a:t> liberty to dispose of his person or possessions, yet he has not liberty to destroy himself, or so much as any creature in his possession, but where some nobler use than its bare preservation calls for it. The </a:t>
            </a:r>
            <a:r>
              <a:rPr lang="en-US" sz="2000" i="1" dirty="0">
                <a:latin typeface="Times New Roman" panose="02020603050405020304" pitchFamily="18" charset="0"/>
                <a:cs typeface="Times New Roman" panose="02020603050405020304" pitchFamily="18" charset="0"/>
              </a:rPr>
              <a:t>state of nature </a:t>
            </a:r>
            <a:r>
              <a:rPr lang="en-US" sz="2000" dirty="0">
                <a:latin typeface="Times New Roman" panose="02020603050405020304" pitchFamily="18" charset="0"/>
                <a:cs typeface="Times New Roman" panose="02020603050405020304" pitchFamily="18" charset="0"/>
              </a:rPr>
              <a:t>has a law of nature to govern it, which obliges everyone: and reason, which is that law, teaches all mankind, who will but consult it, that being all </a:t>
            </a:r>
            <a:r>
              <a:rPr lang="en-US" sz="2000" i="1" dirty="0">
                <a:latin typeface="Times New Roman" panose="02020603050405020304" pitchFamily="18" charset="0"/>
                <a:cs typeface="Times New Roman" panose="02020603050405020304" pitchFamily="18" charset="0"/>
              </a:rPr>
              <a:t>equal and independent</a:t>
            </a:r>
            <a:r>
              <a:rPr lang="en-US" sz="2000" dirty="0">
                <a:latin typeface="Times New Roman" panose="02020603050405020304" pitchFamily="18" charset="0"/>
                <a:cs typeface="Times New Roman" panose="02020603050405020304" pitchFamily="18" charset="0"/>
              </a:rPr>
              <a:t>, no one ought to harm another in his life, health, liberty, or possessions.</a:t>
            </a:r>
          </a:p>
          <a:p>
            <a:pPr marL="0" indent="0" algn="r">
              <a:buNone/>
            </a:pPr>
            <a:r>
              <a:rPr lang="en-US" sz="1800" dirty="0">
                <a:latin typeface="Times New Roman" panose="02020603050405020304" pitchFamily="18" charset="0"/>
                <a:cs typeface="Times New Roman" panose="02020603050405020304" pitchFamily="18" charset="0"/>
              </a:rPr>
              <a:t>(Locke 1690, </a:t>
            </a:r>
            <a:r>
              <a:rPr lang="en-US" sz="1800" i="1" dirty="0">
                <a:latin typeface="Times New Roman" panose="02020603050405020304" pitchFamily="18" charset="0"/>
                <a:cs typeface="Times New Roman" panose="02020603050405020304" pitchFamily="18" charset="0"/>
              </a:rPr>
              <a:t>The Second Treatise of Government</a:t>
            </a:r>
            <a:r>
              <a:rPr lang="en-US" sz="1800" dirty="0">
                <a:latin typeface="Times New Roman" panose="02020603050405020304" pitchFamily="18" charset="0"/>
                <a:cs typeface="Times New Roman" panose="02020603050405020304" pitchFamily="18" charset="0"/>
              </a:rPr>
              <a:t>, Chapter II, 6)</a:t>
            </a:r>
          </a:p>
        </p:txBody>
      </p:sp>
      <p:pic>
        <p:nvPicPr>
          <p:cNvPr id="4" name="Picture 3" descr="Painting of a person&#10;&#10;Description automatically generated with medium confidence">
            <a:extLst>
              <a:ext uri="{FF2B5EF4-FFF2-40B4-BE49-F238E27FC236}">
                <a16:creationId xmlns:a16="http://schemas.microsoft.com/office/drawing/2014/main" id="{2310A80A-6206-6B4E-B730-74727F1382C3}"/>
              </a:ext>
            </a:extLst>
          </p:cNvPr>
          <p:cNvPicPr>
            <a:picLocks noChangeAspect="1"/>
          </p:cNvPicPr>
          <p:nvPr/>
        </p:nvPicPr>
        <p:blipFill rotWithShape="1">
          <a:blip r:embed="rId2"/>
          <a:srcRect l="5126" r="1244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9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416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photo of a person holding a sign&#10;&#10;Description automatically generated with low confidence">
            <a:extLst>
              <a:ext uri="{FF2B5EF4-FFF2-40B4-BE49-F238E27FC236}">
                <a16:creationId xmlns:a16="http://schemas.microsoft.com/office/drawing/2014/main" id="{193E5220-94B6-F245-9FF9-D8C60584D35D}"/>
              </a:ext>
            </a:extLst>
          </p:cNvPr>
          <p:cNvPicPr>
            <a:picLocks noChangeAspect="1"/>
          </p:cNvPicPr>
          <p:nvPr/>
        </p:nvPicPr>
        <p:blipFill>
          <a:blip r:embed="rId2"/>
          <a:stretch>
            <a:fillRect/>
          </a:stretch>
        </p:blipFill>
        <p:spPr>
          <a:xfrm>
            <a:off x="8786813" y="942975"/>
            <a:ext cx="3079750" cy="4943475"/>
          </a:xfrm>
          <a:prstGeom prst="rect">
            <a:avLst/>
          </a:prstGeom>
        </p:spPr>
      </p:pic>
      <p:sp>
        <p:nvSpPr>
          <p:cNvPr id="2" name="Title 1">
            <a:extLst>
              <a:ext uri="{FF2B5EF4-FFF2-40B4-BE49-F238E27FC236}">
                <a16:creationId xmlns:a16="http://schemas.microsoft.com/office/drawing/2014/main" id="{5D9A4295-36FA-5A4C-8D86-61139C5BE319}"/>
              </a:ext>
            </a:extLst>
          </p:cNvPr>
          <p:cNvSpPr>
            <a:spLocks noGrp="1"/>
          </p:cNvSpPr>
          <p:nvPr>
            <p:ph type="ctrTitle"/>
          </p:nvPr>
        </p:nvSpPr>
        <p:spPr>
          <a:xfrm>
            <a:off x="638882" y="639193"/>
            <a:ext cx="3571810" cy="3573516"/>
          </a:xfrm>
        </p:spPr>
        <p:txBody>
          <a:bodyPr>
            <a:normAutofit/>
          </a:bodyPr>
          <a:lstStyle/>
          <a:p>
            <a:pPr algn="l"/>
            <a:r>
              <a:rPr lang="en-US" sz="6100" dirty="0">
                <a:latin typeface="Big Caslon Medium" panose="02000603090000020003" pitchFamily="2" charset="-79"/>
                <a:cs typeface="Big Caslon Medium" panose="02000603090000020003" pitchFamily="2" charset="-79"/>
              </a:rPr>
              <a:t>Thomas Hobbes</a:t>
            </a:r>
            <a:br>
              <a:rPr lang="en-US" sz="6100" dirty="0">
                <a:latin typeface="Big Caslon Medium" panose="02000603090000020003" pitchFamily="2" charset="-79"/>
                <a:cs typeface="Big Caslon Medium" panose="02000603090000020003" pitchFamily="2" charset="-79"/>
              </a:rPr>
            </a:br>
            <a:r>
              <a:rPr lang="en-US" sz="1800" dirty="0">
                <a:latin typeface="Big Caslon Medium" panose="02000603090000020003" pitchFamily="2" charset="-79"/>
                <a:cs typeface="Big Caslon Medium" panose="02000603090000020003" pitchFamily="2" charset="-79"/>
              </a:rPr>
              <a:t>(1588-1679)</a:t>
            </a:r>
          </a:p>
        </p:txBody>
      </p:sp>
      <p:sp>
        <p:nvSpPr>
          <p:cNvPr id="3" name="Subtitle 2">
            <a:extLst>
              <a:ext uri="{FF2B5EF4-FFF2-40B4-BE49-F238E27FC236}">
                <a16:creationId xmlns:a16="http://schemas.microsoft.com/office/drawing/2014/main" id="{E8D240F6-AD05-D843-BCE8-94B280A7F960}"/>
              </a:ext>
            </a:extLst>
          </p:cNvPr>
          <p:cNvSpPr>
            <a:spLocks noGrp="1"/>
          </p:cNvSpPr>
          <p:nvPr>
            <p:ph type="subTitle" idx="1"/>
          </p:nvPr>
        </p:nvSpPr>
        <p:spPr>
          <a:xfrm>
            <a:off x="638882" y="4631161"/>
            <a:ext cx="3571810" cy="1559327"/>
          </a:xfrm>
        </p:spPr>
        <p:txBody>
          <a:bodyPr>
            <a:normAutofit/>
          </a:bodyPr>
          <a:lstStyle/>
          <a:p>
            <a:pPr algn="l"/>
            <a:r>
              <a:rPr lang="en-US" sz="6000" i="1" dirty="0">
                <a:latin typeface="Times New Roman" panose="02020603050405020304" pitchFamily="18" charset="0"/>
                <a:cs typeface="Times New Roman" panose="02020603050405020304" pitchFamily="18" charset="0"/>
              </a:rPr>
              <a:t>Leviathan</a:t>
            </a:r>
          </a:p>
        </p:txBody>
      </p:sp>
      <p:pic>
        <p:nvPicPr>
          <p:cNvPr id="9" name="Picture 8" descr="A person in a black suit&#10;&#10;Description automatically generated with low confidence">
            <a:extLst>
              <a:ext uri="{FF2B5EF4-FFF2-40B4-BE49-F238E27FC236}">
                <a16:creationId xmlns:a16="http://schemas.microsoft.com/office/drawing/2014/main" id="{A63EF612-B55F-5846-ABF0-BAA0F75D9562}"/>
              </a:ext>
            </a:extLst>
          </p:cNvPr>
          <p:cNvPicPr>
            <a:picLocks noChangeAspect="1"/>
          </p:cNvPicPr>
          <p:nvPr/>
        </p:nvPicPr>
        <p:blipFill>
          <a:blip r:embed="rId3"/>
          <a:stretch>
            <a:fillRect/>
          </a:stretch>
        </p:blipFill>
        <p:spPr>
          <a:xfrm>
            <a:off x="4726983" y="971550"/>
            <a:ext cx="4059830" cy="4904307"/>
          </a:xfrm>
          <a:prstGeom prst="rect">
            <a:avLst/>
          </a:prstGeom>
        </p:spPr>
      </p:pic>
    </p:spTree>
    <p:extLst>
      <p:ext uri="{BB962C8B-B14F-4D97-AF65-F5344CB8AC3E}">
        <p14:creationId xmlns:p14="http://schemas.microsoft.com/office/powerpoint/2010/main" val="3569987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7F0E-4FE2-5B47-B5E9-E41A7986B34B}"/>
              </a:ext>
            </a:extLst>
          </p:cNvPr>
          <p:cNvSpPr>
            <a:spLocks noGrp="1"/>
          </p:cNvSpPr>
          <p:nvPr>
            <p:ph type="title"/>
          </p:nvPr>
        </p:nvSpPr>
        <p:spPr>
          <a:xfrm>
            <a:off x="4965430" y="629268"/>
            <a:ext cx="6586491" cy="1286160"/>
          </a:xfrm>
        </p:spPr>
        <p:txBody>
          <a:bodyPr anchor="b">
            <a:normAutofit fontScale="90000"/>
          </a:bodyPr>
          <a:lstStyle/>
          <a:p>
            <a:r>
              <a:rPr lang="en-US" sz="3100" dirty="0">
                <a:latin typeface="Footlight MT Light" panose="0204060206030A020304" pitchFamily="18" charset="77"/>
              </a:rPr>
              <a:t>In the state of nature every man has the right to punish an offender and be executioner of the law of nature.</a:t>
            </a:r>
          </a:p>
        </p:txBody>
      </p:sp>
      <p:sp>
        <p:nvSpPr>
          <p:cNvPr id="3" name="Content Placeholder 2">
            <a:extLst>
              <a:ext uri="{FF2B5EF4-FFF2-40B4-BE49-F238E27FC236}">
                <a16:creationId xmlns:a16="http://schemas.microsoft.com/office/drawing/2014/main" id="{8936B7EC-7671-C641-98C6-C36D9E66C7C1}"/>
              </a:ext>
            </a:extLst>
          </p:cNvPr>
          <p:cNvSpPr>
            <a:spLocks noGrp="1"/>
          </p:cNvSpPr>
          <p:nvPr>
            <p:ph idx="1"/>
          </p:nvPr>
        </p:nvSpPr>
        <p:spPr>
          <a:xfrm>
            <a:off x="4965431" y="2438400"/>
            <a:ext cx="6586489" cy="3785419"/>
          </a:xfrm>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And thus, in the state of nature, </a:t>
            </a:r>
            <a:r>
              <a:rPr lang="en-US" sz="2000" i="1" dirty="0">
                <a:latin typeface="Times New Roman" panose="02020603050405020304" pitchFamily="18" charset="0"/>
                <a:cs typeface="Times New Roman" panose="02020603050405020304" pitchFamily="18" charset="0"/>
              </a:rPr>
              <a:t>one man come by a power over another</a:t>
            </a:r>
            <a:r>
              <a:rPr lang="en-US" sz="2000" dirty="0">
                <a:latin typeface="Times New Roman" panose="02020603050405020304" pitchFamily="18" charset="0"/>
                <a:cs typeface="Times New Roman" panose="02020603050405020304" pitchFamily="18" charset="0"/>
              </a:rPr>
              <a:t>; but yet no absolute or arbitrary power, to use a criminal, when he has got him in his hands, according to the passionate heats, or boundless </a:t>
            </a:r>
            <a:r>
              <a:rPr lang="en-US" sz="2000" dirty="0" err="1">
                <a:latin typeface="Times New Roman" panose="02020603050405020304" pitchFamily="18" charset="0"/>
                <a:cs typeface="Times New Roman" panose="02020603050405020304" pitchFamily="18" charset="0"/>
              </a:rPr>
              <a:t>extravegency</a:t>
            </a:r>
            <a:r>
              <a:rPr lang="en-US" sz="2000" dirty="0">
                <a:latin typeface="Times New Roman" panose="02020603050405020304" pitchFamily="18" charset="0"/>
                <a:cs typeface="Times New Roman" panose="02020603050405020304" pitchFamily="18" charset="0"/>
              </a:rPr>
              <a:t> of his own will; but only to retribute him, so far as calm reason and conscience dictate, what is proportionate to his transgression, which is so much as may serve for </a:t>
            </a:r>
            <a:r>
              <a:rPr lang="en-US" sz="2000" i="1" dirty="0">
                <a:latin typeface="Times New Roman" panose="02020603050405020304" pitchFamily="18" charset="0"/>
                <a:cs typeface="Times New Roman" panose="02020603050405020304" pitchFamily="18" charset="0"/>
              </a:rPr>
              <a:t>reparation</a:t>
            </a:r>
            <a:r>
              <a:rPr lang="en-US" sz="2000" dirty="0">
                <a:latin typeface="Times New Roman" panose="02020603050405020304" pitchFamily="18" charset="0"/>
                <a:cs typeface="Times New Roman" panose="02020603050405020304" pitchFamily="18" charset="0"/>
              </a:rPr>
              <a:t> and </a:t>
            </a:r>
            <a:r>
              <a:rPr lang="en-US" sz="2000" i="1" dirty="0">
                <a:latin typeface="Times New Roman" panose="02020603050405020304" pitchFamily="18" charset="0"/>
                <a:cs typeface="Times New Roman" panose="02020603050405020304" pitchFamily="18" charset="0"/>
              </a:rPr>
              <a:t>restraint</a:t>
            </a:r>
            <a:r>
              <a:rPr lang="en-US" sz="2000" dirty="0">
                <a:latin typeface="Times New Roman" panose="02020603050405020304" pitchFamily="18" charset="0"/>
                <a:cs typeface="Times New Roman" panose="02020603050405020304" pitchFamily="18" charset="0"/>
              </a:rPr>
              <a:t>: for these two are the only reasons, why one man may lawfully do harm to another, which is that we call </a:t>
            </a:r>
            <a:r>
              <a:rPr lang="en-US" sz="2000" i="1" dirty="0">
                <a:latin typeface="Times New Roman" panose="02020603050405020304" pitchFamily="18" charset="0"/>
                <a:cs typeface="Times New Roman" panose="02020603050405020304" pitchFamily="18" charset="0"/>
              </a:rPr>
              <a:t>punishment</a:t>
            </a:r>
            <a:r>
              <a:rPr lang="en-US" sz="2000" dirty="0">
                <a:latin typeface="Times New Roman" panose="02020603050405020304" pitchFamily="18" charset="0"/>
                <a:cs typeface="Times New Roman" panose="02020603050405020304" pitchFamily="18" charset="0"/>
              </a:rPr>
              <a:t>. . . . And in the case, and upon this ground, </a:t>
            </a:r>
            <a:r>
              <a:rPr lang="en-US" sz="2000" i="1" dirty="0">
                <a:latin typeface="Times New Roman" panose="02020603050405020304" pitchFamily="18" charset="0"/>
                <a:cs typeface="Times New Roman" panose="02020603050405020304" pitchFamily="18" charset="0"/>
              </a:rPr>
              <a:t>every man hath a right to punish the offender, and be executioner of the law of nature</a:t>
            </a:r>
            <a:r>
              <a:rPr lang="en-US" sz="2000" dirty="0">
                <a:latin typeface="Times New Roman" panose="02020603050405020304" pitchFamily="18" charset="0"/>
                <a:cs typeface="Times New Roman" panose="02020603050405020304" pitchFamily="18" charset="0"/>
              </a:rPr>
              <a:t>. </a:t>
            </a:r>
          </a:p>
          <a:p>
            <a:pPr marL="0" indent="0" algn="r">
              <a:buNone/>
            </a:pPr>
            <a:r>
              <a:rPr lang="en-US" sz="1800" dirty="0">
                <a:latin typeface="Times New Roman" panose="02020603050405020304" pitchFamily="18" charset="0"/>
                <a:cs typeface="Times New Roman" panose="02020603050405020304" pitchFamily="18" charset="0"/>
              </a:rPr>
              <a:t>(Locke 1690, </a:t>
            </a:r>
            <a:r>
              <a:rPr lang="en-US" sz="1800" i="1" dirty="0">
                <a:latin typeface="Times New Roman" panose="02020603050405020304" pitchFamily="18" charset="0"/>
                <a:cs typeface="Times New Roman" panose="02020603050405020304" pitchFamily="18" charset="0"/>
              </a:rPr>
              <a:t>The Second Treatise of Government</a:t>
            </a:r>
            <a:r>
              <a:rPr lang="en-US" sz="1800" dirty="0">
                <a:latin typeface="Times New Roman" panose="02020603050405020304" pitchFamily="18" charset="0"/>
                <a:cs typeface="Times New Roman" panose="02020603050405020304" pitchFamily="18" charset="0"/>
              </a:rPr>
              <a:t>, Chapter II, 8)</a:t>
            </a:r>
          </a:p>
        </p:txBody>
      </p:sp>
      <p:pic>
        <p:nvPicPr>
          <p:cNvPr id="4" name="Picture 3" descr="Painting of a person&#10;&#10;Description automatically generated with medium confidence">
            <a:extLst>
              <a:ext uri="{FF2B5EF4-FFF2-40B4-BE49-F238E27FC236}">
                <a16:creationId xmlns:a16="http://schemas.microsoft.com/office/drawing/2014/main" id="{2310A80A-6206-6B4E-B730-74727F1382C3}"/>
              </a:ext>
            </a:extLst>
          </p:cNvPr>
          <p:cNvPicPr>
            <a:picLocks noChangeAspect="1"/>
          </p:cNvPicPr>
          <p:nvPr/>
        </p:nvPicPr>
        <p:blipFill rotWithShape="1">
          <a:blip r:embed="rId2"/>
          <a:srcRect l="5126" r="1244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9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3463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7F0E-4FE2-5B47-B5E9-E41A7986B34B}"/>
              </a:ext>
            </a:extLst>
          </p:cNvPr>
          <p:cNvSpPr>
            <a:spLocks noGrp="1"/>
          </p:cNvSpPr>
          <p:nvPr>
            <p:ph type="title"/>
          </p:nvPr>
        </p:nvSpPr>
        <p:spPr>
          <a:xfrm>
            <a:off x="4965430" y="629268"/>
            <a:ext cx="6586491" cy="1286160"/>
          </a:xfrm>
        </p:spPr>
        <p:txBody>
          <a:bodyPr anchor="b">
            <a:normAutofit fontScale="90000"/>
          </a:bodyPr>
          <a:lstStyle/>
          <a:p>
            <a:r>
              <a:rPr lang="en-US" sz="3100" dirty="0">
                <a:latin typeface="Footlight MT Light" panose="0204060206030A020304" pitchFamily="18" charset="77"/>
              </a:rPr>
              <a:t>A social contract is still necessary as remedy for the inconveniences in the state of nature; but the ruler should not be an absolute monarch.</a:t>
            </a:r>
          </a:p>
        </p:txBody>
      </p:sp>
      <p:sp>
        <p:nvSpPr>
          <p:cNvPr id="3" name="Content Placeholder 2">
            <a:extLst>
              <a:ext uri="{FF2B5EF4-FFF2-40B4-BE49-F238E27FC236}">
                <a16:creationId xmlns:a16="http://schemas.microsoft.com/office/drawing/2014/main" id="{8936B7EC-7671-C641-98C6-C36D9E66C7C1}"/>
              </a:ext>
            </a:extLst>
          </p:cNvPr>
          <p:cNvSpPr>
            <a:spLocks noGrp="1"/>
          </p:cNvSpPr>
          <p:nvPr>
            <p:ph idx="1"/>
          </p:nvPr>
        </p:nvSpPr>
        <p:spPr>
          <a:xfrm>
            <a:off x="4965431" y="2438400"/>
            <a:ext cx="6586489" cy="3785419"/>
          </a:xfrm>
        </p:spPr>
        <p:txBody>
          <a:bodyPr>
            <a:normAutofit fontScale="92500" lnSpcReduction="20000"/>
          </a:bodyPr>
          <a:lstStyle/>
          <a:p>
            <a:pPr marL="0" indent="0">
              <a:buNone/>
            </a:pPr>
            <a:r>
              <a:rPr lang="en-US" sz="2000" dirty="0">
                <a:latin typeface="Times New Roman" panose="02020603050405020304" pitchFamily="18" charset="0"/>
                <a:cs typeface="Times New Roman" panose="02020603050405020304" pitchFamily="18" charset="0"/>
              </a:rPr>
              <a:t>I easily grant, that </a:t>
            </a:r>
            <a:r>
              <a:rPr lang="en-US" sz="2000" i="1" dirty="0">
                <a:latin typeface="Times New Roman" panose="02020603050405020304" pitchFamily="18" charset="0"/>
                <a:cs typeface="Times New Roman" panose="02020603050405020304" pitchFamily="18" charset="0"/>
              </a:rPr>
              <a:t>civil government</a:t>
            </a:r>
            <a:r>
              <a:rPr lang="en-US" sz="2000" dirty="0">
                <a:latin typeface="Times New Roman" panose="02020603050405020304" pitchFamily="18" charset="0"/>
                <a:cs typeface="Times New Roman" panose="02020603050405020304" pitchFamily="18" charset="0"/>
              </a:rPr>
              <a:t> is the proper remedy for the inconveniencies of the state of nature, which must certainly be great, where men may be judges in their own case, since it is easy to be imagined, that he who was so unjust as to do his brother an injury, will scarce be so just as to condemn himself for it: but I shall desire those who make this objection, to remember, that </a:t>
            </a:r>
            <a:r>
              <a:rPr lang="en-US" sz="2000" i="1" dirty="0">
                <a:latin typeface="Times New Roman" panose="02020603050405020304" pitchFamily="18" charset="0"/>
                <a:cs typeface="Times New Roman" panose="02020603050405020304" pitchFamily="18" charset="0"/>
              </a:rPr>
              <a:t>absolute monarchs </a:t>
            </a:r>
            <a:r>
              <a:rPr lang="en-US" sz="2000" dirty="0">
                <a:latin typeface="Times New Roman" panose="02020603050405020304" pitchFamily="18" charset="0"/>
                <a:cs typeface="Times New Roman" panose="02020603050405020304" pitchFamily="18" charset="0"/>
              </a:rPr>
              <a:t>are but men; and if government is to be the remedy of these evils, which necessarily follow from men’s being judges in their own cases, and the state of nature is therefore not to be endured, I desire to know what kind of government that is, and how much better it is than the state of nature, where one man, commanding a multitude, has the liberty to be judge in his own case, and may do to all his subjects whatever he pleases, without the least liberty to any one to question or </a:t>
            </a:r>
            <a:r>
              <a:rPr lang="en-US" sz="2000" dirty="0" err="1">
                <a:latin typeface="Times New Roman" panose="02020603050405020304" pitchFamily="18" charset="0"/>
                <a:cs typeface="Times New Roman" panose="02020603050405020304" pitchFamily="18" charset="0"/>
              </a:rPr>
              <a:t>controul</a:t>
            </a:r>
            <a:r>
              <a:rPr lang="en-US" sz="2000" dirty="0">
                <a:latin typeface="Times New Roman" panose="02020603050405020304" pitchFamily="18" charset="0"/>
                <a:cs typeface="Times New Roman" panose="02020603050405020304" pitchFamily="18" charset="0"/>
              </a:rPr>
              <a:t> those who execute his pleasure?</a:t>
            </a:r>
          </a:p>
          <a:p>
            <a:pPr marL="0" indent="0" algn="r">
              <a:buNone/>
            </a:pPr>
            <a:r>
              <a:rPr lang="en-US" sz="1900" dirty="0">
                <a:latin typeface="Times New Roman" panose="02020603050405020304" pitchFamily="18" charset="0"/>
                <a:cs typeface="Times New Roman" panose="02020603050405020304" pitchFamily="18" charset="0"/>
              </a:rPr>
              <a:t>(Locke 1690, </a:t>
            </a:r>
            <a:r>
              <a:rPr lang="en-US" sz="1900" i="1" dirty="0">
                <a:latin typeface="Times New Roman" panose="02020603050405020304" pitchFamily="18" charset="0"/>
                <a:cs typeface="Times New Roman" panose="02020603050405020304" pitchFamily="18" charset="0"/>
              </a:rPr>
              <a:t>The Second Treatise of Government</a:t>
            </a:r>
            <a:r>
              <a:rPr lang="en-US" sz="1900" dirty="0">
                <a:latin typeface="Times New Roman" panose="02020603050405020304" pitchFamily="18" charset="0"/>
                <a:cs typeface="Times New Roman" panose="02020603050405020304" pitchFamily="18" charset="0"/>
              </a:rPr>
              <a:t>, Chapter II, 13)</a:t>
            </a:r>
          </a:p>
        </p:txBody>
      </p:sp>
      <p:pic>
        <p:nvPicPr>
          <p:cNvPr id="4" name="Picture 3" descr="Painting of a person&#10;&#10;Description automatically generated with medium confidence">
            <a:extLst>
              <a:ext uri="{FF2B5EF4-FFF2-40B4-BE49-F238E27FC236}">
                <a16:creationId xmlns:a16="http://schemas.microsoft.com/office/drawing/2014/main" id="{2310A80A-6206-6B4E-B730-74727F1382C3}"/>
              </a:ext>
            </a:extLst>
          </p:cNvPr>
          <p:cNvPicPr>
            <a:picLocks noChangeAspect="1"/>
          </p:cNvPicPr>
          <p:nvPr/>
        </p:nvPicPr>
        <p:blipFill rotWithShape="1">
          <a:blip r:embed="rId2"/>
          <a:srcRect l="5126" r="1244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9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21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7F0E-4FE2-5B47-B5E9-E41A7986B34B}"/>
              </a:ext>
            </a:extLst>
          </p:cNvPr>
          <p:cNvSpPr>
            <a:spLocks noGrp="1"/>
          </p:cNvSpPr>
          <p:nvPr>
            <p:ph type="title"/>
          </p:nvPr>
        </p:nvSpPr>
        <p:spPr>
          <a:xfrm>
            <a:off x="4965430" y="629268"/>
            <a:ext cx="6586491" cy="1286160"/>
          </a:xfrm>
        </p:spPr>
        <p:txBody>
          <a:bodyPr anchor="b">
            <a:normAutofit/>
          </a:bodyPr>
          <a:lstStyle/>
          <a:p>
            <a:r>
              <a:rPr lang="en-US" sz="3100" dirty="0">
                <a:latin typeface="Footlight MT Light" panose="0204060206030A020304" pitchFamily="18" charset="77"/>
              </a:rPr>
              <a:t>Natural liberty vs Civil liberty</a:t>
            </a:r>
            <a:br>
              <a:rPr lang="en-US" sz="3100" dirty="0">
                <a:latin typeface="Footlight MT Light" panose="0204060206030A020304" pitchFamily="18" charset="77"/>
              </a:rPr>
            </a:br>
            <a:r>
              <a:rPr lang="en-US" sz="3100" dirty="0">
                <a:latin typeface="Footlight MT Light" panose="0204060206030A020304" pitchFamily="18" charset="77"/>
              </a:rPr>
              <a:t>legitimate government requires consent</a:t>
            </a:r>
          </a:p>
        </p:txBody>
      </p:sp>
      <p:sp>
        <p:nvSpPr>
          <p:cNvPr id="3" name="Content Placeholder 2">
            <a:extLst>
              <a:ext uri="{FF2B5EF4-FFF2-40B4-BE49-F238E27FC236}">
                <a16:creationId xmlns:a16="http://schemas.microsoft.com/office/drawing/2014/main" id="{8936B7EC-7671-C641-98C6-C36D9E66C7C1}"/>
              </a:ext>
            </a:extLst>
          </p:cNvPr>
          <p:cNvSpPr>
            <a:spLocks noGrp="1"/>
          </p:cNvSpPr>
          <p:nvPr>
            <p:ph idx="1"/>
          </p:nvPr>
        </p:nvSpPr>
        <p:spPr>
          <a:xfrm>
            <a:off x="4965431" y="2438400"/>
            <a:ext cx="6586489" cy="3785419"/>
          </a:xfrm>
        </p:spPr>
        <p:txBody>
          <a:bodyPr>
            <a:normAutofit/>
          </a:bodyPr>
          <a:lstStyle/>
          <a:p>
            <a:pPr marL="0" indent="0">
              <a:buNone/>
            </a:pPr>
            <a:r>
              <a:rPr lang="en-US" sz="1900" dirty="0">
                <a:latin typeface="Times New Roman" panose="02020603050405020304" pitchFamily="18" charset="0"/>
                <a:cs typeface="Times New Roman" panose="02020603050405020304" pitchFamily="18" charset="0"/>
              </a:rPr>
              <a:t>THE </a:t>
            </a:r>
            <a:r>
              <a:rPr lang="en-US" sz="1900" i="1" dirty="0">
                <a:latin typeface="Times New Roman" panose="02020603050405020304" pitchFamily="18" charset="0"/>
                <a:cs typeface="Times New Roman" panose="02020603050405020304" pitchFamily="18" charset="0"/>
              </a:rPr>
              <a:t>natural liberty </a:t>
            </a:r>
            <a:r>
              <a:rPr lang="en-US" sz="1900" dirty="0">
                <a:latin typeface="Times New Roman" panose="02020603050405020304" pitchFamily="18" charset="0"/>
                <a:cs typeface="Times New Roman" panose="02020603050405020304" pitchFamily="18" charset="0"/>
              </a:rPr>
              <a:t>of man is to be free from any superior power on earth, and not to be under the will or legislative authority of man, but to have only the law of nature for his rule. The </a:t>
            </a:r>
            <a:r>
              <a:rPr lang="en-US" sz="1900" i="1" dirty="0">
                <a:latin typeface="Times New Roman" panose="02020603050405020304" pitchFamily="18" charset="0"/>
                <a:cs typeface="Times New Roman" panose="02020603050405020304" pitchFamily="18" charset="0"/>
              </a:rPr>
              <a:t>liberty of man</a:t>
            </a:r>
            <a:r>
              <a:rPr lang="en-US" sz="1900" dirty="0">
                <a:latin typeface="Times New Roman" panose="02020603050405020304" pitchFamily="18" charset="0"/>
                <a:cs typeface="Times New Roman" panose="02020603050405020304" pitchFamily="18" charset="0"/>
              </a:rPr>
              <a:t>, in society, is to be under no other legislative power, but that established by consent, in the common-wealth; nor under the dominion of any will, or restraint of any law, but what that legislative shall enact, according to the trust put in it. . . .</a:t>
            </a:r>
          </a:p>
          <a:p>
            <a:pPr marL="0" indent="0">
              <a:buNone/>
            </a:pPr>
            <a:r>
              <a:rPr lang="en-US" sz="1900" dirty="0">
                <a:latin typeface="Times New Roman" panose="02020603050405020304" pitchFamily="18" charset="0"/>
                <a:cs typeface="Times New Roman" panose="02020603050405020304" pitchFamily="18" charset="0"/>
              </a:rPr>
              <a:t>(Locke 1690, </a:t>
            </a:r>
            <a:r>
              <a:rPr lang="en-US" sz="1900" i="1" dirty="0">
                <a:latin typeface="Times New Roman" panose="02020603050405020304" pitchFamily="18" charset="0"/>
                <a:cs typeface="Times New Roman" panose="02020603050405020304" pitchFamily="18" charset="0"/>
              </a:rPr>
              <a:t>The Second Treatise of Government</a:t>
            </a:r>
            <a:r>
              <a:rPr lang="en-US" sz="1900" dirty="0">
                <a:latin typeface="Times New Roman" panose="02020603050405020304" pitchFamily="18" charset="0"/>
                <a:cs typeface="Times New Roman" panose="02020603050405020304" pitchFamily="18" charset="0"/>
              </a:rPr>
              <a:t>, Chapter IV, 22)</a:t>
            </a:r>
          </a:p>
        </p:txBody>
      </p:sp>
      <p:pic>
        <p:nvPicPr>
          <p:cNvPr id="4" name="Picture 3" descr="Painting of a person&#10;&#10;Description automatically generated with medium confidence">
            <a:extLst>
              <a:ext uri="{FF2B5EF4-FFF2-40B4-BE49-F238E27FC236}">
                <a16:creationId xmlns:a16="http://schemas.microsoft.com/office/drawing/2014/main" id="{2310A80A-6206-6B4E-B730-74727F1382C3}"/>
              </a:ext>
            </a:extLst>
          </p:cNvPr>
          <p:cNvPicPr>
            <a:picLocks noChangeAspect="1"/>
          </p:cNvPicPr>
          <p:nvPr/>
        </p:nvPicPr>
        <p:blipFill rotWithShape="1">
          <a:blip r:embed="rId2"/>
          <a:srcRect l="5126" r="1244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9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14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7F0E-4FE2-5B47-B5E9-E41A7986B34B}"/>
              </a:ext>
            </a:extLst>
          </p:cNvPr>
          <p:cNvSpPr>
            <a:spLocks noGrp="1"/>
          </p:cNvSpPr>
          <p:nvPr>
            <p:ph type="title"/>
          </p:nvPr>
        </p:nvSpPr>
        <p:spPr>
          <a:xfrm>
            <a:off x="4965430" y="629268"/>
            <a:ext cx="6586491" cy="1286160"/>
          </a:xfrm>
        </p:spPr>
        <p:txBody>
          <a:bodyPr anchor="b">
            <a:normAutofit/>
          </a:bodyPr>
          <a:lstStyle/>
          <a:p>
            <a:r>
              <a:rPr lang="en-US" sz="3100" dirty="0">
                <a:latin typeface="Footlight MT Light" panose="0204060206030A020304" pitchFamily="18" charset="77"/>
              </a:rPr>
              <a:t>On slavery:</a:t>
            </a:r>
          </a:p>
        </p:txBody>
      </p:sp>
      <p:sp>
        <p:nvSpPr>
          <p:cNvPr id="3" name="Content Placeholder 2">
            <a:extLst>
              <a:ext uri="{FF2B5EF4-FFF2-40B4-BE49-F238E27FC236}">
                <a16:creationId xmlns:a16="http://schemas.microsoft.com/office/drawing/2014/main" id="{8936B7EC-7671-C641-98C6-C36D9E66C7C1}"/>
              </a:ext>
            </a:extLst>
          </p:cNvPr>
          <p:cNvSpPr>
            <a:spLocks noGrp="1"/>
          </p:cNvSpPr>
          <p:nvPr>
            <p:ph idx="1"/>
          </p:nvPr>
        </p:nvSpPr>
        <p:spPr>
          <a:xfrm>
            <a:off x="4965431" y="2438400"/>
            <a:ext cx="6586489" cy="3785419"/>
          </a:xfrm>
        </p:spPr>
        <p:txBody>
          <a:bodyPr>
            <a:normAutofit/>
          </a:bodyPr>
          <a:lstStyle/>
          <a:p>
            <a:pPr marL="0" indent="0">
              <a:buNone/>
            </a:pPr>
            <a:r>
              <a:rPr lang="en-US" sz="1900" dirty="0">
                <a:latin typeface="Times New Roman" panose="02020603050405020304" pitchFamily="18" charset="0"/>
                <a:cs typeface="Times New Roman" panose="02020603050405020304" pitchFamily="18" charset="0"/>
              </a:rPr>
              <a:t>This </a:t>
            </a:r>
            <a:r>
              <a:rPr lang="en-US" sz="1900" i="1" dirty="0">
                <a:latin typeface="Times New Roman" panose="02020603050405020304" pitchFamily="18" charset="0"/>
                <a:cs typeface="Times New Roman" panose="02020603050405020304" pitchFamily="18" charset="0"/>
              </a:rPr>
              <a:t>freedom</a:t>
            </a:r>
            <a:r>
              <a:rPr lang="en-US" sz="1900" dirty="0">
                <a:latin typeface="Times New Roman" panose="02020603050405020304" pitchFamily="18" charset="0"/>
                <a:cs typeface="Times New Roman" panose="02020603050405020304" pitchFamily="18" charset="0"/>
              </a:rPr>
              <a:t> from absolute, arbitrary power, is so necessary to, and closely joined with a man’s preservation, that he cannot part with it, but by what forfeits his preservation and life together: for a man, not having the power of his own life, </a:t>
            </a:r>
            <a:r>
              <a:rPr lang="en-US" sz="1900" i="1" dirty="0">
                <a:latin typeface="Times New Roman" panose="02020603050405020304" pitchFamily="18" charset="0"/>
                <a:cs typeface="Times New Roman" panose="02020603050405020304" pitchFamily="18" charset="0"/>
              </a:rPr>
              <a:t>cannot</a:t>
            </a:r>
            <a:r>
              <a:rPr lang="en-US" sz="1900" dirty="0">
                <a:latin typeface="Times New Roman" panose="02020603050405020304" pitchFamily="18" charset="0"/>
                <a:cs typeface="Times New Roman" panose="02020603050405020304" pitchFamily="18" charset="0"/>
              </a:rPr>
              <a:t>, by compact, or his own consent, </a:t>
            </a:r>
            <a:r>
              <a:rPr lang="en-US" sz="1900" i="1" dirty="0">
                <a:latin typeface="Times New Roman" panose="02020603050405020304" pitchFamily="18" charset="0"/>
                <a:cs typeface="Times New Roman" panose="02020603050405020304" pitchFamily="18" charset="0"/>
              </a:rPr>
              <a:t>enslave himself </a:t>
            </a:r>
            <a:r>
              <a:rPr lang="en-US" sz="1900" dirty="0">
                <a:latin typeface="Times New Roman" panose="02020603050405020304" pitchFamily="18" charset="0"/>
                <a:cs typeface="Times New Roman" panose="02020603050405020304" pitchFamily="18" charset="0"/>
              </a:rPr>
              <a:t>to any one, nor put himself under the absolute, arbitrary power of another, to take away his life, when he pleases. Nobody can give more power than he has himself; and he that cannot take away his own life, cannot give another power over it. . ..</a:t>
            </a:r>
          </a:p>
          <a:p>
            <a:pPr marL="0" indent="0">
              <a:buNone/>
            </a:pPr>
            <a:r>
              <a:rPr lang="en-US" sz="1900" dirty="0">
                <a:latin typeface="Times New Roman" panose="02020603050405020304" pitchFamily="18" charset="0"/>
                <a:cs typeface="Times New Roman" panose="02020603050405020304" pitchFamily="18" charset="0"/>
              </a:rPr>
              <a:t>This is the perfect condition of </a:t>
            </a:r>
            <a:r>
              <a:rPr lang="en-US" sz="1900" i="1" dirty="0">
                <a:latin typeface="Times New Roman" panose="02020603050405020304" pitchFamily="18" charset="0"/>
                <a:cs typeface="Times New Roman" panose="02020603050405020304" pitchFamily="18" charset="0"/>
              </a:rPr>
              <a:t>slavery</a:t>
            </a:r>
            <a:r>
              <a:rPr lang="en-US" sz="1900" dirty="0">
                <a:latin typeface="Times New Roman" panose="02020603050405020304" pitchFamily="18" charset="0"/>
                <a:cs typeface="Times New Roman" panose="02020603050405020304" pitchFamily="18" charset="0"/>
              </a:rPr>
              <a:t>, which is nothing else, but </a:t>
            </a:r>
            <a:r>
              <a:rPr lang="en-US" sz="1900" i="1" dirty="0">
                <a:latin typeface="Times New Roman" panose="02020603050405020304" pitchFamily="18" charset="0"/>
                <a:cs typeface="Times New Roman" panose="02020603050405020304" pitchFamily="18" charset="0"/>
              </a:rPr>
              <a:t>the state of war continued, between a lawful conqueror and a captive</a:t>
            </a:r>
            <a:r>
              <a:rPr lang="en-US" sz="1900" dirty="0">
                <a:latin typeface="Times New Roman" panose="02020603050405020304" pitchFamily="18" charset="0"/>
                <a:cs typeface="Times New Roman" panose="02020603050405020304" pitchFamily="18" charset="0"/>
              </a:rPr>
              <a:t>…</a:t>
            </a:r>
          </a:p>
          <a:p>
            <a:pPr marL="0" indent="0">
              <a:buNone/>
            </a:pPr>
            <a:r>
              <a:rPr lang="en-US" sz="1800" dirty="0">
                <a:latin typeface="Times New Roman" panose="02020603050405020304" pitchFamily="18" charset="0"/>
                <a:cs typeface="Times New Roman" panose="02020603050405020304" pitchFamily="18" charset="0"/>
              </a:rPr>
              <a:t>(Locke 1690, </a:t>
            </a:r>
            <a:r>
              <a:rPr lang="en-US" sz="1800" i="1" dirty="0">
                <a:latin typeface="Times New Roman" panose="02020603050405020304" pitchFamily="18" charset="0"/>
                <a:cs typeface="Times New Roman" panose="02020603050405020304" pitchFamily="18" charset="0"/>
              </a:rPr>
              <a:t>The Second Treatise of Government</a:t>
            </a:r>
            <a:r>
              <a:rPr lang="en-US" sz="1800" dirty="0">
                <a:latin typeface="Times New Roman" panose="02020603050405020304" pitchFamily="18" charset="0"/>
                <a:cs typeface="Times New Roman" panose="02020603050405020304" pitchFamily="18" charset="0"/>
              </a:rPr>
              <a:t>, Chapter IV, 23-24)</a:t>
            </a:r>
          </a:p>
        </p:txBody>
      </p:sp>
      <p:pic>
        <p:nvPicPr>
          <p:cNvPr id="4" name="Picture 3" descr="Painting of a person&#10;&#10;Description automatically generated with medium confidence">
            <a:extLst>
              <a:ext uri="{FF2B5EF4-FFF2-40B4-BE49-F238E27FC236}">
                <a16:creationId xmlns:a16="http://schemas.microsoft.com/office/drawing/2014/main" id="{2310A80A-6206-6B4E-B730-74727F1382C3}"/>
              </a:ext>
            </a:extLst>
          </p:cNvPr>
          <p:cNvPicPr>
            <a:picLocks noChangeAspect="1"/>
          </p:cNvPicPr>
          <p:nvPr/>
        </p:nvPicPr>
        <p:blipFill rotWithShape="1">
          <a:blip r:embed="rId2"/>
          <a:srcRect l="5126" r="1244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9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491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7F0E-4FE2-5B47-B5E9-E41A7986B34B}"/>
              </a:ext>
            </a:extLst>
          </p:cNvPr>
          <p:cNvSpPr>
            <a:spLocks noGrp="1"/>
          </p:cNvSpPr>
          <p:nvPr>
            <p:ph type="title"/>
          </p:nvPr>
        </p:nvSpPr>
        <p:spPr>
          <a:xfrm>
            <a:off x="4965430" y="629268"/>
            <a:ext cx="6586491" cy="1286160"/>
          </a:xfrm>
        </p:spPr>
        <p:txBody>
          <a:bodyPr anchor="b">
            <a:normAutofit fontScale="90000"/>
          </a:bodyPr>
          <a:lstStyle/>
          <a:p>
            <a:r>
              <a:rPr lang="en-US" sz="3100" dirty="0">
                <a:latin typeface="Footlight MT Light" panose="0204060206030A020304" pitchFamily="18" charset="77"/>
              </a:rPr>
              <a:t>On private property: one takes property out of the commons and makes it one’s private property by mixing one’s </a:t>
            </a:r>
            <a:r>
              <a:rPr lang="en-US" sz="3100" dirty="0" err="1">
                <a:latin typeface="Footlight MT Light" panose="0204060206030A020304" pitchFamily="18" charset="77"/>
              </a:rPr>
              <a:t>labour</a:t>
            </a:r>
            <a:r>
              <a:rPr lang="en-US" sz="3100" dirty="0">
                <a:latin typeface="Footlight MT Light" panose="0204060206030A020304" pitchFamily="18" charset="77"/>
              </a:rPr>
              <a:t> with it.</a:t>
            </a:r>
          </a:p>
        </p:txBody>
      </p:sp>
      <p:sp>
        <p:nvSpPr>
          <p:cNvPr id="3" name="Content Placeholder 2">
            <a:extLst>
              <a:ext uri="{FF2B5EF4-FFF2-40B4-BE49-F238E27FC236}">
                <a16:creationId xmlns:a16="http://schemas.microsoft.com/office/drawing/2014/main" id="{8936B7EC-7671-C641-98C6-C36D9E66C7C1}"/>
              </a:ext>
            </a:extLst>
          </p:cNvPr>
          <p:cNvSpPr>
            <a:spLocks noGrp="1"/>
          </p:cNvSpPr>
          <p:nvPr>
            <p:ph idx="1"/>
          </p:nvPr>
        </p:nvSpPr>
        <p:spPr>
          <a:xfrm>
            <a:off x="4965431" y="2438400"/>
            <a:ext cx="6586489" cy="3785419"/>
          </a:xfrm>
        </p:spPr>
        <p:txBody>
          <a:bodyPr>
            <a:normAutofit fontScale="92500" lnSpcReduction="10000"/>
          </a:bodyPr>
          <a:lstStyle/>
          <a:p>
            <a:pPr marL="0" indent="0">
              <a:buNone/>
            </a:pPr>
            <a:r>
              <a:rPr lang="en-US" sz="1900" dirty="0">
                <a:latin typeface="Times New Roman" panose="02020603050405020304" pitchFamily="18" charset="0"/>
                <a:cs typeface="Times New Roman" panose="02020603050405020304" pitchFamily="18" charset="0"/>
              </a:rPr>
              <a:t>Though the earth, and all inferior creatures, be common to all men, yet every man has a </a:t>
            </a:r>
            <a:r>
              <a:rPr lang="en-US" sz="1900" i="1" dirty="0">
                <a:latin typeface="Times New Roman" panose="02020603050405020304" pitchFamily="18" charset="0"/>
                <a:cs typeface="Times New Roman" panose="02020603050405020304" pitchFamily="18" charset="0"/>
              </a:rPr>
              <a:t>property</a:t>
            </a:r>
            <a:r>
              <a:rPr lang="en-US" sz="1900" dirty="0">
                <a:latin typeface="Times New Roman" panose="02020603050405020304" pitchFamily="18" charset="0"/>
                <a:cs typeface="Times New Roman" panose="02020603050405020304" pitchFamily="18" charset="0"/>
              </a:rPr>
              <a:t> in his own </a:t>
            </a:r>
            <a:r>
              <a:rPr lang="en-US" sz="1900" i="1" dirty="0">
                <a:latin typeface="Times New Roman" panose="02020603050405020304" pitchFamily="18" charset="0"/>
                <a:cs typeface="Times New Roman" panose="02020603050405020304" pitchFamily="18" charset="0"/>
              </a:rPr>
              <a:t>person</a:t>
            </a:r>
            <a:r>
              <a:rPr lang="en-US" sz="1900" dirty="0">
                <a:latin typeface="Times New Roman" panose="02020603050405020304" pitchFamily="18" charset="0"/>
                <a:cs typeface="Times New Roman" panose="02020603050405020304" pitchFamily="18" charset="0"/>
              </a:rPr>
              <a:t>: this no body has any right to but himself. The </a:t>
            </a:r>
            <a:r>
              <a:rPr lang="en-US" sz="1900" i="1" dirty="0" err="1">
                <a:latin typeface="Times New Roman" panose="02020603050405020304" pitchFamily="18" charset="0"/>
                <a:cs typeface="Times New Roman" panose="02020603050405020304" pitchFamily="18" charset="0"/>
              </a:rPr>
              <a:t>labour</a:t>
            </a:r>
            <a:r>
              <a:rPr lang="en-US" sz="1900" dirty="0">
                <a:latin typeface="Times New Roman" panose="02020603050405020304" pitchFamily="18" charset="0"/>
                <a:cs typeface="Times New Roman" panose="02020603050405020304" pitchFamily="18" charset="0"/>
              </a:rPr>
              <a:t> of his body, and the work of his hands, we may say, are properly his. Whatsoever then he removes out of the state that nature hath provided, and left it in, he hath mixed his </a:t>
            </a:r>
            <a:r>
              <a:rPr lang="en-US" sz="1900" dirty="0" err="1">
                <a:latin typeface="Times New Roman" panose="02020603050405020304" pitchFamily="18" charset="0"/>
                <a:cs typeface="Times New Roman" panose="02020603050405020304" pitchFamily="18" charset="0"/>
              </a:rPr>
              <a:t>labour</a:t>
            </a:r>
            <a:r>
              <a:rPr lang="en-US" sz="1900" dirty="0">
                <a:latin typeface="Times New Roman" panose="02020603050405020304" pitchFamily="18" charset="0"/>
                <a:cs typeface="Times New Roman" panose="02020603050405020304" pitchFamily="18" charset="0"/>
              </a:rPr>
              <a:t> with, and joined to it something that is his own, and thereby makes it his </a:t>
            </a:r>
            <a:r>
              <a:rPr lang="en-US" sz="1900" i="1" dirty="0">
                <a:latin typeface="Times New Roman" panose="02020603050405020304" pitchFamily="18" charset="0"/>
                <a:cs typeface="Times New Roman" panose="02020603050405020304" pitchFamily="18" charset="0"/>
              </a:rPr>
              <a:t>property</a:t>
            </a:r>
            <a:r>
              <a:rPr lang="en-US" sz="1900" dirty="0">
                <a:latin typeface="Times New Roman" panose="02020603050405020304" pitchFamily="18" charset="0"/>
                <a:cs typeface="Times New Roman" panose="02020603050405020304" pitchFamily="18" charset="0"/>
              </a:rPr>
              <a:t>. It being by him removed from the common state nature hath placed it in, it hath by this </a:t>
            </a:r>
            <a:r>
              <a:rPr lang="en-US" sz="1900" i="1" dirty="0" err="1">
                <a:latin typeface="Times New Roman" panose="02020603050405020304" pitchFamily="18" charset="0"/>
                <a:cs typeface="Times New Roman" panose="02020603050405020304" pitchFamily="18" charset="0"/>
              </a:rPr>
              <a:t>labour</a:t>
            </a:r>
            <a:r>
              <a:rPr lang="en-US" sz="1900" dirty="0">
                <a:latin typeface="Times New Roman" panose="02020603050405020304" pitchFamily="18" charset="0"/>
                <a:cs typeface="Times New Roman" panose="02020603050405020304" pitchFamily="18" charset="0"/>
              </a:rPr>
              <a:t> something annexed to it, that excludes the common right of other men: for this </a:t>
            </a:r>
            <a:r>
              <a:rPr lang="en-US" sz="1900" i="1" dirty="0" err="1">
                <a:latin typeface="Times New Roman" panose="02020603050405020304" pitchFamily="18" charset="0"/>
                <a:cs typeface="Times New Roman" panose="02020603050405020304" pitchFamily="18" charset="0"/>
              </a:rPr>
              <a:t>labour</a:t>
            </a:r>
            <a:r>
              <a:rPr lang="en-US" sz="1900" dirty="0">
                <a:latin typeface="Times New Roman" panose="02020603050405020304" pitchFamily="18" charset="0"/>
                <a:cs typeface="Times New Roman" panose="02020603050405020304" pitchFamily="18" charset="0"/>
              </a:rPr>
              <a:t> being the unquestionable property of the </a:t>
            </a:r>
            <a:r>
              <a:rPr lang="en-US" sz="1900" dirty="0" err="1">
                <a:latin typeface="Times New Roman" panose="02020603050405020304" pitchFamily="18" charset="0"/>
                <a:cs typeface="Times New Roman" panose="02020603050405020304" pitchFamily="18" charset="0"/>
              </a:rPr>
              <a:t>labourer</a:t>
            </a:r>
            <a:r>
              <a:rPr lang="en-US" sz="1900" dirty="0">
                <a:latin typeface="Times New Roman" panose="02020603050405020304" pitchFamily="18" charset="0"/>
                <a:cs typeface="Times New Roman" panose="02020603050405020304" pitchFamily="18" charset="0"/>
              </a:rPr>
              <a:t>, no man but he can have a right to what that is once joined to, at least where there is enough, and as good, left in common for others.</a:t>
            </a:r>
          </a:p>
          <a:p>
            <a:pPr marL="0" indent="0">
              <a:buNone/>
            </a:pPr>
            <a:endParaRPr lang="en-US" sz="1900" dirty="0">
              <a:latin typeface="Times New Roman" panose="02020603050405020304" pitchFamily="18" charset="0"/>
              <a:cs typeface="Times New Roman" panose="02020603050405020304" pitchFamily="18" charset="0"/>
            </a:endParaRPr>
          </a:p>
          <a:p>
            <a:pPr marL="0" indent="0" algn="r">
              <a:buNone/>
            </a:pPr>
            <a:r>
              <a:rPr lang="en-US" sz="1800" dirty="0">
                <a:latin typeface="Times New Roman" panose="02020603050405020304" pitchFamily="18" charset="0"/>
                <a:cs typeface="Times New Roman" panose="02020603050405020304" pitchFamily="18" charset="0"/>
              </a:rPr>
              <a:t>(Locke 1690, </a:t>
            </a:r>
            <a:r>
              <a:rPr lang="en-US" sz="1800" i="1" dirty="0">
                <a:latin typeface="Times New Roman" panose="02020603050405020304" pitchFamily="18" charset="0"/>
                <a:cs typeface="Times New Roman" panose="02020603050405020304" pitchFamily="18" charset="0"/>
              </a:rPr>
              <a:t>The Second Treatise of Government</a:t>
            </a:r>
            <a:r>
              <a:rPr lang="en-US" sz="1800" dirty="0">
                <a:latin typeface="Times New Roman" panose="02020603050405020304" pitchFamily="18" charset="0"/>
                <a:cs typeface="Times New Roman" panose="02020603050405020304" pitchFamily="18" charset="0"/>
              </a:rPr>
              <a:t>, Chapter V, 27)</a:t>
            </a:r>
          </a:p>
        </p:txBody>
      </p:sp>
      <p:pic>
        <p:nvPicPr>
          <p:cNvPr id="4" name="Picture 3" descr="Painting of a person&#10;&#10;Description automatically generated with medium confidence">
            <a:extLst>
              <a:ext uri="{FF2B5EF4-FFF2-40B4-BE49-F238E27FC236}">
                <a16:creationId xmlns:a16="http://schemas.microsoft.com/office/drawing/2014/main" id="{2310A80A-6206-6B4E-B730-74727F1382C3}"/>
              </a:ext>
            </a:extLst>
          </p:cNvPr>
          <p:cNvPicPr>
            <a:picLocks noChangeAspect="1"/>
          </p:cNvPicPr>
          <p:nvPr/>
        </p:nvPicPr>
        <p:blipFill rotWithShape="1">
          <a:blip r:embed="rId2"/>
          <a:srcRect l="5126" r="1244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9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162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7F0E-4FE2-5B47-B5E9-E41A7986B34B}"/>
              </a:ext>
            </a:extLst>
          </p:cNvPr>
          <p:cNvSpPr>
            <a:spLocks noGrp="1"/>
          </p:cNvSpPr>
          <p:nvPr>
            <p:ph type="title"/>
          </p:nvPr>
        </p:nvSpPr>
        <p:spPr>
          <a:xfrm>
            <a:off x="4965430" y="629268"/>
            <a:ext cx="6586491" cy="1286160"/>
          </a:xfrm>
        </p:spPr>
        <p:txBody>
          <a:bodyPr anchor="b">
            <a:noAutofit/>
          </a:bodyPr>
          <a:lstStyle/>
          <a:p>
            <a:r>
              <a:rPr lang="en-US" sz="2400" dirty="0">
                <a:latin typeface="Footlight MT Light" panose="0204060206030A020304" pitchFamily="18" charset="77"/>
              </a:rPr>
              <a:t>On limits of private property:</a:t>
            </a:r>
            <a:br>
              <a:rPr lang="en-US" sz="2400" dirty="0">
                <a:latin typeface="Footlight MT Light" panose="0204060206030A020304" pitchFamily="18" charset="77"/>
              </a:rPr>
            </a:br>
            <a:r>
              <a:rPr lang="en-US" sz="2400" dirty="0">
                <a:latin typeface="Footlight MT Light" panose="0204060206030A020304" pitchFamily="18" charset="77"/>
              </a:rPr>
              <a:t>one cannot gather too much perishable goods that they spoil; one cannot enclose too much land that one cannot use:</a:t>
            </a:r>
          </a:p>
        </p:txBody>
      </p:sp>
      <p:sp>
        <p:nvSpPr>
          <p:cNvPr id="3" name="Content Placeholder 2">
            <a:extLst>
              <a:ext uri="{FF2B5EF4-FFF2-40B4-BE49-F238E27FC236}">
                <a16:creationId xmlns:a16="http://schemas.microsoft.com/office/drawing/2014/main" id="{8936B7EC-7671-C641-98C6-C36D9E66C7C1}"/>
              </a:ext>
            </a:extLst>
          </p:cNvPr>
          <p:cNvSpPr>
            <a:spLocks noGrp="1"/>
          </p:cNvSpPr>
          <p:nvPr>
            <p:ph idx="1"/>
          </p:nvPr>
        </p:nvSpPr>
        <p:spPr>
          <a:xfrm>
            <a:off x="4965431" y="2438400"/>
            <a:ext cx="6586489" cy="3785419"/>
          </a:xfrm>
        </p:spPr>
        <p:txBody>
          <a:bodyPr>
            <a:normAutofit fontScale="92500" lnSpcReduction="20000"/>
          </a:bodyPr>
          <a:lstStyle/>
          <a:p>
            <a:pPr marL="0" indent="0">
              <a:buNone/>
            </a:pPr>
            <a:r>
              <a:rPr lang="en-US" sz="1900" dirty="0">
                <a:latin typeface="Times New Roman" panose="02020603050405020304" pitchFamily="18" charset="0"/>
                <a:cs typeface="Times New Roman" panose="02020603050405020304" pitchFamily="18" charset="0"/>
              </a:rPr>
              <a:t>But the </a:t>
            </a:r>
            <a:r>
              <a:rPr lang="en-US" sz="1900" i="1" dirty="0">
                <a:latin typeface="Times New Roman" panose="02020603050405020304" pitchFamily="18" charset="0"/>
                <a:cs typeface="Times New Roman" panose="02020603050405020304" pitchFamily="18" charset="0"/>
              </a:rPr>
              <a:t>chief matter of property </a:t>
            </a:r>
            <a:r>
              <a:rPr lang="en-US" sz="1900" dirty="0">
                <a:latin typeface="Times New Roman" panose="02020603050405020304" pitchFamily="18" charset="0"/>
                <a:cs typeface="Times New Roman" panose="02020603050405020304" pitchFamily="18" charset="0"/>
              </a:rPr>
              <a:t>being now not the fruits of the earth, and the beasts that subsist on it,</a:t>
            </a:r>
            <a:r>
              <a:rPr lang="en-US" sz="1900" i="1" dirty="0">
                <a:latin typeface="Times New Roman" panose="02020603050405020304" pitchFamily="18" charset="0"/>
                <a:cs typeface="Times New Roman" panose="02020603050405020304" pitchFamily="18" charset="0"/>
              </a:rPr>
              <a:t> but the earth itself</a:t>
            </a:r>
            <a:r>
              <a:rPr lang="en-US" sz="1900" dirty="0">
                <a:latin typeface="Times New Roman" panose="02020603050405020304" pitchFamily="18" charset="0"/>
                <a:cs typeface="Times New Roman" panose="02020603050405020304" pitchFamily="18" charset="0"/>
              </a:rPr>
              <a:t>; as that which takes in and carries with it all the rest; I think it is plain, that property in that too is acquired as the former. </a:t>
            </a:r>
            <a:r>
              <a:rPr lang="en-US" sz="1900" i="1" dirty="0">
                <a:latin typeface="Times New Roman" panose="02020603050405020304" pitchFamily="18" charset="0"/>
                <a:cs typeface="Times New Roman" panose="02020603050405020304" pitchFamily="18" charset="0"/>
              </a:rPr>
              <a:t>As much land </a:t>
            </a:r>
            <a:r>
              <a:rPr lang="en-US" sz="1900" dirty="0">
                <a:latin typeface="Times New Roman" panose="02020603050405020304" pitchFamily="18" charset="0"/>
                <a:cs typeface="Times New Roman" panose="02020603050405020304" pitchFamily="18" charset="0"/>
              </a:rPr>
              <a:t>as a man tills, plants, improves, cultivates, and can use the product of, so much is his </a:t>
            </a:r>
            <a:r>
              <a:rPr lang="en-US" sz="1900" i="1" dirty="0">
                <a:latin typeface="Times New Roman" panose="02020603050405020304" pitchFamily="18" charset="0"/>
                <a:cs typeface="Times New Roman" panose="02020603050405020304" pitchFamily="18" charset="0"/>
              </a:rPr>
              <a:t>property</a:t>
            </a:r>
            <a:r>
              <a:rPr lang="en-US" sz="1900" dirty="0">
                <a:latin typeface="Times New Roman" panose="02020603050405020304" pitchFamily="18" charset="0"/>
                <a:cs typeface="Times New Roman" panose="02020603050405020304" pitchFamily="18" charset="0"/>
              </a:rPr>
              <a:t>. He by his </a:t>
            </a:r>
            <a:r>
              <a:rPr lang="en-US" sz="1900" dirty="0" err="1">
                <a:latin typeface="Times New Roman" panose="02020603050405020304" pitchFamily="18" charset="0"/>
                <a:cs typeface="Times New Roman" panose="02020603050405020304" pitchFamily="18" charset="0"/>
              </a:rPr>
              <a:t>labour</a:t>
            </a:r>
            <a:r>
              <a:rPr lang="en-US" sz="1900" dirty="0">
                <a:latin typeface="Times New Roman" panose="02020603050405020304" pitchFamily="18" charset="0"/>
                <a:cs typeface="Times New Roman" panose="02020603050405020304" pitchFamily="18" charset="0"/>
              </a:rPr>
              <a:t> does, as it were, </a:t>
            </a:r>
            <a:r>
              <a:rPr lang="en-US" sz="1900" dirty="0" err="1">
                <a:latin typeface="Times New Roman" panose="02020603050405020304" pitchFamily="18" charset="0"/>
                <a:cs typeface="Times New Roman" panose="02020603050405020304" pitchFamily="18" charset="0"/>
              </a:rPr>
              <a:t>inclose</a:t>
            </a:r>
            <a:r>
              <a:rPr lang="en-US" sz="1900" dirty="0">
                <a:latin typeface="Times New Roman" panose="02020603050405020304" pitchFamily="18" charset="0"/>
                <a:cs typeface="Times New Roman" panose="02020603050405020304" pitchFamily="18" charset="0"/>
              </a:rPr>
              <a:t> it from the common. Nor will it invalidate his right, to say every body else has an equal title to it; and therefore he cannot appropriate, he cannot </a:t>
            </a:r>
            <a:r>
              <a:rPr lang="en-US" sz="1900" dirty="0" err="1">
                <a:latin typeface="Times New Roman" panose="02020603050405020304" pitchFamily="18" charset="0"/>
                <a:cs typeface="Times New Roman" panose="02020603050405020304" pitchFamily="18" charset="0"/>
              </a:rPr>
              <a:t>inclose</a:t>
            </a:r>
            <a:r>
              <a:rPr lang="en-US" sz="1900" dirty="0">
                <a:latin typeface="Times New Roman" panose="02020603050405020304" pitchFamily="18" charset="0"/>
                <a:cs typeface="Times New Roman" panose="02020603050405020304" pitchFamily="18" charset="0"/>
              </a:rPr>
              <a:t>, without the consent of all his fellow-commoners, all mankind. . . .</a:t>
            </a:r>
          </a:p>
          <a:p>
            <a:pPr marL="0" indent="0">
              <a:buNone/>
            </a:pPr>
            <a:r>
              <a:rPr lang="en-US" sz="1900" dirty="0">
                <a:latin typeface="Times New Roman" panose="02020603050405020304" pitchFamily="18" charset="0"/>
                <a:cs typeface="Times New Roman" panose="02020603050405020304" pitchFamily="18" charset="0"/>
              </a:rPr>
              <a:t>God gave the world to men in common; but since he gave it them for their benefit, and the greatest </a:t>
            </a:r>
            <a:r>
              <a:rPr lang="en-US" sz="1900" dirty="0" err="1">
                <a:latin typeface="Times New Roman" panose="02020603050405020304" pitchFamily="18" charset="0"/>
                <a:cs typeface="Times New Roman" panose="02020603050405020304" pitchFamily="18" charset="0"/>
              </a:rPr>
              <a:t>conveniencies</a:t>
            </a:r>
            <a:r>
              <a:rPr lang="en-US" sz="1900" dirty="0">
                <a:latin typeface="Times New Roman" panose="02020603050405020304" pitchFamily="18" charset="0"/>
                <a:cs typeface="Times New Roman" panose="02020603050405020304" pitchFamily="18" charset="0"/>
              </a:rPr>
              <a:t> of life they were capable to draw from it, it cannot be supposed he meant it should always remain common and uncultivated. He gave it to the use of the industrious and rational, (and </a:t>
            </a:r>
            <a:r>
              <a:rPr lang="en-US" sz="1900" i="1" dirty="0" err="1">
                <a:latin typeface="Times New Roman" panose="02020603050405020304" pitchFamily="18" charset="0"/>
                <a:cs typeface="Times New Roman" panose="02020603050405020304" pitchFamily="18" charset="0"/>
              </a:rPr>
              <a:t>labour</a:t>
            </a:r>
            <a:r>
              <a:rPr lang="en-US" sz="1900" dirty="0">
                <a:latin typeface="Times New Roman" panose="02020603050405020304" pitchFamily="18" charset="0"/>
                <a:cs typeface="Times New Roman" panose="02020603050405020304" pitchFamily="18" charset="0"/>
              </a:rPr>
              <a:t> was to be </a:t>
            </a:r>
            <a:r>
              <a:rPr lang="en-US" sz="1900" i="1" dirty="0">
                <a:latin typeface="Times New Roman" panose="02020603050405020304" pitchFamily="18" charset="0"/>
                <a:cs typeface="Times New Roman" panose="02020603050405020304" pitchFamily="18" charset="0"/>
              </a:rPr>
              <a:t>his title </a:t>
            </a:r>
            <a:r>
              <a:rPr lang="en-US" sz="1900" dirty="0">
                <a:latin typeface="Times New Roman" panose="02020603050405020304" pitchFamily="18" charset="0"/>
                <a:cs typeface="Times New Roman" panose="02020603050405020304" pitchFamily="18" charset="0"/>
              </a:rPr>
              <a:t>to it;) not to the fancy or covetousness of the quarrelsome and contentious. . . .</a:t>
            </a:r>
          </a:p>
          <a:p>
            <a:pPr marL="0" indent="0" algn="r">
              <a:buNone/>
            </a:pPr>
            <a:r>
              <a:rPr lang="en-US" sz="1800" dirty="0">
                <a:latin typeface="Times New Roman" panose="02020603050405020304" pitchFamily="18" charset="0"/>
                <a:cs typeface="Times New Roman" panose="02020603050405020304" pitchFamily="18" charset="0"/>
              </a:rPr>
              <a:t>(Locke 1690, </a:t>
            </a:r>
            <a:r>
              <a:rPr lang="en-US" sz="1800" i="1" dirty="0">
                <a:latin typeface="Times New Roman" panose="02020603050405020304" pitchFamily="18" charset="0"/>
                <a:cs typeface="Times New Roman" panose="02020603050405020304" pitchFamily="18" charset="0"/>
              </a:rPr>
              <a:t>The Second Treatise of Government</a:t>
            </a:r>
            <a:r>
              <a:rPr lang="en-US" sz="1800" dirty="0">
                <a:latin typeface="Times New Roman" panose="02020603050405020304" pitchFamily="18" charset="0"/>
                <a:cs typeface="Times New Roman" panose="02020603050405020304" pitchFamily="18" charset="0"/>
              </a:rPr>
              <a:t>, Chapter V, 33-34)</a:t>
            </a:r>
          </a:p>
        </p:txBody>
      </p:sp>
      <p:pic>
        <p:nvPicPr>
          <p:cNvPr id="4" name="Picture 3" descr="Painting of a person&#10;&#10;Description automatically generated with medium confidence">
            <a:extLst>
              <a:ext uri="{FF2B5EF4-FFF2-40B4-BE49-F238E27FC236}">
                <a16:creationId xmlns:a16="http://schemas.microsoft.com/office/drawing/2014/main" id="{2310A80A-6206-6B4E-B730-74727F1382C3}"/>
              </a:ext>
            </a:extLst>
          </p:cNvPr>
          <p:cNvPicPr>
            <a:picLocks noChangeAspect="1"/>
          </p:cNvPicPr>
          <p:nvPr/>
        </p:nvPicPr>
        <p:blipFill rotWithShape="1">
          <a:blip r:embed="rId2"/>
          <a:srcRect l="5126" r="1244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9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080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7F0E-4FE2-5B47-B5E9-E41A7986B34B}"/>
              </a:ext>
            </a:extLst>
          </p:cNvPr>
          <p:cNvSpPr>
            <a:spLocks noGrp="1"/>
          </p:cNvSpPr>
          <p:nvPr>
            <p:ph type="title"/>
          </p:nvPr>
        </p:nvSpPr>
        <p:spPr>
          <a:xfrm>
            <a:off x="4965430" y="629268"/>
            <a:ext cx="6586491" cy="1286160"/>
          </a:xfrm>
        </p:spPr>
        <p:txBody>
          <a:bodyPr anchor="b">
            <a:noAutofit/>
          </a:bodyPr>
          <a:lstStyle/>
          <a:p>
            <a:r>
              <a:rPr lang="en-US" sz="2400" dirty="0">
                <a:latin typeface="Footlight MT Light" panose="0204060206030A020304" pitchFamily="18" charset="77"/>
              </a:rPr>
              <a:t>On limits of private property:</a:t>
            </a:r>
            <a:br>
              <a:rPr lang="en-US" sz="2400" dirty="0">
                <a:latin typeface="Footlight MT Light" panose="0204060206030A020304" pitchFamily="18" charset="77"/>
              </a:rPr>
            </a:br>
            <a:r>
              <a:rPr lang="en-US" sz="2400" dirty="0">
                <a:latin typeface="Footlight MT Light" panose="0204060206030A020304" pitchFamily="18" charset="77"/>
              </a:rPr>
              <a:t>But one can exchange perishable goods for gold and silver and thus acquire wealth:</a:t>
            </a:r>
          </a:p>
        </p:txBody>
      </p:sp>
      <p:sp>
        <p:nvSpPr>
          <p:cNvPr id="3" name="Content Placeholder 2">
            <a:extLst>
              <a:ext uri="{FF2B5EF4-FFF2-40B4-BE49-F238E27FC236}">
                <a16:creationId xmlns:a16="http://schemas.microsoft.com/office/drawing/2014/main" id="{8936B7EC-7671-C641-98C6-C36D9E66C7C1}"/>
              </a:ext>
            </a:extLst>
          </p:cNvPr>
          <p:cNvSpPr>
            <a:spLocks noGrp="1"/>
          </p:cNvSpPr>
          <p:nvPr>
            <p:ph idx="1"/>
          </p:nvPr>
        </p:nvSpPr>
        <p:spPr>
          <a:xfrm>
            <a:off x="4965431" y="2438400"/>
            <a:ext cx="6586489" cy="3785419"/>
          </a:xfrm>
        </p:spPr>
        <p:txBody>
          <a:bodyPr>
            <a:normAutofit fontScale="92500" lnSpcReduction="20000"/>
          </a:bodyPr>
          <a:lstStyle/>
          <a:p>
            <a:pPr marL="0" indent="0">
              <a:buNone/>
            </a:pPr>
            <a:r>
              <a:rPr lang="en-US" sz="1900" dirty="0">
                <a:latin typeface="Times New Roman" panose="02020603050405020304" pitchFamily="18" charset="0"/>
                <a:cs typeface="Times New Roman" panose="02020603050405020304" pitchFamily="18" charset="0"/>
              </a:rPr>
              <a:t>But since gold and silver, being little useful to the life of man in proportion to food, raiment, and carriage, has its value only from the consent of men, whereof </a:t>
            </a:r>
            <a:r>
              <a:rPr lang="en-US" sz="1900" dirty="0" err="1">
                <a:latin typeface="Times New Roman" panose="02020603050405020304" pitchFamily="18" charset="0"/>
                <a:cs typeface="Times New Roman" panose="02020603050405020304" pitchFamily="18" charset="0"/>
              </a:rPr>
              <a:t>labour</a:t>
            </a:r>
            <a:r>
              <a:rPr lang="en-US" sz="1900" dirty="0">
                <a:latin typeface="Times New Roman" panose="02020603050405020304" pitchFamily="18" charset="0"/>
                <a:cs typeface="Times New Roman" panose="02020603050405020304" pitchFamily="18" charset="0"/>
              </a:rPr>
              <a:t> yet makes, in great part, the measure, it is plain, that men have agreed to a disproportionate and unequal possession of the earth, they having, by a tacit and voluntary consent, found out, a way how a man may fairly possess more land than he himself can use the product of, by receiving in exchange for the overplus gold and silver, which may be hoarded up without injury to any one; these metals not spoiling or decaying in the hands of the possessor. This partage of things in an inequality of private possessions, men have made practicable out of the bounds of society, and without compact, only by putting a value on gold and silver, and tacitly agreeing in the use of money: for in governments, the laws regulate the right of property, and the possession of land is determined by positive constitutions.</a:t>
            </a:r>
          </a:p>
          <a:p>
            <a:pPr marL="0" indent="0">
              <a:buNone/>
            </a:pPr>
            <a:endParaRPr lang="en-US" sz="1900" dirty="0">
              <a:latin typeface="Times New Roman" panose="02020603050405020304" pitchFamily="18" charset="0"/>
              <a:cs typeface="Times New Roman" panose="02020603050405020304" pitchFamily="18" charset="0"/>
            </a:endParaRPr>
          </a:p>
          <a:p>
            <a:pPr marL="0" indent="0" algn="r">
              <a:buNone/>
            </a:pPr>
            <a:r>
              <a:rPr lang="en-US" sz="1800" dirty="0">
                <a:latin typeface="Times New Roman" panose="02020603050405020304" pitchFamily="18" charset="0"/>
                <a:cs typeface="Times New Roman" panose="02020603050405020304" pitchFamily="18" charset="0"/>
              </a:rPr>
              <a:t>(Locke 1690, </a:t>
            </a:r>
            <a:r>
              <a:rPr lang="en-US" sz="1800" i="1" dirty="0">
                <a:latin typeface="Times New Roman" panose="02020603050405020304" pitchFamily="18" charset="0"/>
                <a:cs typeface="Times New Roman" panose="02020603050405020304" pitchFamily="18" charset="0"/>
              </a:rPr>
              <a:t>The Second Treatise of Government</a:t>
            </a:r>
            <a:r>
              <a:rPr lang="en-US" sz="1800" dirty="0">
                <a:latin typeface="Times New Roman" panose="02020603050405020304" pitchFamily="18" charset="0"/>
                <a:cs typeface="Times New Roman" panose="02020603050405020304" pitchFamily="18" charset="0"/>
              </a:rPr>
              <a:t>, Chapter V, 50)</a:t>
            </a:r>
          </a:p>
        </p:txBody>
      </p:sp>
      <p:pic>
        <p:nvPicPr>
          <p:cNvPr id="4" name="Picture 3" descr="Painting of a person&#10;&#10;Description automatically generated with medium confidence">
            <a:extLst>
              <a:ext uri="{FF2B5EF4-FFF2-40B4-BE49-F238E27FC236}">
                <a16:creationId xmlns:a16="http://schemas.microsoft.com/office/drawing/2014/main" id="{2310A80A-6206-6B4E-B730-74727F1382C3}"/>
              </a:ext>
            </a:extLst>
          </p:cNvPr>
          <p:cNvPicPr>
            <a:picLocks noChangeAspect="1"/>
          </p:cNvPicPr>
          <p:nvPr/>
        </p:nvPicPr>
        <p:blipFill rotWithShape="1">
          <a:blip r:embed="rId2"/>
          <a:srcRect l="5126" r="1244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9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233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7F0E-4FE2-5B47-B5E9-E41A7986B34B}"/>
              </a:ext>
            </a:extLst>
          </p:cNvPr>
          <p:cNvSpPr>
            <a:spLocks noGrp="1"/>
          </p:cNvSpPr>
          <p:nvPr>
            <p:ph type="title"/>
          </p:nvPr>
        </p:nvSpPr>
        <p:spPr>
          <a:xfrm>
            <a:off x="4965430" y="629268"/>
            <a:ext cx="6586491" cy="1286160"/>
          </a:xfrm>
        </p:spPr>
        <p:txBody>
          <a:bodyPr anchor="b">
            <a:noAutofit/>
          </a:bodyPr>
          <a:lstStyle/>
          <a:p>
            <a:r>
              <a:rPr lang="en-US" sz="2400" dirty="0">
                <a:latin typeface="Footlight MT Light" panose="0204060206030A020304" pitchFamily="18" charset="77"/>
              </a:rPr>
              <a:t>The Social Contract:</a:t>
            </a:r>
            <a:br>
              <a:rPr lang="en-US" sz="2400" dirty="0">
                <a:latin typeface="Footlight MT Light" panose="0204060206030A020304" pitchFamily="18" charset="77"/>
              </a:rPr>
            </a:br>
            <a:r>
              <a:rPr lang="en-US" sz="2400" dirty="0">
                <a:latin typeface="Footlight MT Light" panose="0204060206030A020304" pitchFamily="18" charset="77"/>
              </a:rPr>
              <a:t>Absolute monarchy inconsistent with civil society</a:t>
            </a:r>
          </a:p>
        </p:txBody>
      </p:sp>
      <p:sp>
        <p:nvSpPr>
          <p:cNvPr id="3" name="Content Placeholder 2">
            <a:extLst>
              <a:ext uri="{FF2B5EF4-FFF2-40B4-BE49-F238E27FC236}">
                <a16:creationId xmlns:a16="http://schemas.microsoft.com/office/drawing/2014/main" id="{8936B7EC-7671-C641-98C6-C36D9E66C7C1}"/>
              </a:ext>
            </a:extLst>
          </p:cNvPr>
          <p:cNvSpPr>
            <a:spLocks noGrp="1"/>
          </p:cNvSpPr>
          <p:nvPr>
            <p:ph idx="1"/>
          </p:nvPr>
        </p:nvSpPr>
        <p:spPr>
          <a:xfrm>
            <a:off x="4965431" y="2438400"/>
            <a:ext cx="6586489" cy="3785419"/>
          </a:xfrm>
        </p:spPr>
        <p:txBody>
          <a:bodyPr>
            <a:normAutofit/>
          </a:bodyPr>
          <a:lstStyle/>
          <a:p>
            <a:pPr marL="0" indent="0">
              <a:buNone/>
            </a:pPr>
            <a:r>
              <a:rPr lang="en-US" sz="1900" dirty="0">
                <a:latin typeface="Times New Roman" panose="02020603050405020304" pitchFamily="18" charset="0"/>
                <a:cs typeface="Times New Roman" panose="02020603050405020304" pitchFamily="18" charset="0"/>
              </a:rPr>
              <a:t>Hence it is evident, that </a:t>
            </a:r>
            <a:r>
              <a:rPr lang="en-US" sz="1900" i="1" dirty="0">
                <a:latin typeface="Times New Roman" panose="02020603050405020304" pitchFamily="18" charset="0"/>
                <a:cs typeface="Times New Roman" panose="02020603050405020304" pitchFamily="18" charset="0"/>
              </a:rPr>
              <a:t>absolute monarc</a:t>
            </a:r>
            <a:r>
              <a:rPr lang="en-US" sz="1900" dirty="0">
                <a:latin typeface="Times New Roman" panose="02020603050405020304" pitchFamily="18" charset="0"/>
                <a:cs typeface="Times New Roman" panose="02020603050405020304" pitchFamily="18" charset="0"/>
              </a:rPr>
              <a:t>hy, which by some men is counted the only government in the world, is indeed </a:t>
            </a:r>
            <a:r>
              <a:rPr lang="en-US" sz="1900" i="1" dirty="0">
                <a:latin typeface="Times New Roman" panose="02020603050405020304" pitchFamily="18" charset="0"/>
                <a:cs typeface="Times New Roman" panose="02020603050405020304" pitchFamily="18" charset="0"/>
              </a:rPr>
              <a:t>inconsistent with civil society</a:t>
            </a:r>
            <a:r>
              <a:rPr lang="en-US" sz="1900" dirty="0">
                <a:latin typeface="Times New Roman" panose="02020603050405020304" pitchFamily="18" charset="0"/>
                <a:cs typeface="Times New Roman" panose="02020603050405020304" pitchFamily="18" charset="0"/>
              </a:rPr>
              <a:t>, and so can be no form of civil-government at all: for the </a:t>
            </a:r>
            <a:r>
              <a:rPr lang="en-US" sz="1900" i="1" dirty="0">
                <a:latin typeface="Times New Roman" panose="02020603050405020304" pitchFamily="18" charset="0"/>
                <a:cs typeface="Times New Roman" panose="02020603050405020304" pitchFamily="18" charset="0"/>
              </a:rPr>
              <a:t>end of civil society</a:t>
            </a:r>
            <a:r>
              <a:rPr lang="en-US" sz="1900" dirty="0">
                <a:latin typeface="Times New Roman" panose="02020603050405020304" pitchFamily="18" charset="0"/>
                <a:cs typeface="Times New Roman" panose="02020603050405020304" pitchFamily="18" charset="0"/>
              </a:rPr>
              <a:t>, being to avoid, and remedy those inconveniences of the state of nature, which necessarily follow from every man’s being judge in his own case, by setting up a known authority, to which every one of that society may appeal upon any injury received. . . .</a:t>
            </a:r>
          </a:p>
          <a:p>
            <a:pPr marL="0" indent="0" algn="r">
              <a:buNone/>
            </a:pPr>
            <a:r>
              <a:rPr lang="en-US" sz="1800" dirty="0">
                <a:latin typeface="Times New Roman" panose="02020603050405020304" pitchFamily="18" charset="0"/>
                <a:cs typeface="Times New Roman" panose="02020603050405020304" pitchFamily="18" charset="0"/>
              </a:rPr>
              <a:t>(Locke 1690, </a:t>
            </a:r>
            <a:r>
              <a:rPr lang="en-US" sz="1800" i="1" dirty="0">
                <a:latin typeface="Times New Roman" panose="02020603050405020304" pitchFamily="18" charset="0"/>
                <a:cs typeface="Times New Roman" panose="02020603050405020304" pitchFamily="18" charset="0"/>
              </a:rPr>
              <a:t>The Second Treatise of Government</a:t>
            </a:r>
            <a:r>
              <a:rPr lang="en-US" sz="1800" dirty="0">
                <a:latin typeface="Times New Roman" panose="02020603050405020304" pitchFamily="18" charset="0"/>
                <a:cs typeface="Times New Roman" panose="02020603050405020304" pitchFamily="18" charset="0"/>
              </a:rPr>
              <a:t>, Chapter VII, 90)</a:t>
            </a:r>
          </a:p>
        </p:txBody>
      </p:sp>
      <p:pic>
        <p:nvPicPr>
          <p:cNvPr id="4" name="Picture 3" descr="Painting of a person&#10;&#10;Description automatically generated with medium confidence">
            <a:extLst>
              <a:ext uri="{FF2B5EF4-FFF2-40B4-BE49-F238E27FC236}">
                <a16:creationId xmlns:a16="http://schemas.microsoft.com/office/drawing/2014/main" id="{2310A80A-6206-6B4E-B730-74727F1382C3}"/>
              </a:ext>
            </a:extLst>
          </p:cNvPr>
          <p:cNvPicPr>
            <a:picLocks noChangeAspect="1"/>
          </p:cNvPicPr>
          <p:nvPr/>
        </p:nvPicPr>
        <p:blipFill rotWithShape="1">
          <a:blip r:embed="rId2"/>
          <a:srcRect l="5126" r="1244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9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83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7F0E-4FE2-5B47-B5E9-E41A7986B34B}"/>
              </a:ext>
            </a:extLst>
          </p:cNvPr>
          <p:cNvSpPr>
            <a:spLocks noGrp="1"/>
          </p:cNvSpPr>
          <p:nvPr>
            <p:ph type="title"/>
          </p:nvPr>
        </p:nvSpPr>
        <p:spPr>
          <a:xfrm>
            <a:off x="4965430" y="629268"/>
            <a:ext cx="6586491" cy="1286160"/>
          </a:xfrm>
        </p:spPr>
        <p:txBody>
          <a:bodyPr anchor="b">
            <a:noAutofit/>
          </a:bodyPr>
          <a:lstStyle/>
          <a:p>
            <a:r>
              <a:rPr lang="en-US" sz="2400" dirty="0">
                <a:latin typeface="Footlight MT Light" panose="0204060206030A020304" pitchFamily="18" charset="77"/>
              </a:rPr>
              <a:t>The Social Contract:</a:t>
            </a:r>
            <a:br>
              <a:rPr lang="en-US" sz="2400" dirty="0">
                <a:latin typeface="Footlight MT Light" panose="0204060206030A020304" pitchFamily="18" charset="77"/>
              </a:rPr>
            </a:br>
            <a:r>
              <a:rPr lang="en-US" sz="2400" dirty="0">
                <a:latin typeface="Footlight MT Light" panose="0204060206030A020304" pitchFamily="18" charset="77"/>
              </a:rPr>
              <a:t>Government requires consent of the people</a:t>
            </a:r>
          </a:p>
        </p:txBody>
      </p:sp>
      <p:sp>
        <p:nvSpPr>
          <p:cNvPr id="3" name="Content Placeholder 2">
            <a:extLst>
              <a:ext uri="{FF2B5EF4-FFF2-40B4-BE49-F238E27FC236}">
                <a16:creationId xmlns:a16="http://schemas.microsoft.com/office/drawing/2014/main" id="{8936B7EC-7671-C641-98C6-C36D9E66C7C1}"/>
              </a:ext>
            </a:extLst>
          </p:cNvPr>
          <p:cNvSpPr>
            <a:spLocks noGrp="1"/>
          </p:cNvSpPr>
          <p:nvPr>
            <p:ph idx="1"/>
          </p:nvPr>
        </p:nvSpPr>
        <p:spPr>
          <a:xfrm>
            <a:off x="4965431" y="2438400"/>
            <a:ext cx="6586489" cy="3785419"/>
          </a:xfrm>
        </p:spPr>
        <p:txBody>
          <a:bodyPr>
            <a:normAutofit/>
          </a:bodyPr>
          <a:lstStyle/>
          <a:p>
            <a:pPr marL="0" indent="0">
              <a:buNone/>
            </a:pPr>
            <a:r>
              <a:rPr lang="en-US" sz="1900" i="1" dirty="0">
                <a:latin typeface="Times New Roman" panose="02020603050405020304" pitchFamily="18" charset="0"/>
                <a:cs typeface="Times New Roman" panose="02020603050405020304" pitchFamily="18" charset="0"/>
              </a:rPr>
              <a:t>Every man </a:t>
            </a:r>
            <a:r>
              <a:rPr lang="en-US" sz="1900" dirty="0">
                <a:latin typeface="Times New Roman" panose="02020603050405020304" pitchFamily="18" charset="0"/>
                <a:cs typeface="Times New Roman" panose="02020603050405020304" pitchFamily="18" charset="0"/>
              </a:rPr>
              <a:t>being, as has been shewed, </a:t>
            </a:r>
            <a:r>
              <a:rPr lang="en-US" sz="1900" i="1" dirty="0">
                <a:latin typeface="Times New Roman" panose="02020603050405020304" pitchFamily="18" charset="0"/>
                <a:cs typeface="Times New Roman" panose="02020603050405020304" pitchFamily="18" charset="0"/>
              </a:rPr>
              <a:t>naturally free</a:t>
            </a:r>
            <a:r>
              <a:rPr lang="en-US" sz="1900" dirty="0">
                <a:latin typeface="Times New Roman" panose="02020603050405020304" pitchFamily="18" charset="0"/>
                <a:cs typeface="Times New Roman" panose="02020603050405020304" pitchFamily="18" charset="0"/>
              </a:rPr>
              <a:t>, and nothing being able to put him into subjection to any earthly power, but only his own </a:t>
            </a:r>
            <a:r>
              <a:rPr lang="en-US" sz="1900" i="1" dirty="0">
                <a:latin typeface="Times New Roman" panose="02020603050405020304" pitchFamily="18" charset="0"/>
                <a:cs typeface="Times New Roman" panose="02020603050405020304" pitchFamily="18" charset="0"/>
              </a:rPr>
              <a:t>consent</a:t>
            </a:r>
            <a:r>
              <a:rPr lang="en-US" sz="1900" dirty="0">
                <a:latin typeface="Times New Roman" panose="02020603050405020304" pitchFamily="18" charset="0"/>
                <a:cs typeface="Times New Roman" panose="02020603050405020304" pitchFamily="18" charset="0"/>
              </a:rPr>
              <a:t>; it is to be considered, what shall be understood to be a </a:t>
            </a:r>
            <a:r>
              <a:rPr lang="en-US" sz="1900" i="1" dirty="0">
                <a:latin typeface="Times New Roman" panose="02020603050405020304" pitchFamily="18" charset="0"/>
                <a:cs typeface="Times New Roman" panose="02020603050405020304" pitchFamily="18" charset="0"/>
              </a:rPr>
              <a:t>sufficient declaration </a:t>
            </a:r>
            <a:r>
              <a:rPr lang="en-US" sz="1900" dirty="0">
                <a:latin typeface="Times New Roman" panose="02020603050405020304" pitchFamily="18" charset="0"/>
                <a:cs typeface="Times New Roman" panose="02020603050405020304" pitchFamily="18" charset="0"/>
              </a:rPr>
              <a:t>of a man’s </a:t>
            </a:r>
            <a:r>
              <a:rPr lang="en-US" sz="1900" i="1" dirty="0">
                <a:latin typeface="Times New Roman" panose="02020603050405020304" pitchFamily="18" charset="0"/>
                <a:cs typeface="Times New Roman" panose="02020603050405020304" pitchFamily="18" charset="0"/>
              </a:rPr>
              <a:t>consent</a:t>
            </a:r>
            <a:r>
              <a:rPr lang="en-US" sz="1900" dirty="0">
                <a:latin typeface="Times New Roman" panose="02020603050405020304" pitchFamily="18" charset="0"/>
                <a:cs typeface="Times New Roman" panose="02020603050405020304" pitchFamily="18" charset="0"/>
              </a:rPr>
              <a:t>, to </a:t>
            </a:r>
            <a:r>
              <a:rPr lang="en-US" sz="1900" i="1" dirty="0">
                <a:latin typeface="Times New Roman" panose="02020603050405020304" pitchFamily="18" charset="0"/>
                <a:cs typeface="Times New Roman" panose="02020603050405020304" pitchFamily="18" charset="0"/>
              </a:rPr>
              <a:t>make him subject </a:t>
            </a:r>
            <a:r>
              <a:rPr lang="en-US" sz="1900" dirty="0">
                <a:latin typeface="Times New Roman" panose="02020603050405020304" pitchFamily="18" charset="0"/>
                <a:cs typeface="Times New Roman" panose="02020603050405020304" pitchFamily="18" charset="0"/>
              </a:rPr>
              <a:t>to the laws of any government. There is a common distinction of an express and a tacit consent. . . . The difficulty is, what ought to be looked upon as a </a:t>
            </a:r>
            <a:r>
              <a:rPr lang="en-US" sz="1900" i="1" dirty="0">
                <a:latin typeface="Times New Roman" panose="02020603050405020304" pitchFamily="18" charset="0"/>
                <a:cs typeface="Times New Roman" panose="02020603050405020304" pitchFamily="18" charset="0"/>
              </a:rPr>
              <a:t>tacit consent</a:t>
            </a:r>
            <a:r>
              <a:rPr lang="en-US" sz="1900" dirty="0">
                <a:latin typeface="Times New Roman" panose="02020603050405020304" pitchFamily="18" charset="0"/>
                <a:cs typeface="Times New Roman" panose="02020603050405020304" pitchFamily="18" charset="0"/>
              </a:rPr>
              <a:t>, and how far it binds. . . . And to this I say, that every man, that hath any possessions, or enjoyment, of any part of the dominions of any government, doth thereby give his </a:t>
            </a:r>
            <a:r>
              <a:rPr lang="en-US" sz="1900" i="1" dirty="0">
                <a:latin typeface="Times New Roman" panose="02020603050405020304" pitchFamily="18" charset="0"/>
                <a:cs typeface="Times New Roman" panose="02020603050405020304" pitchFamily="18" charset="0"/>
              </a:rPr>
              <a:t>tacit consent</a:t>
            </a:r>
            <a:r>
              <a:rPr lang="en-US" sz="1900" dirty="0">
                <a:latin typeface="Times New Roman" panose="02020603050405020304" pitchFamily="18" charset="0"/>
                <a:cs typeface="Times New Roman" panose="02020603050405020304" pitchFamily="18" charset="0"/>
              </a:rPr>
              <a:t>, and is as far forth obliged to obedience to the laws of that government. . . .. . . .</a:t>
            </a:r>
          </a:p>
          <a:p>
            <a:pPr marL="0" indent="0" algn="r">
              <a:buNone/>
            </a:pPr>
            <a:r>
              <a:rPr lang="en-US" sz="1800" dirty="0">
                <a:latin typeface="Times New Roman" panose="02020603050405020304" pitchFamily="18" charset="0"/>
                <a:cs typeface="Times New Roman" panose="02020603050405020304" pitchFamily="18" charset="0"/>
              </a:rPr>
              <a:t>(Locke 1690, </a:t>
            </a:r>
            <a:r>
              <a:rPr lang="en-US" sz="1800" i="1" dirty="0">
                <a:latin typeface="Times New Roman" panose="02020603050405020304" pitchFamily="18" charset="0"/>
                <a:cs typeface="Times New Roman" panose="02020603050405020304" pitchFamily="18" charset="0"/>
              </a:rPr>
              <a:t>The Second Treatise of Government</a:t>
            </a:r>
            <a:r>
              <a:rPr lang="en-US" sz="1800" dirty="0">
                <a:latin typeface="Times New Roman" panose="02020603050405020304" pitchFamily="18" charset="0"/>
                <a:cs typeface="Times New Roman" panose="02020603050405020304" pitchFamily="18" charset="0"/>
              </a:rPr>
              <a:t>, Chapter VIII, 119)</a:t>
            </a:r>
          </a:p>
        </p:txBody>
      </p:sp>
      <p:pic>
        <p:nvPicPr>
          <p:cNvPr id="4" name="Picture 3" descr="Painting of a person&#10;&#10;Description automatically generated with medium confidence">
            <a:extLst>
              <a:ext uri="{FF2B5EF4-FFF2-40B4-BE49-F238E27FC236}">
                <a16:creationId xmlns:a16="http://schemas.microsoft.com/office/drawing/2014/main" id="{2310A80A-6206-6B4E-B730-74727F1382C3}"/>
              </a:ext>
            </a:extLst>
          </p:cNvPr>
          <p:cNvPicPr>
            <a:picLocks noChangeAspect="1"/>
          </p:cNvPicPr>
          <p:nvPr/>
        </p:nvPicPr>
        <p:blipFill rotWithShape="1">
          <a:blip r:embed="rId2"/>
          <a:srcRect l="5126" r="1244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9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1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7F0E-4FE2-5B47-B5E9-E41A7986B34B}"/>
              </a:ext>
            </a:extLst>
          </p:cNvPr>
          <p:cNvSpPr>
            <a:spLocks noGrp="1"/>
          </p:cNvSpPr>
          <p:nvPr>
            <p:ph type="title"/>
          </p:nvPr>
        </p:nvSpPr>
        <p:spPr>
          <a:xfrm>
            <a:off x="4965430" y="629268"/>
            <a:ext cx="6586491" cy="1286160"/>
          </a:xfrm>
        </p:spPr>
        <p:txBody>
          <a:bodyPr anchor="b">
            <a:noAutofit/>
          </a:bodyPr>
          <a:lstStyle/>
          <a:p>
            <a:r>
              <a:rPr lang="en-US" sz="2400" dirty="0">
                <a:latin typeface="Footlight MT Light" panose="0204060206030A020304" pitchFamily="18" charset="77"/>
              </a:rPr>
              <a:t>The Social Contract:</a:t>
            </a:r>
            <a:br>
              <a:rPr lang="en-US" sz="2400" dirty="0">
                <a:latin typeface="Footlight MT Light" panose="0204060206030A020304" pitchFamily="18" charset="77"/>
              </a:rPr>
            </a:br>
            <a:r>
              <a:rPr lang="en-US" sz="2400" dirty="0">
                <a:latin typeface="Footlight MT Light" panose="0204060206030A020304" pitchFamily="18" charset="77"/>
              </a:rPr>
              <a:t>The people have the right to change government if the government fails in protecting the rights to life, liberty, and property.</a:t>
            </a:r>
          </a:p>
        </p:txBody>
      </p:sp>
      <p:sp>
        <p:nvSpPr>
          <p:cNvPr id="3" name="Content Placeholder 2">
            <a:extLst>
              <a:ext uri="{FF2B5EF4-FFF2-40B4-BE49-F238E27FC236}">
                <a16:creationId xmlns:a16="http://schemas.microsoft.com/office/drawing/2014/main" id="{8936B7EC-7671-C641-98C6-C36D9E66C7C1}"/>
              </a:ext>
            </a:extLst>
          </p:cNvPr>
          <p:cNvSpPr>
            <a:spLocks noGrp="1"/>
          </p:cNvSpPr>
          <p:nvPr>
            <p:ph idx="1"/>
          </p:nvPr>
        </p:nvSpPr>
        <p:spPr>
          <a:xfrm>
            <a:off x="4965431" y="2438400"/>
            <a:ext cx="6586489" cy="3785419"/>
          </a:xfrm>
        </p:spPr>
        <p:txBody>
          <a:bodyPr>
            <a:normAutofit/>
          </a:bodyPr>
          <a:lstStyle/>
          <a:p>
            <a:pPr marL="0" indent="0">
              <a:buNone/>
            </a:pPr>
            <a:r>
              <a:rPr lang="en-US" sz="1900" dirty="0">
                <a:latin typeface="Times New Roman" panose="02020603050405020304" pitchFamily="18" charset="0"/>
                <a:cs typeface="Times New Roman" panose="02020603050405020304" pitchFamily="18" charset="0"/>
              </a:rPr>
              <a:t>There is one way more whereby such a government may be dissolved, and that is, when he who has the supreme executive power, neglects and abandons that charge. . . . This is demonstratively to reduce all to anarchy, and so effectually to </a:t>
            </a:r>
            <a:r>
              <a:rPr lang="en-US" sz="1900" i="1" dirty="0">
                <a:latin typeface="Times New Roman" panose="02020603050405020304" pitchFamily="18" charset="0"/>
                <a:cs typeface="Times New Roman" panose="02020603050405020304" pitchFamily="18" charset="0"/>
              </a:rPr>
              <a:t>dissolve the government</a:t>
            </a:r>
            <a:r>
              <a:rPr lang="en-US" sz="1900" dirty="0">
                <a:latin typeface="Times New Roman" panose="02020603050405020304" pitchFamily="18" charset="0"/>
                <a:cs typeface="Times New Roman" panose="02020603050405020304" pitchFamily="18" charset="0"/>
              </a:rPr>
              <a:t>. . . .</a:t>
            </a:r>
          </a:p>
          <a:p>
            <a:pPr marL="0" indent="0">
              <a:buNone/>
            </a:pPr>
            <a:r>
              <a:rPr lang="en-US" sz="1900" dirty="0">
                <a:latin typeface="Times New Roman" panose="02020603050405020304" pitchFamily="18" charset="0"/>
                <a:cs typeface="Times New Roman" panose="02020603050405020304" pitchFamily="18" charset="0"/>
              </a:rPr>
              <a:t>In these and the like cases, </a:t>
            </a:r>
            <a:r>
              <a:rPr lang="en-US" sz="1900" i="1" dirty="0">
                <a:latin typeface="Times New Roman" panose="02020603050405020304" pitchFamily="18" charset="0"/>
                <a:cs typeface="Times New Roman" panose="02020603050405020304" pitchFamily="18" charset="0"/>
              </a:rPr>
              <a:t>when the government is dissolved</a:t>
            </a:r>
            <a:r>
              <a:rPr lang="en-US" sz="1900" dirty="0">
                <a:latin typeface="Times New Roman" panose="02020603050405020304" pitchFamily="18" charset="0"/>
                <a:cs typeface="Times New Roman" panose="02020603050405020304" pitchFamily="18" charset="0"/>
              </a:rPr>
              <a:t>, the people are at liberty to provide for themselves, by erecting a new legislative, differing from the other, by the change of persons, or form, or both, as they shall find it most for their safety and good.</a:t>
            </a:r>
          </a:p>
          <a:p>
            <a:pPr marL="0" indent="0" algn="r">
              <a:buNone/>
            </a:pPr>
            <a:r>
              <a:rPr lang="en-US" sz="1600" dirty="0">
                <a:latin typeface="Times New Roman" panose="02020603050405020304" pitchFamily="18" charset="0"/>
                <a:cs typeface="Times New Roman" panose="02020603050405020304" pitchFamily="18" charset="0"/>
              </a:rPr>
              <a:t>(Locke 1690, </a:t>
            </a:r>
            <a:r>
              <a:rPr lang="en-US" sz="1600" i="1" dirty="0">
                <a:latin typeface="Times New Roman" panose="02020603050405020304" pitchFamily="18" charset="0"/>
                <a:cs typeface="Times New Roman" panose="02020603050405020304" pitchFamily="18" charset="0"/>
              </a:rPr>
              <a:t>The Second Treatise of Government</a:t>
            </a:r>
            <a:r>
              <a:rPr lang="en-US" sz="1600" dirty="0">
                <a:latin typeface="Times New Roman" panose="02020603050405020304" pitchFamily="18" charset="0"/>
                <a:cs typeface="Times New Roman" panose="02020603050405020304" pitchFamily="18" charset="0"/>
              </a:rPr>
              <a:t>, Chapter XIX, 219-220</a:t>
            </a:r>
            <a:r>
              <a:rPr lang="en-US" sz="1800" dirty="0">
                <a:latin typeface="Times New Roman" panose="02020603050405020304" pitchFamily="18" charset="0"/>
                <a:cs typeface="Times New Roman" panose="02020603050405020304" pitchFamily="18" charset="0"/>
              </a:rPr>
              <a:t>)</a:t>
            </a:r>
          </a:p>
        </p:txBody>
      </p:sp>
      <p:pic>
        <p:nvPicPr>
          <p:cNvPr id="4" name="Picture 3" descr="Painting of a person&#10;&#10;Description automatically generated with medium confidence">
            <a:extLst>
              <a:ext uri="{FF2B5EF4-FFF2-40B4-BE49-F238E27FC236}">
                <a16:creationId xmlns:a16="http://schemas.microsoft.com/office/drawing/2014/main" id="{2310A80A-6206-6B4E-B730-74727F1382C3}"/>
              </a:ext>
            </a:extLst>
          </p:cNvPr>
          <p:cNvPicPr>
            <a:picLocks noChangeAspect="1"/>
          </p:cNvPicPr>
          <p:nvPr/>
        </p:nvPicPr>
        <p:blipFill rotWithShape="1">
          <a:blip r:embed="rId2"/>
          <a:srcRect l="5126" r="1244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9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285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9B80BD5-B43C-BC4F-84DD-1D345C750F12}"/>
              </a:ext>
            </a:extLst>
          </p:cNvPr>
          <p:cNvSpPr txBox="1">
            <a:spLocks/>
          </p:cNvSpPr>
          <p:nvPr/>
        </p:nvSpPr>
        <p:spPr>
          <a:xfrm>
            <a:off x="767903" y="4706911"/>
            <a:ext cx="11005141" cy="14540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Times New Roman" panose="02020603050405020304" pitchFamily="18" charset="0"/>
                <a:cs typeface="Times New Roman" panose="02020603050405020304" pitchFamily="18" charset="0"/>
              </a:rPr>
              <a:t>Hobbes was born prematurely because his mother panicked when she heard the Spanish Armada was approaching.  “Fear and I were born twins,” he used to say, referring to his own anxious personality. (Magee 2001, 78)</a:t>
            </a:r>
          </a:p>
        </p:txBody>
      </p:sp>
      <p:pic>
        <p:nvPicPr>
          <p:cNvPr id="5" name="Picture 4">
            <a:extLst>
              <a:ext uri="{FF2B5EF4-FFF2-40B4-BE49-F238E27FC236}">
                <a16:creationId xmlns:a16="http://schemas.microsoft.com/office/drawing/2014/main" id="{417C5B6B-82B7-964E-B29B-B8E601CFA79B}"/>
              </a:ext>
            </a:extLst>
          </p:cNvPr>
          <p:cNvPicPr>
            <a:picLocks noChangeAspect="1"/>
          </p:cNvPicPr>
          <p:nvPr/>
        </p:nvPicPr>
        <p:blipFill>
          <a:blip r:embed="rId2"/>
          <a:stretch>
            <a:fillRect/>
          </a:stretch>
        </p:blipFill>
        <p:spPr>
          <a:xfrm>
            <a:off x="767903" y="697044"/>
            <a:ext cx="11005141" cy="3776273"/>
          </a:xfrm>
          <a:prstGeom prst="rect">
            <a:avLst/>
          </a:prstGeom>
        </p:spPr>
      </p:pic>
    </p:spTree>
    <p:extLst>
      <p:ext uri="{BB962C8B-B14F-4D97-AF65-F5344CB8AC3E}">
        <p14:creationId xmlns:p14="http://schemas.microsoft.com/office/powerpoint/2010/main" val="1547082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93F2-8AA6-DE4D-BE14-28674A02BEAF}"/>
              </a:ext>
            </a:extLst>
          </p:cNvPr>
          <p:cNvSpPr>
            <a:spLocks noGrp="1"/>
          </p:cNvSpPr>
          <p:nvPr>
            <p:ph type="title"/>
          </p:nvPr>
        </p:nvSpPr>
        <p:spPr>
          <a:xfrm>
            <a:off x="4965430" y="629268"/>
            <a:ext cx="6586491" cy="1286160"/>
          </a:xfrm>
        </p:spPr>
        <p:txBody>
          <a:bodyPr anchor="b">
            <a:normAutofit/>
          </a:bodyPr>
          <a:lstStyle/>
          <a:p>
            <a:r>
              <a:rPr lang="en-US" dirty="0">
                <a:latin typeface="Big Caslon Medium" panose="02000603090000020003" pitchFamily="2" charset="-79"/>
                <a:cs typeface="Big Caslon Medium" panose="02000603090000020003" pitchFamily="2" charset="-79"/>
              </a:rPr>
              <a:t> The Social Contract</a:t>
            </a:r>
          </a:p>
        </p:txBody>
      </p:sp>
      <p:sp>
        <p:nvSpPr>
          <p:cNvPr id="3" name="Content Placeholder 2">
            <a:extLst>
              <a:ext uri="{FF2B5EF4-FFF2-40B4-BE49-F238E27FC236}">
                <a16:creationId xmlns:a16="http://schemas.microsoft.com/office/drawing/2014/main" id="{9F450358-CDC0-0A4D-A26A-AB1AA2241621}"/>
              </a:ext>
            </a:extLst>
          </p:cNvPr>
          <p:cNvSpPr>
            <a:spLocks noGrp="1"/>
          </p:cNvSpPr>
          <p:nvPr>
            <p:ph idx="1"/>
          </p:nvPr>
        </p:nvSpPr>
        <p:spPr>
          <a:xfrm>
            <a:off x="4965431" y="2438400"/>
            <a:ext cx="6586489" cy="3785419"/>
          </a:xfrm>
        </p:spPr>
        <p:txBody>
          <a:bodyPr>
            <a:normAutofit/>
          </a:bodyPr>
          <a:lstStyle/>
          <a:p>
            <a:pPr marL="514350" indent="-514350">
              <a:buAutoNum type="arabicPeriod"/>
            </a:pPr>
            <a:r>
              <a:rPr lang="en-US" sz="2000" dirty="0">
                <a:latin typeface="Times New Roman" panose="02020603050405020304" pitchFamily="18" charset="0"/>
                <a:cs typeface="Times New Roman" panose="02020603050405020304" pitchFamily="18" charset="0"/>
              </a:rPr>
              <a:t>Government requires consent of the people.</a:t>
            </a:r>
          </a:p>
          <a:p>
            <a:pPr marL="514350" indent="-514350">
              <a:buAutoNum type="arabicPeriod"/>
            </a:pPr>
            <a:r>
              <a:rPr lang="en-US" sz="2000" dirty="0">
                <a:latin typeface="Times New Roman" panose="02020603050405020304" pitchFamily="18" charset="0"/>
                <a:cs typeface="Times New Roman" panose="02020603050405020304" pitchFamily="18" charset="0"/>
              </a:rPr>
              <a:t>Purpose of the government is to protect individual rights to life, liberty, and property.</a:t>
            </a:r>
          </a:p>
          <a:p>
            <a:pPr marL="514350" indent="-514350">
              <a:buAutoNum type="arabicPeriod"/>
            </a:pPr>
            <a:r>
              <a:rPr lang="en-US" sz="2000" dirty="0">
                <a:latin typeface="Times New Roman" panose="02020603050405020304" pitchFamily="18" charset="0"/>
                <a:cs typeface="Times New Roman" panose="02020603050405020304" pitchFamily="18" charset="0"/>
              </a:rPr>
              <a:t>Against absolute power; the ruler is also subject to the law.</a:t>
            </a:r>
          </a:p>
          <a:p>
            <a:pPr marL="514350" indent="-514350">
              <a:buAutoNum type="arabicPeriod"/>
            </a:pPr>
            <a:r>
              <a:rPr lang="en-US" sz="2000" dirty="0">
                <a:latin typeface="Times New Roman" panose="02020603050405020304" pitchFamily="18" charset="0"/>
                <a:cs typeface="Times New Roman" panose="02020603050405020304" pitchFamily="18" charset="0"/>
              </a:rPr>
              <a:t>The people have the right to revolution, to change the government if the government fails to protect the rights of the people.</a:t>
            </a:r>
          </a:p>
          <a:p>
            <a:pPr marL="514350" indent="-514350">
              <a:buAutoNum type="arabicPeriod"/>
            </a:pPr>
            <a:endParaRPr lang="en-US" sz="2000" dirty="0">
              <a:latin typeface="Times New Roman" panose="02020603050405020304" pitchFamily="18" charset="0"/>
              <a:cs typeface="Times New Roman" panose="02020603050405020304" pitchFamily="18" charset="0"/>
            </a:endParaRPr>
          </a:p>
        </p:txBody>
      </p:sp>
      <p:pic>
        <p:nvPicPr>
          <p:cNvPr id="4" name="Picture 3" descr="Painting of a person&#10;&#10;Description automatically generated with medium confidence">
            <a:extLst>
              <a:ext uri="{FF2B5EF4-FFF2-40B4-BE49-F238E27FC236}">
                <a16:creationId xmlns:a16="http://schemas.microsoft.com/office/drawing/2014/main" id="{FB25338F-3D10-274F-B4FE-F4BC09EDE3EA}"/>
              </a:ext>
            </a:extLst>
          </p:cNvPr>
          <p:cNvPicPr>
            <a:picLocks noChangeAspect="1"/>
          </p:cNvPicPr>
          <p:nvPr/>
        </p:nvPicPr>
        <p:blipFill rotWithShape="1">
          <a:blip r:embed="rId2"/>
          <a:srcRect l="5126" r="12443"/>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9C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703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9A4295-36FA-5A4C-8D86-61139C5BE319}"/>
              </a:ext>
            </a:extLst>
          </p:cNvPr>
          <p:cNvSpPr>
            <a:spLocks noGrp="1"/>
          </p:cNvSpPr>
          <p:nvPr>
            <p:ph type="ctrTitle"/>
          </p:nvPr>
        </p:nvSpPr>
        <p:spPr>
          <a:xfrm>
            <a:off x="638882" y="639193"/>
            <a:ext cx="3571810" cy="3566468"/>
          </a:xfrm>
        </p:spPr>
        <p:txBody>
          <a:bodyPr>
            <a:normAutofit/>
          </a:bodyPr>
          <a:lstStyle/>
          <a:p>
            <a:pPr algn="l"/>
            <a:r>
              <a:rPr lang="en-US" sz="6100" dirty="0">
                <a:latin typeface="Big Caslon Medium" panose="02000603090000020003" pitchFamily="2" charset="-79"/>
                <a:cs typeface="Big Caslon Medium" panose="02000603090000020003" pitchFamily="2" charset="-79"/>
              </a:rPr>
              <a:t>Jean-Jacques Rousseau</a:t>
            </a:r>
            <a:br>
              <a:rPr lang="en-US" sz="6100" dirty="0">
                <a:latin typeface="Big Caslon Medium" panose="02000603090000020003" pitchFamily="2" charset="-79"/>
                <a:cs typeface="Big Caslon Medium" panose="02000603090000020003" pitchFamily="2" charset="-79"/>
              </a:rPr>
            </a:br>
            <a:r>
              <a:rPr lang="en-US" sz="1800" dirty="0">
                <a:latin typeface="Big Caslon Medium" panose="02000603090000020003" pitchFamily="2" charset="-79"/>
                <a:cs typeface="Big Caslon Medium" panose="02000603090000020003" pitchFamily="2" charset="-79"/>
              </a:rPr>
              <a:t>(1712-1778)</a:t>
            </a:r>
          </a:p>
        </p:txBody>
      </p:sp>
      <p:sp>
        <p:nvSpPr>
          <p:cNvPr id="3" name="Subtitle 2">
            <a:extLst>
              <a:ext uri="{FF2B5EF4-FFF2-40B4-BE49-F238E27FC236}">
                <a16:creationId xmlns:a16="http://schemas.microsoft.com/office/drawing/2014/main" id="{E8D240F6-AD05-D843-BCE8-94B280A7F960}"/>
              </a:ext>
            </a:extLst>
          </p:cNvPr>
          <p:cNvSpPr>
            <a:spLocks noGrp="1"/>
          </p:cNvSpPr>
          <p:nvPr>
            <p:ph type="subTitle" idx="1"/>
          </p:nvPr>
        </p:nvSpPr>
        <p:spPr>
          <a:xfrm>
            <a:off x="638882" y="4631161"/>
            <a:ext cx="3571810" cy="1559327"/>
          </a:xfrm>
        </p:spPr>
        <p:txBody>
          <a:bodyPr>
            <a:noAutofit/>
          </a:bodyPr>
          <a:lstStyle/>
          <a:p>
            <a:pPr algn="l"/>
            <a:r>
              <a:rPr lang="en-US" sz="4000" i="1" dirty="0">
                <a:latin typeface="Times New Roman" panose="02020603050405020304" pitchFamily="18" charset="0"/>
                <a:cs typeface="Times New Roman" panose="02020603050405020304" pitchFamily="18" charset="0"/>
              </a:rPr>
              <a:t>The Social </a:t>
            </a:r>
          </a:p>
          <a:p>
            <a:pPr algn="l"/>
            <a:r>
              <a:rPr lang="en-US" sz="4000" i="1" dirty="0">
                <a:latin typeface="Times New Roman" panose="02020603050405020304" pitchFamily="18" charset="0"/>
                <a:cs typeface="Times New Roman" panose="02020603050405020304" pitchFamily="18" charset="0"/>
              </a:rPr>
              <a:t>Contract</a:t>
            </a:r>
          </a:p>
        </p:txBody>
      </p:sp>
      <p:pic>
        <p:nvPicPr>
          <p:cNvPr id="5" name="Picture 4" descr="A portrait of a person&#10;&#10;Description automatically generated with medium confidence">
            <a:extLst>
              <a:ext uri="{FF2B5EF4-FFF2-40B4-BE49-F238E27FC236}">
                <a16:creationId xmlns:a16="http://schemas.microsoft.com/office/drawing/2014/main" id="{C2D260DB-CA25-A948-A13A-95CC68DAA7D0}"/>
              </a:ext>
            </a:extLst>
          </p:cNvPr>
          <p:cNvPicPr>
            <a:picLocks noChangeAspect="1"/>
          </p:cNvPicPr>
          <p:nvPr/>
        </p:nvPicPr>
        <p:blipFill>
          <a:blip r:embed="rId2"/>
          <a:stretch>
            <a:fillRect/>
          </a:stretch>
        </p:blipFill>
        <p:spPr>
          <a:xfrm>
            <a:off x="4210692" y="392852"/>
            <a:ext cx="4749246" cy="5779348"/>
          </a:xfrm>
          <a:prstGeom prst="rect">
            <a:avLst/>
          </a:prstGeom>
        </p:spPr>
      </p:pic>
      <p:pic>
        <p:nvPicPr>
          <p:cNvPr id="8" name="Picture 7" descr="A picture containing text, receipt&#10;&#10;Description automatically generated">
            <a:extLst>
              <a:ext uri="{FF2B5EF4-FFF2-40B4-BE49-F238E27FC236}">
                <a16:creationId xmlns:a16="http://schemas.microsoft.com/office/drawing/2014/main" id="{04563707-7C92-454F-ABCE-CA38B6D68C07}"/>
              </a:ext>
            </a:extLst>
          </p:cNvPr>
          <p:cNvPicPr>
            <a:picLocks noChangeAspect="1"/>
          </p:cNvPicPr>
          <p:nvPr/>
        </p:nvPicPr>
        <p:blipFill>
          <a:blip r:embed="rId3"/>
          <a:stretch>
            <a:fillRect/>
          </a:stretch>
        </p:blipFill>
        <p:spPr>
          <a:xfrm>
            <a:off x="8545462" y="392852"/>
            <a:ext cx="3387776" cy="5797636"/>
          </a:xfrm>
          <a:prstGeom prst="rect">
            <a:avLst/>
          </a:prstGeom>
        </p:spPr>
      </p:pic>
    </p:spTree>
    <p:extLst>
      <p:ext uri="{BB962C8B-B14F-4D97-AF65-F5344CB8AC3E}">
        <p14:creationId xmlns:p14="http://schemas.microsoft.com/office/powerpoint/2010/main" val="18594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6105A5-BAC8-5447-8B8C-12A54A60DF12}"/>
              </a:ext>
            </a:extLst>
          </p:cNvPr>
          <p:cNvSpPr>
            <a:spLocks noGrp="1"/>
          </p:cNvSpPr>
          <p:nvPr>
            <p:ph type="title"/>
          </p:nvPr>
        </p:nvSpPr>
        <p:spPr>
          <a:xfrm>
            <a:off x="4965430" y="629268"/>
            <a:ext cx="6586491" cy="1286160"/>
          </a:xfrm>
        </p:spPr>
        <p:txBody>
          <a:bodyPr anchor="b">
            <a:normAutofit/>
          </a:bodyPr>
          <a:lstStyle/>
          <a:p>
            <a:r>
              <a:rPr lang="en-US">
                <a:latin typeface="Big Caslon Medium" panose="02000603090000020003" pitchFamily="2" charset="-79"/>
                <a:cs typeface="Big Caslon Medium" panose="02000603090000020003" pitchFamily="2" charset="-79"/>
              </a:rPr>
              <a:t>Critic of Civilization</a:t>
            </a:r>
          </a:p>
        </p:txBody>
      </p:sp>
      <p:sp>
        <p:nvSpPr>
          <p:cNvPr id="3" name="Content Placeholder 2">
            <a:extLst>
              <a:ext uri="{FF2B5EF4-FFF2-40B4-BE49-F238E27FC236}">
                <a16:creationId xmlns:a16="http://schemas.microsoft.com/office/drawing/2014/main" id="{9F450358-CDC0-0A4D-A26A-AB1AA2241621}"/>
              </a:ext>
            </a:extLst>
          </p:cNvPr>
          <p:cNvSpPr>
            <a:spLocks noGrp="1"/>
          </p:cNvSpPr>
          <p:nvPr>
            <p:ph idx="1"/>
          </p:nvPr>
        </p:nvSpPr>
        <p:spPr>
          <a:xfrm>
            <a:off x="4965431" y="2438400"/>
            <a:ext cx="6586489" cy="3785419"/>
          </a:xfrm>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Jean-Jacques Rousseau was an important writer, composer, and political philosopher. Although from Geneva, Switzerland, he was mostly active in France and exerted a great influence on the French Revolution, on the Enlightenment across Europe in his day, and on the movement known as Romanticism which would develop in the next century. </a:t>
            </a:r>
          </a:p>
          <a:p>
            <a:pPr marL="0" indent="0">
              <a:buNone/>
            </a:pPr>
            <a:r>
              <a:rPr lang="en-US" sz="2000" dirty="0">
                <a:latin typeface="Times New Roman" panose="02020603050405020304" pitchFamily="18" charset="0"/>
                <a:cs typeface="Times New Roman" panose="02020603050405020304" pitchFamily="18" charset="0"/>
              </a:rPr>
              <a:t>“Rousseau introduced three revolutionary ideas into the mainstream of Western philosophical thought which have played a role of immense importance ever since” (Magee 2001, 127).</a:t>
            </a:r>
            <a:endParaRPr lang="en-US" sz="2000" dirty="0"/>
          </a:p>
        </p:txBody>
      </p:sp>
      <p:pic>
        <p:nvPicPr>
          <p:cNvPr id="5" name="Picture 4" descr="A portrait of a person&#10;&#10;Description automatically generated with medium confidence">
            <a:extLst>
              <a:ext uri="{FF2B5EF4-FFF2-40B4-BE49-F238E27FC236}">
                <a16:creationId xmlns:a16="http://schemas.microsoft.com/office/drawing/2014/main" id="{92A028AA-D4E6-DF46-871B-F496888D2BB3}"/>
              </a:ext>
            </a:extLst>
          </p:cNvPr>
          <p:cNvPicPr>
            <a:picLocks noChangeAspect="1"/>
          </p:cNvPicPr>
          <p:nvPr/>
        </p:nvPicPr>
        <p:blipFill rotWithShape="1">
          <a:blip r:embed="rId2"/>
          <a:srcRect r="17819"/>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4AF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505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6105A5-BAC8-5447-8B8C-12A54A60DF12}"/>
              </a:ext>
            </a:extLst>
          </p:cNvPr>
          <p:cNvSpPr>
            <a:spLocks noGrp="1"/>
          </p:cNvSpPr>
          <p:nvPr>
            <p:ph type="title"/>
          </p:nvPr>
        </p:nvSpPr>
        <p:spPr>
          <a:xfrm>
            <a:off x="4965430" y="629268"/>
            <a:ext cx="6586491" cy="1286160"/>
          </a:xfrm>
        </p:spPr>
        <p:txBody>
          <a:bodyPr anchor="b">
            <a:normAutofit/>
          </a:bodyPr>
          <a:lstStyle/>
          <a:p>
            <a:r>
              <a:rPr lang="en-US" dirty="0">
                <a:latin typeface="Big Caslon Medium" panose="02000603090000020003" pitchFamily="2" charset="-79"/>
                <a:cs typeface="Big Caslon Medium" panose="02000603090000020003" pitchFamily="2" charset="-79"/>
              </a:rPr>
              <a:t>The Noble Savage</a:t>
            </a:r>
          </a:p>
        </p:txBody>
      </p:sp>
      <p:sp>
        <p:nvSpPr>
          <p:cNvPr id="3" name="Content Placeholder 2">
            <a:extLst>
              <a:ext uri="{FF2B5EF4-FFF2-40B4-BE49-F238E27FC236}">
                <a16:creationId xmlns:a16="http://schemas.microsoft.com/office/drawing/2014/main" id="{9F450358-CDC0-0A4D-A26A-AB1AA2241621}"/>
              </a:ext>
            </a:extLst>
          </p:cNvPr>
          <p:cNvSpPr>
            <a:spLocks noGrp="1"/>
          </p:cNvSpPr>
          <p:nvPr>
            <p:ph idx="1"/>
          </p:nvPr>
        </p:nvSpPr>
        <p:spPr>
          <a:xfrm>
            <a:off x="4965431" y="2438400"/>
            <a:ext cx="6586489" cy="3785419"/>
          </a:xfrm>
        </p:spPr>
        <p:txBody>
          <a:bodyPr>
            <a:normAutofit fontScale="92500" lnSpcReduction="10000"/>
          </a:bodyPr>
          <a:lstStyle/>
          <a:p>
            <a:pPr marL="0" indent="0">
              <a:buNone/>
            </a:pPr>
            <a:r>
              <a:rPr lang="en-US" sz="2000" dirty="0">
                <a:latin typeface="Times New Roman" panose="02020603050405020304" pitchFamily="18" charset="0"/>
                <a:cs typeface="Times New Roman" panose="02020603050405020304" pitchFamily="18" charset="0"/>
              </a:rPr>
              <a:t>“The first is that civilization is not a good thing, as everyone had always assumed; and not even a value-neutral thing; but positively a bad thing” (Magee 2001, 127).</a:t>
            </a:r>
          </a:p>
          <a:p>
            <a:pPr marL="0" indent="0">
              <a:buNone/>
            </a:pPr>
            <a:r>
              <a:rPr lang="en-US" sz="2000" dirty="0">
                <a:latin typeface="Times New Roman" panose="02020603050405020304" pitchFamily="18" charset="0"/>
                <a:cs typeface="Times New Roman" panose="02020603050405020304" pitchFamily="18" charset="0"/>
              </a:rPr>
              <a:t>In  the </a:t>
            </a:r>
            <a:r>
              <a:rPr lang="en-US" sz="2000" i="1" dirty="0">
                <a:latin typeface="Times New Roman" panose="02020603050405020304" pitchFamily="18" charset="0"/>
                <a:cs typeface="Times New Roman" panose="02020603050405020304" pitchFamily="18" charset="0"/>
              </a:rPr>
              <a:t>Discourse  on  the  Origin  of  Inequality </a:t>
            </a:r>
            <a:r>
              <a:rPr lang="en-US" sz="2000" dirty="0">
                <a:latin typeface="Times New Roman" panose="02020603050405020304" pitchFamily="18" charset="0"/>
                <a:cs typeface="Times New Roman" panose="02020603050405020304" pitchFamily="18" charset="0"/>
              </a:rPr>
              <a:t>(1754) Rousseau conceives  of  man  in  the  state  of  nature as  a  noble  savage,  one  who naturally  loves  the  good  and  who  lives  freely. In  this  text, Rousseau delivers  a  harsh  judgment  on  modern  society—it  is  society  that corrupts this noble savage, creating an unnatural inequality based on power and wealth. He thought that it was modern society thus brings about a fall from happiness of the noble savage into misery of the modern man. This  conception  of  the  noble  savage  is  purely  a  hypothetical  and  imaginative  reconstruction, not based at all on historical fact or anthropological analysis, but is rather a philosophical fiction, conceived to illustrate Rousseau's conception of human nature.</a:t>
            </a:r>
          </a:p>
        </p:txBody>
      </p:sp>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4AF61"/>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10;&#10;Description automatically generated">
            <a:extLst>
              <a:ext uri="{FF2B5EF4-FFF2-40B4-BE49-F238E27FC236}">
                <a16:creationId xmlns:a16="http://schemas.microsoft.com/office/drawing/2014/main" id="{E08EEF36-52EC-7A42-A5D3-A16E549C97F6}"/>
              </a:ext>
            </a:extLst>
          </p:cNvPr>
          <p:cNvPicPr>
            <a:picLocks noChangeAspect="1"/>
          </p:cNvPicPr>
          <p:nvPr/>
        </p:nvPicPr>
        <p:blipFill>
          <a:blip r:embed="rId2"/>
          <a:stretch>
            <a:fillRect/>
          </a:stretch>
        </p:blipFill>
        <p:spPr>
          <a:xfrm>
            <a:off x="273326" y="511963"/>
            <a:ext cx="4517842" cy="5234466"/>
          </a:xfrm>
          <a:prstGeom prst="rect">
            <a:avLst/>
          </a:prstGeom>
        </p:spPr>
      </p:pic>
      <p:sp>
        <p:nvSpPr>
          <p:cNvPr id="6" name="TextBox 5">
            <a:extLst>
              <a:ext uri="{FF2B5EF4-FFF2-40B4-BE49-F238E27FC236}">
                <a16:creationId xmlns:a16="http://schemas.microsoft.com/office/drawing/2014/main" id="{CF9E1E90-BD95-5649-8B3C-35788AA0D1AE}"/>
              </a:ext>
            </a:extLst>
          </p:cNvPr>
          <p:cNvSpPr txBox="1"/>
          <p:nvPr/>
        </p:nvSpPr>
        <p:spPr>
          <a:xfrm>
            <a:off x="314793" y="5861154"/>
            <a:ext cx="4476375" cy="646331"/>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A detail from Benjamin West's heroic, neoclassical history painting, </a:t>
            </a:r>
            <a:r>
              <a:rPr lang="en-US" sz="1200" i="1" dirty="0">
                <a:latin typeface="Times New Roman" panose="02020603050405020304" pitchFamily="18" charset="0"/>
                <a:cs typeface="Times New Roman" panose="02020603050405020304" pitchFamily="18" charset="0"/>
              </a:rPr>
              <a:t>The Death of General Wolfe </a:t>
            </a:r>
            <a:r>
              <a:rPr lang="en-US" sz="1200" dirty="0">
                <a:latin typeface="Times New Roman" panose="02020603050405020304" pitchFamily="18" charset="0"/>
                <a:cs typeface="Times New Roman" panose="02020603050405020304" pitchFamily="18" charset="0"/>
              </a:rPr>
              <a:t>(1771), depicting an idealized American Indian.</a:t>
            </a:r>
          </a:p>
        </p:txBody>
      </p:sp>
    </p:spTree>
    <p:extLst>
      <p:ext uri="{BB962C8B-B14F-4D97-AF65-F5344CB8AC3E}">
        <p14:creationId xmlns:p14="http://schemas.microsoft.com/office/powerpoint/2010/main" val="483852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6105A5-BAC8-5447-8B8C-12A54A60DF12}"/>
              </a:ext>
            </a:extLst>
          </p:cNvPr>
          <p:cNvSpPr>
            <a:spLocks noGrp="1"/>
          </p:cNvSpPr>
          <p:nvPr>
            <p:ph type="title"/>
          </p:nvPr>
        </p:nvSpPr>
        <p:spPr>
          <a:xfrm>
            <a:off x="4965430" y="629268"/>
            <a:ext cx="6586491" cy="1286160"/>
          </a:xfrm>
        </p:spPr>
        <p:txBody>
          <a:bodyPr anchor="b">
            <a:normAutofit/>
          </a:bodyPr>
          <a:lstStyle/>
          <a:p>
            <a:r>
              <a:rPr lang="en-US" dirty="0">
                <a:latin typeface="Big Caslon Medium" panose="02000603090000020003" pitchFamily="2" charset="-79"/>
                <a:cs typeface="Big Caslon Medium" panose="02000603090000020003" pitchFamily="2" charset="-79"/>
              </a:rPr>
              <a:t>Romanticism</a:t>
            </a:r>
          </a:p>
        </p:txBody>
      </p:sp>
      <p:sp>
        <p:nvSpPr>
          <p:cNvPr id="3" name="Content Placeholder 2">
            <a:extLst>
              <a:ext uri="{FF2B5EF4-FFF2-40B4-BE49-F238E27FC236}">
                <a16:creationId xmlns:a16="http://schemas.microsoft.com/office/drawing/2014/main" id="{9F450358-CDC0-0A4D-A26A-AB1AA2241621}"/>
              </a:ext>
            </a:extLst>
          </p:cNvPr>
          <p:cNvSpPr>
            <a:spLocks noGrp="1"/>
          </p:cNvSpPr>
          <p:nvPr>
            <p:ph idx="1"/>
          </p:nvPr>
        </p:nvSpPr>
        <p:spPr>
          <a:xfrm>
            <a:off x="4965431" y="2438400"/>
            <a:ext cx="6586489" cy="3785419"/>
          </a:xfrm>
        </p:spPr>
        <p:txBody>
          <a:bodyPr>
            <a:normAutofit lnSpcReduction="10000"/>
          </a:bodyPr>
          <a:lstStyle/>
          <a:p>
            <a:pPr marL="0" indent="0">
              <a:buNone/>
            </a:pPr>
            <a:r>
              <a:rPr lang="en-US" sz="2000" dirty="0">
                <a:latin typeface="Times New Roman" panose="02020603050405020304" pitchFamily="18" charset="0"/>
                <a:cs typeface="Times New Roman" panose="02020603050405020304" pitchFamily="18" charset="0"/>
              </a:rPr>
              <a:t>“The second is that we should ask of everything in our lives, whether our private or public lives, that it meet the requirements not of reason but of feeling and natural instincts: in other words, feelings should replace reason as our guide to life and our judge” (Magee 2001, 127).</a:t>
            </a:r>
          </a:p>
          <a:p>
            <a:pPr marL="0" indent="0">
              <a:buNone/>
            </a:pPr>
            <a:r>
              <a:rPr lang="en-US" sz="2000" dirty="0">
                <a:latin typeface="Times New Roman" panose="02020603050405020304" pitchFamily="18" charset="0"/>
                <a:cs typeface="Times New Roman" panose="02020603050405020304" pitchFamily="18" charset="0"/>
              </a:rPr>
              <a:t>This emphasis on feelings as the guide to life would have a great influence on the development of Romanticism. Rousseau’s novel </a:t>
            </a:r>
            <a:r>
              <a:rPr lang="en-US" sz="2000" i="1" dirty="0">
                <a:latin typeface="Times New Roman" panose="02020603050405020304" pitchFamily="18" charset="0"/>
                <a:cs typeface="Times New Roman" panose="02020603050405020304" pitchFamily="18" charset="0"/>
              </a:rPr>
              <a:t>Julie, </a:t>
            </a:r>
            <a:r>
              <a:rPr lang="en-US" sz="2000" i="1" dirty="0" err="1">
                <a:latin typeface="Times New Roman" panose="02020603050405020304" pitchFamily="18" charset="0"/>
                <a:cs typeface="Times New Roman" panose="02020603050405020304" pitchFamily="18" charset="0"/>
              </a:rPr>
              <a:t>ou</a:t>
            </a:r>
            <a:r>
              <a:rPr lang="en-US" sz="2000" i="1" dirty="0">
                <a:latin typeface="Times New Roman" panose="02020603050405020304" pitchFamily="18" charset="0"/>
                <a:cs typeface="Times New Roman" panose="02020603050405020304" pitchFamily="18" charset="0"/>
              </a:rPr>
              <a:t> la nouvelle </a:t>
            </a:r>
            <a:r>
              <a:rPr lang="en-US" sz="2000" i="1" dirty="0" err="1">
                <a:latin typeface="Times New Roman" panose="02020603050405020304" pitchFamily="18" charset="0"/>
                <a:cs typeface="Times New Roman" panose="02020603050405020304" pitchFamily="18" charset="0"/>
              </a:rPr>
              <a:t>Héloïse</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(1761) emphasized that one should trust one’s “secret principles” and feelings rather than rational moral principles. His novel </a:t>
            </a:r>
            <a:r>
              <a:rPr lang="en-US" sz="2000" i="1" dirty="0">
                <a:latin typeface="Times New Roman" panose="02020603050405020304" pitchFamily="18" charset="0"/>
                <a:cs typeface="Times New Roman" panose="02020603050405020304" pitchFamily="18" charset="0"/>
              </a:rPr>
              <a:t>Emile</a:t>
            </a:r>
            <a:r>
              <a:rPr lang="en-US" sz="2000" dirty="0">
                <a:latin typeface="Times New Roman" panose="02020603050405020304" pitchFamily="18" charset="0"/>
                <a:cs typeface="Times New Roman" panose="02020603050405020304" pitchFamily="18" charset="0"/>
              </a:rPr>
              <a:t> (1762) had a profound impact on education, emphasizing that education should not focus on repression and discipline of a child’s natural tendencies, but instead encourage their expression and development.</a:t>
            </a:r>
            <a:endParaRPr lang="en-US" sz="2000" i="1"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4AF6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F9E1E90-BD95-5649-8B3C-35788AA0D1AE}"/>
              </a:ext>
            </a:extLst>
          </p:cNvPr>
          <p:cNvSpPr txBox="1"/>
          <p:nvPr/>
        </p:nvSpPr>
        <p:spPr>
          <a:xfrm>
            <a:off x="314792" y="4916774"/>
            <a:ext cx="4336603" cy="1015663"/>
          </a:xfrm>
          <a:prstGeom prst="rect">
            <a:avLst/>
          </a:prstGeom>
          <a:noFill/>
        </p:spPr>
        <p:txBody>
          <a:bodyPr wrap="square" rtlCol="0">
            <a:spAutoFit/>
          </a:bodyPr>
          <a:lstStyle/>
          <a:p>
            <a:pPr algn="ctr"/>
            <a:r>
              <a:rPr lang="en-US" sz="1600" i="1" dirty="0">
                <a:latin typeface="Times New Roman" panose="02020603050405020304" pitchFamily="18" charset="0"/>
                <a:cs typeface="Times New Roman" panose="02020603050405020304" pitchFamily="18" charset="0"/>
              </a:rPr>
              <a:t>Liberty Leading the People</a:t>
            </a:r>
            <a:endParaRPr lang="en-US" sz="1600" dirty="0">
              <a:latin typeface="Times New Roman" panose="02020603050405020304" pitchFamily="18" charset="0"/>
              <a:cs typeface="Times New Roman" panose="02020603050405020304" pitchFamily="18" charset="0"/>
            </a:endParaRPr>
          </a:p>
          <a:p>
            <a:pPr algn="ctr"/>
            <a:r>
              <a:rPr lang="en-US" sz="1200" dirty="0">
                <a:latin typeface="Times New Roman" panose="02020603050405020304" pitchFamily="18" charset="0"/>
                <a:cs typeface="Times New Roman" panose="02020603050405020304" pitchFamily="18" charset="0"/>
              </a:rPr>
              <a:t>oil on canvas, Eugène Delacroix, 1830.</a:t>
            </a:r>
            <a:br>
              <a:rPr lang="en-US" sz="1200" dirty="0">
                <a:latin typeface="Times New Roman" panose="02020603050405020304" pitchFamily="18" charset="0"/>
                <a:cs typeface="Times New Roman" panose="02020603050405020304" pitchFamily="18" charset="0"/>
              </a:rPr>
            </a:br>
            <a:r>
              <a:rPr lang="en-US" sz="1200" dirty="0" err="1">
                <a:latin typeface="Times New Roman" panose="02020603050405020304" pitchFamily="18" charset="0"/>
                <a:cs typeface="Times New Roman" panose="02020603050405020304" pitchFamily="18" charset="0"/>
              </a:rPr>
              <a:t>Musée</a:t>
            </a:r>
            <a:r>
              <a:rPr lang="en-US" sz="1200" dirty="0">
                <a:latin typeface="Times New Roman" panose="02020603050405020304" pitchFamily="18" charset="0"/>
                <a:cs typeface="Times New Roman" panose="02020603050405020304" pitchFamily="18" charset="0"/>
              </a:rPr>
              <a:t> du Louvre, Paris</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p:txBody>
      </p:sp>
      <p:pic>
        <p:nvPicPr>
          <p:cNvPr id="8" name="Picture 7" descr="delacroix10.JPG">
            <a:extLst>
              <a:ext uri="{FF2B5EF4-FFF2-40B4-BE49-F238E27FC236}">
                <a16:creationId xmlns:a16="http://schemas.microsoft.com/office/drawing/2014/main" id="{F3F12D18-CDF7-244B-97B1-ADBD57920C97}"/>
              </a:ext>
            </a:extLst>
          </p:cNvPr>
          <p:cNvPicPr>
            <a:picLocks noChangeAspect="1"/>
          </p:cNvPicPr>
          <p:nvPr/>
        </p:nvPicPr>
        <p:blipFill>
          <a:blip r:embed="rId2"/>
          <a:stretch>
            <a:fillRect/>
          </a:stretch>
        </p:blipFill>
        <p:spPr>
          <a:xfrm>
            <a:off x="314792" y="1269943"/>
            <a:ext cx="4336603" cy="3543761"/>
          </a:xfrm>
          <a:prstGeom prst="rect">
            <a:avLst/>
          </a:prstGeom>
        </p:spPr>
      </p:pic>
    </p:spTree>
    <p:extLst>
      <p:ext uri="{BB962C8B-B14F-4D97-AF65-F5344CB8AC3E}">
        <p14:creationId xmlns:p14="http://schemas.microsoft.com/office/powerpoint/2010/main" val="2051469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6105A5-BAC8-5447-8B8C-12A54A60DF12}"/>
              </a:ext>
            </a:extLst>
          </p:cNvPr>
          <p:cNvSpPr>
            <a:spLocks noGrp="1"/>
          </p:cNvSpPr>
          <p:nvPr>
            <p:ph type="title"/>
          </p:nvPr>
        </p:nvSpPr>
        <p:spPr>
          <a:xfrm>
            <a:off x="4965430" y="629268"/>
            <a:ext cx="6586491" cy="1286160"/>
          </a:xfrm>
        </p:spPr>
        <p:txBody>
          <a:bodyPr anchor="b">
            <a:normAutofit/>
          </a:bodyPr>
          <a:lstStyle/>
          <a:p>
            <a:r>
              <a:rPr lang="en-US" dirty="0">
                <a:latin typeface="Big Caslon Medium" panose="02000603090000020003" pitchFamily="2" charset="-79"/>
                <a:cs typeface="Big Caslon Medium" panose="02000603090000020003" pitchFamily="2" charset="-79"/>
              </a:rPr>
              <a:t>The Social Contract</a:t>
            </a:r>
          </a:p>
        </p:txBody>
      </p:sp>
      <p:sp>
        <p:nvSpPr>
          <p:cNvPr id="3" name="Content Placeholder 2">
            <a:extLst>
              <a:ext uri="{FF2B5EF4-FFF2-40B4-BE49-F238E27FC236}">
                <a16:creationId xmlns:a16="http://schemas.microsoft.com/office/drawing/2014/main" id="{9F450358-CDC0-0A4D-A26A-AB1AA2241621}"/>
              </a:ext>
            </a:extLst>
          </p:cNvPr>
          <p:cNvSpPr>
            <a:spLocks noGrp="1"/>
          </p:cNvSpPr>
          <p:nvPr>
            <p:ph idx="1"/>
          </p:nvPr>
        </p:nvSpPr>
        <p:spPr>
          <a:xfrm>
            <a:off x="4965431" y="2438400"/>
            <a:ext cx="6586489" cy="3785419"/>
          </a:xfrm>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“The third is that a human society is a collective being with a will of its own that is different from the sum of the wills of its individual members, and that the citizen should be entirely subordinate to this ‘general will’” (Magee 2001, 127).</a:t>
            </a:r>
          </a:p>
          <a:p>
            <a:pPr marL="0" indent="0">
              <a:buNone/>
            </a:pPr>
            <a:r>
              <a:rPr lang="en-US" sz="2000" dirty="0">
                <a:latin typeface="Times New Roman" panose="02020603050405020304" pitchFamily="18" charset="0"/>
                <a:cs typeface="Times New Roman" panose="02020603050405020304" pitchFamily="18" charset="0"/>
              </a:rPr>
              <a:t>Rousseau’s idea is that what matters most in the social contract is not the protection of merely individual rights, as Locke had emphasized, but rather the good of the society, the common good. This idea, taken to one extreme, would influence Marx in the next century, and thus the development of socialist totalitarian governments in the 20</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century; but it would also influence American founding fathers like Thomas Jefferson and John Adams who would emphasize the importance of the common good of the people.</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endParaRPr lang="en-US" sz="2000" dirty="0">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4AF6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 receipt&#10;&#10;Description automatically generated">
            <a:extLst>
              <a:ext uri="{FF2B5EF4-FFF2-40B4-BE49-F238E27FC236}">
                <a16:creationId xmlns:a16="http://schemas.microsoft.com/office/drawing/2014/main" id="{03CA49F8-879F-9E41-BB6C-1E38117EB687}"/>
              </a:ext>
            </a:extLst>
          </p:cNvPr>
          <p:cNvPicPr>
            <a:picLocks noChangeAspect="1"/>
          </p:cNvPicPr>
          <p:nvPr/>
        </p:nvPicPr>
        <p:blipFill>
          <a:blip r:embed="rId2"/>
          <a:stretch>
            <a:fillRect/>
          </a:stretch>
        </p:blipFill>
        <p:spPr>
          <a:xfrm>
            <a:off x="990419" y="426183"/>
            <a:ext cx="3387776" cy="5797636"/>
          </a:xfrm>
          <a:prstGeom prst="rect">
            <a:avLst/>
          </a:prstGeom>
        </p:spPr>
      </p:pic>
    </p:spTree>
    <p:extLst>
      <p:ext uri="{BB962C8B-B14F-4D97-AF65-F5344CB8AC3E}">
        <p14:creationId xmlns:p14="http://schemas.microsoft.com/office/powerpoint/2010/main" val="192174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7F0E-4FE2-5B47-B5E9-E41A7986B34B}"/>
              </a:ext>
            </a:extLst>
          </p:cNvPr>
          <p:cNvSpPr>
            <a:spLocks noGrp="1"/>
          </p:cNvSpPr>
          <p:nvPr>
            <p:ph type="title"/>
          </p:nvPr>
        </p:nvSpPr>
        <p:spPr>
          <a:xfrm>
            <a:off x="4347148" y="629268"/>
            <a:ext cx="7204773" cy="1162558"/>
          </a:xfrm>
        </p:spPr>
        <p:txBody>
          <a:bodyPr anchor="b">
            <a:noAutofit/>
          </a:bodyPr>
          <a:lstStyle/>
          <a:p>
            <a:r>
              <a:rPr lang="en-US" sz="3600" dirty="0">
                <a:latin typeface="Big Caslon Medium" panose="02000603090000020003" pitchFamily="2" charset="-79"/>
                <a:cs typeface="Big Caslon Medium" panose="02000603090000020003" pitchFamily="2" charset="-79"/>
              </a:rPr>
              <a:t>Discourse on the Origin of Inequality</a:t>
            </a:r>
          </a:p>
        </p:txBody>
      </p:sp>
      <p:sp>
        <p:nvSpPr>
          <p:cNvPr id="3" name="Content Placeholder 2">
            <a:extLst>
              <a:ext uri="{FF2B5EF4-FFF2-40B4-BE49-F238E27FC236}">
                <a16:creationId xmlns:a16="http://schemas.microsoft.com/office/drawing/2014/main" id="{8936B7EC-7671-C641-98C6-C36D9E66C7C1}"/>
              </a:ext>
            </a:extLst>
          </p:cNvPr>
          <p:cNvSpPr>
            <a:spLocks noGrp="1"/>
          </p:cNvSpPr>
          <p:nvPr>
            <p:ph idx="1"/>
          </p:nvPr>
        </p:nvSpPr>
        <p:spPr>
          <a:xfrm>
            <a:off x="4347147" y="2438400"/>
            <a:ext cx="7204773" cy="3785419"/>
          </a:xfrm>
        </p:spPr>
        <p:txBody>
          <a:bodyPr>
            <a:normAutofit lnSpcReduction="10000"/>
          </a:bodyPr>
          <a:lstStyle/>
          <a:p>
            <a:pPr marL="0" indent="0">
              <a:buNone/>
            </a:pPr>
            <a:r>
              <a:rPr lang="en-US" sz="2000" dirty="0">
                <a:latin typeface="Times New Roman" panose="02020603050405020304" pitchFamily="18" charset="0"/>
                <a:cs typeface="Times New Roman" panose="02020603050405020304" pitchFamily="18" charset="0"/>
              </a:rPr>
              <a:t>Rousseau’s concern in </a:t>
            </a:r>
            <a:r>
              <a:rPr lang="en-US" sz="2000" i="1" dirty="0">
                <a:latin typeface="Times New Roman" panose="02020603050405020304" pitchFamily="18" charset="0"/>
                <a:cs typeface="Times New Roman" panose="02020603050405020304" pitchFamily="18" charset="0"/>
              </a:rPr>
              <a:t>The Social Contract </a:t>
            </a:r>
            <a:r>
              <a:rPr lang="en-US" sz="2000" dirty="0">
                <a:latin typeface="Times New Roman" panose="02020603050405020304" pitchFamily="18" charset="0"/>
                <a:cs typeface="Times New Roman" panose="02020603050405020304" pitchFamily="18" charset="0"/>
              </a:rPr>
              <a:t>(1762) goes back to the central problem he faced in his earlier work, the </a:t>
            </a:r>
            <a:r>
              <a:rPr lang="en-US" sz="2000" i="1" dirty="0">
                <a:latin typeface="Times New Roman" panose="02020603050405020304" pitchFamily="18" charset="0"/>
                <a:cs typeface="Times New Roman" panose="02020603050405020304" pitchFamily="18" charset="0"/>
              </a:rPr>
              <a:t>Discourse on the Origin of Inequality </a:t>
            </a:r>
            <a:r>
              <a:rPr lang="en-US" sz="2000" dirty="0">
                <a:latin typeface="Times New Roman" panose="02020603050405020304" pitchFamily="18" charset="0"/>
                <a:cs typeface="Times New Roman" panose="02020603050405020304" pitchFamily="18" charset="0"/>
              </a:rPr>
              <a:t>(1754), Here he argues that the great inequities that divide rich and poor in civilized societies are really contrary to the laws of nature: "This is enough to determine what we ought to think, in this respect, of the kind of inequality that prevails in all civilized nations, because it is obviously contrary to the laws of nature, however it may be defined, for a child to command an old man, for an imbecile to lead a wise man, and for a handful of people to wallow in luxury while the starving multitude lacks the necessities of life" (Rousseau, 1974, 201).</a:t>
            </a:r>
          </a:p>
          <a:p>
            <a:pPr marL="0" indent="0">
              <a:buNone/>
            </a:pPr>
            <a:endParaRPr lang="en-US" sz="1600" dirty="0">
              <a:latin typeface="Times New Roman" panose="02020603050405020304" pitchFamily="18" charset="0"/>
              <a:cs typeface="Times New Roman" panose="02020603050405020304" pitchFamily="18" charset="0"/>
            </a:endParaRPr>
          </a:p>
          <a:p>
            <a:pPr marL="0" indent="0">
              <a:buNone/>
            </a:pPr>
            <a:r>
              <a:rPr lang="en-US" sz="1600" dirty="0">
                <a:latin typeface="Times New Roman" panose="02020603050405020304" pitchFamily="18" charset="0"/>
                <a:cs typeface="Times New Roman" panose="02020603050405020304" pitchFamily="18" charset="0"/>
              </a:rPr>
              <a:t>Rousseau, Jean-Jacques. 1974. </a:t>
            </a:r>
            <a:r>
              <a:rPr lang="en-US" sz="1600" i="1" dirty="0">
                <a:latin typeface="Times New Roman" panose="02020603050405020304" pitchFamily="18" charset="0"/>
                <a:cs typeface="Times New Roman" panose="02020603050405020304" pitchFamily="18" charset="0"/>
              </a:rPr>
              <a:t>Discourse on the Origin of Inequality</a:t>
            </a:r>
            <a:r>
              <a:rPr lang="en-US" sz="1600" dirty="0">
                <a:latin typeface="Times New Roman" panose="02020603050405020304" pitchFamily="18" charset="0"/>
                <a:cs typeface="Times New Roman" panose="02020603050405020304" pitchFamily="18" charset="0"/>
              </a:rPr>
              <a:t> in </a:t>
            </a:r>
            <a:r>
              <a:rPr lang="en-US" sz="1600" i="1" dirty="0">
                <a:latin typeface="Times New Roman" panose="02020603050405020304" pitchFamily="18" charset="0"/>
                <a:cs typeface="Times New Roman" panose="02020603050405020304" pitchFamily="18" charset="0"/>
              </a:rPr>
              <a:t>The Essential Rousseau</a:t>
            </a:r>
            <a:r>
              <a:rPr lang="en-US" sz="1600" dirty="0">
                <a:latin typeface="Times New Roman" panose="02020603050405020304" pitchFamily="18" charset="0"/>
                <a:cs typeface="Times New Roman" panose="02020603050405020304" pitchFamily="18" charset="0"/>
              </a:rPr>
              <a:t>, Lowell Bair trans. New York: Penguin Books.</a:t>
            </a:r>
          </a:p>
        </p:txBody>
      </p:sp>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9C40"/>
            </a:solidFill>
          </a:ln>
        </p:spPr>
        <p:style>
          <a:lnRef idx="1">
            <a:schemeClr val="accent1"/>
          </a:lnRef>
          <a:fillRef idx="0">
            <a:schemeClr val="accent1"/>
          </a:fillRef>
          <a:effectRef idx="0">
            <a:schemeClr val="accent1"/>
          </a:effectRef>
          <a:fontRef idx="minor">
            <a:schemeClr val="tx1"/>
          </a:fontRef>
        </p:style>
      </p:cxnSp>
      <p:pic>
        <p:nvPicPr>
          <p:cNvPr id="7" name="Picture 6" descr="Text, letter&#10;&#10;Description automatically generated">
            <a:extLst>
              <a:ext uri="{FF2B5EF4-FFF2-40B4-BE49-F238E27FC236}">
                <a16:creationId xmlns:a16="http://schemas.microsoft.com/office/drawing/2014/main" id="{0EB976ED-5138-804C-BB39-44D27FA74242}"/>
              </a:ext>
            </a:extLst>
          </p:cNvPr>
          <p:cNvPicPr>
            <a:picLocks noChangeAspect="1"/>
          </p:cNvPicPr>
          <p:nvPr/>
        </p:nvPicPr>
        <p:blipFill>
          <a:blip r:embed="rId2"/>
          <a:stretch>
            <a:fillRect/>
          </a:stretch>
        </p:blipFill>
        <p:spPr>
          <a:xfrm>
            <a:off x="355266" y="470720"/>
            <a:ext cx="3594100" cy="5753100"/>
          </a:xfrm>
          <a:prstGeom prst="rect">
            <a:avLst/>
          </a:prstGeom>
        </p:spPr>
      </p:pic>
    </p:spTree>
    <p:extLst>
      <p:ext uri="{BB962C8B-B14F-4D97-AF65-F5344CB8AC3E}">
        <p14:creationId xmlns:p14="http://schemas.microsoft.com/office/powerpoint/2010/main" val="1756859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7F0E-4FE2-5B47-B5E9-E41A7986B34B}"/>
              </a:ext>
            </a:extLst>
          </p:cNvPr>
          <p:cNvSpPr>
            <a:spLocks noGrp="1"/>
          </p:cNvSpPr>
          <p:nvPr>
            <p:ph type="title"/>
          </p:nvPr>
        </p:nvSpPr>
        <p:spPr>
          <a:xfrm>
            <a:off x="4347148" y="629268"/>
            <a:ext cx="7204773" cy="1162558"/>
          </a:xfrm>
        </p:spPr>
        <p:txBody>
          <a:bodyPr anchor="b">
            <a:noAutofit/>
          </a:bodyPr>
          <a:lstStyle/>
          <a:p>
            <a:r>
              <a:rPr lang="en-US" sz="3600" dirty="0">
                <a:latin typeface="Big Caslon Medium" panose="02000603090000020003" pitchFamily="2" charset="-79"/>
                <a:cs typeface="Big Caslon Medium" panose="02000603090000020003" pitchFamily="2" charset="-79"/>
              </a:rPr>
              <a:t>Discourse on the Origin of Inequality</a:t>
            </a:r>
          </a:p>
        </p:txBody>
      </p:sp>
      <p:sp>
        <p:nvSpPr>
          <p:cNvPr id="3" name="Content Placeholder 2">
            <a:extLst>
              <a:ext uri="{FF2B5EF4-FFF2-40B4-BE49-F238E27FC236}">
                <a16:creationId xmlns:a16="http://schemas.microsoft.com/office/drawing/2014/main" id="{8936B7EC-7671-C641-98C6-C36D9E66C7C1}"/>
              </a:ext>
            </a:extLst>
          </p:cNvPr>
          <p:cNvSpPr>
            <a:spLocks noGrp="1"/>
          </p:cNvSpPr>
          <p:nvPr>
            <p:ph idx="1"/>
          </p:nvPr>
        </p:nvSpPr>
        <p:spPr>
          <a:xfrm>
            <a:off x="4347147" y="2438400"/>
            <a:ext cx="7204773" cy="3785419"/>
          </a:xfrm>
        </p:spPr>
        <p:txBody>
          <a:bodyPr>
            <a:normAutofit fontScale="85000" lnSpcReduction="10000"/>
          </a:bodyPr>
          <a:lstStyle/>
          <a:p>
            <a:pPr marL="0" indent="0">
              <a:buNone/>
            </a:pPr>
            <a:r>
              <a:rPr lang="en-US" sz="2000" dirty="0">
                <a:latin typeface="Times New Roman" panose="02020603050405020304" pitchFamily="18" charset="0"/>
                <a:cs typeface="Times New Roman" panose="02020603050405020304" pitchFamily="18" charset="0"/>
              </a:rPr>
              <a:t>Toward the end of the </a:t>
            </a:r>
            <a:r>
              <a:rPr lang="en-US" sz="2000" i="1" dirty="0">
                <a:latin typeface="Times New Roman" panose="02020603050405020304" pitchFamily="18" charset="0"/>
                <a:cs typeface="Times New Roman" panose="02020603050405020304" pitchFamily="18" charset="0"/>
              </a:rPr>
              <a:t>Discourse on the Origin of Inequality</a:t>
            </a:r>
            <a:r>
              <a:rPr lang="en-US" sz="2000" dirty="0">
                <a:latin typeface="Times New Roman" panose="02020603050405020304" pitchFamily="18" charset="0"/>
                <a:cs typeface="Times New Roman" panose="02020603050405020304" pitchFamily="18" charset="0"/>
              </a:rPr>
              <a:t>, Rousseau criticizes Locke's version of the  social  contract  as  something  of  a  great  swindle  pulled  off  by  the  rich  and  powerful who  obviously have the most to gain from a social contract that is designed primarily to protect private property. Thus, the  inequalities  between  rich  and  poor already established by hook or crook become, by social contract, entitlements protected by law. In Locke's version of the social contract, as Rousseau famously put it: “All ran  headlong  to  their  chains,  in  hopes  of  securing  their  liberty”  (Rousseau, 2005, 292). A society based solely on self-interest leaves man still in chains. Rousseau continues: "Such, was, or may well have been, the  origin  of  society  and  law,  which  bound  new  fetters  on  the  poor,  and  gave  new  powers  to  the  rich; which irretrievably destroyed natural liberty, eternally fixed the law of property and inequality, converted clever usurpation into unalterable right, and, for the advantage of a few ambitious individuals, subjected all mankind to perpetual labor, slavery, and wretchedness" (Rousseau, 2005, 292).</a:t>
            </a:r>
            <a:endParaRPr lang="en-US" sz="1600" dirty="0">
              <a:latin typeface="Times New Roman" panose="02020603050405020304" pitchFamily="18" charset="0"/>
              <a:cs typeface="Times New Roman" panose="02020603050405020304" pitchFamily="18" charset="0"/>
            </a:endParaRPr>
          </a:p>
          <a:p>
            <a:pPr marL="0" indent="0">
              <a:buNone/>
            </a:pPr>
            <a:r>
              <a:rPr lang="en-US" sz="1600" dirty="0">
                <a:latin typeface="Times New Roman" panose="02020603050405020304" pitchFamily="18" charset="0"/>
                <a:cs typeface="Times New Roman" panose="02020603050405020304" pitchFamily="18" charset="0"/>
              </a:rPr>
              <a:t>Rousseau,  Jean-Jacques.  2005. </a:t>
            </a:r>
            <a:r>
              <a:rPr lang="en-US" sz="1600" i="1" dirty="0">
                <a:latin typeface="Times New Roman" panose="02020603050405020304" pitchFamily="18" charset="0"/>
                <a:cs typeface="Times New Roman" panose="02020603050405020304" pitchFamily="18" charset="0"/>
              </a:rPr>
              <a:t>Discourse  on  the  Origin  of  Inequality </a:t>
            </a:r>
            <a:r>
              <a:rPr lang="en-US" sz="1600" dirty="0">
                <a:latin typeface="Times New Roman" panose="02020603050405020304" pitchFamily="18" charset="0"/>
                <a:cs typeface="Times New Roman" panose="02020603050405020304" pitchFamily="18" charset="0"/>
              </a:rPr>
              <a:t>in </a:t>
            </a:r>
            <a:r>
              <a:rPr lang="en-US" sz="1600" i="1" dirty="0">
                <a:latin typeface="Times New Roman" panose="02020603050405020304" pitchFamily="18" charset="0"/>
                <a:cs typeface="Times New Roman" panose="02020603050405020304" pitchFamily="18" charset="0"/>
              </a:rPr>
              <a:t>Political  Philosophy:  The Essential  Texts</a:t>
            </a:r>
            <a:r>
              <a:rPr lang="en-US" sz="1600" dirty="0">
                <a:latin typeface="Times New Roman" panose="02020603050405020304" pitchFamily="18" charset="0"/>
                <a:cs typeface="Times New Roman" panose="02020603050405020304" pitchFamily="18" charset="0"/>
              </a:rPr>
              <a:t>,  Stephen  M.  Cahn  ed.  Oxford:  Oxford  University  Press. </a:t>
            </a:r>
          </a:p>
        </p:txBody>
      </p:sp>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D9C40"/>
            </a:solidFill>
          </a:ln>
        </p:spPr>
        <p:style>
          <a:lnRef idx="1">
            <a:schemeClr val="accent1"/>
          </a:lnRef>
          <a:fillRef idx="0">
            <a:schemeClr val="accent1"/>
          </a:fillRef>
          <a:effectRef idx="0">
            <a:schemeClr val="accent1"/>
          </a:effectRef>
          <a:fontRef idx="minor">
            <a:schemeClr val="tx1"/>
          </a:fontRef>
        </p:style>
      </p:cxnSp>
      <p:pic>
        <p:nvPicPr>
          <p:cNvPr id="7" name="Picture 6" descr="Text, letter&#10;&#10;Description automatically generated">
            <a:extLst>
              <a:ext uri="{FF2B5EF4-FFF2-40B4-BE49-F238E27FC236}">
                <a16:creationId xmlns:a16="http://schemas.microsoft.com/office/drawing/2014/main" id="{0EB976ED-5138-804C-BB39-44D27FA74242}"/>
              </a:ext>
            </a:extLst>
          </p:cNvPr>
          <p:cNvPicPr>
            <a:picLocks noChangeAspect="1"/>
          </p:cNvPicPr>
          <p:nvPr/>
        </p:nvPicPr>
        <p:blipFill>
          <a:blip r:embed="rId2"/>
          <a:stretch>
            <a:fillRect/>
          </a:stretch>
        </p:blipFill>
        <p:spPr>
          <a:xfrm>
            <a:off x="355266" y="470720"/>
            <a:ext cx="3594100" cy="5753100"/>
          </a:xfrm>
          <a:prstGeom prst="rect">
            <a:avLst/>
          </a:prstGeom>
        </p:spPr>
      </p:pic>
    </p:spTree>
    <p:extLst>
      <p:ext uri="{BB962C8B-B14F-4D97-AF65-F5344CB8AC3E}">
        <p14:creationId xmlns:p14="http://schemas.microsoft.com/office/powerpoint/2010/main" val="826064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6105A5-BAC8-5447-8B8C-12A54A60DF12}"/>
              </a:ext>
            </a:extLst>
          </p:cNvPr>
          <p:cNvSpPr>
            <a:spLocks noGrp="1"/>
          </p:cNvSpPr>
          <p:nvPr>
            <p:ph type="title"/>
          </p:nvPr>
        </p:nvSpPr>
        <p:spPr>
          <a:xfrm>
            <a:off x="4965430" y="629268"/>
            <a:ext cx="6586491" cy="1286160"/>
          </a:xfrm>
        </p:spPr>
        <p:txBody>
          <a:bodyPr anchor="b">
            <a:normAutofit/>
          </a:bodyPr>
          <a:lstStyle/>
          <a:p>
            <a:r>
              <a:rPr lang="en-US" dirty="0">
                <a:latin typeface="Big Caslon Medium" panose="02000603090000020003" pitchFamily="2" charset="-79"/>
                <a:cs typeface="Big Caslon Medium" panose="02000603090000020003" pitchFamily="2" charset="-79"/>
              </a:rPr>
              <a:t>The Social Contract</a:t>
            </a:r>
          </a:p>
        </p:txBody>
      </p:sp>
      <p:sp>
        <p:nvSpPr>
          <p:cNvPr id="3" name="Content Placeholder 2">
            <a:extLst>
              <a:ext uri="{FF2B5EF4-FFF2-40B4-BE49-F238E27FC236}">
                <a16:creationId xmlns:a16="http://schemas.microsoft.com/office/drawing/2014/main" id="{9F450358-CDC0-0A4D-A26A-AB1AA2241621}"/>
              </a:ext>
            </a:extLst>
          </p:cNvPr>
          <p:cNvSpPr>
            <a:spLocks noGrp="1"/>
          </p:cNvSpPr>
          <p:nvPr>
            <p:ph idx="1"/>
          </p:nvPr>
        </p:nvSpPr>
        <p:spPr>
          <a:xfrm>
            <a:off x="4965431" y="2438400"/>
            <a:ext cx="6586489" cy="3785419"/>
          </a:xfrm>
        </p:spPr>
        <p:txBody>
          <a:bodyPr>
            <a:normAutofit lnSpcReduction="10000"/>
          </a:bodyPr>
          <a:lstStyle/>
          <a:p>
            <a:pPr marL="0" indent="0">
              <a:buNone/>
            </a:pPr>
            <a:r>
              <a:rPr lang="en-US" sz="2400" dirty="0">
                <a:latin typeface="Times New Roman" panose="02020603050405020304" pitchFamily="18" charset="0"/>
                <a:cs typeface="Times New Roman" panose="02020603050405020304" pitchFamily="18" charset="0"/>
              </a:rPr>
              <a:t>"Man is born free, and everywhere he is in chains.”</a:t>
            </a:r>
          </a:p>
          <a:p>
            <a:pPr marL="0" indent="0">
              <a:buNone/>
            </a:pPr>
            <a:r>
              <a:rPr lang="en-US" sz="2000" dirty="0">
                <a:latin typeface="Times New Roman" panose="02020603050405020304" pitchFamily="18" charset="0"/>
                <a:cs typeface="Times New Roman" panose="02020603050405020304" pitchFamily="18" charset="0"/>
              </a:rPr>
              <a:t>This opening line of </a:t>
            </a:r>
            <a:r>
              <a:rPr lang="en-US" sz="2000" i="1" dirty="0">
                <a:latin typeface="Times New Roman" panose="02020603050405020304" pitchFamily="18" charset="0"/>
                <a:cs typeface="Times New Roman" panose="02020603050405020304" pitchFamily="18" charset="0"/>
              </a:rPr>
              <a:t>The Social Contract </a:t>
            </a:r>
            <a:r>
              <a:rPr lang="en-US" sz="2000" dirty="0">
                <a:latin typeface="Times New Roman" panose="02020603050405020304" pitchFamily="18" charset="0"/>
                <a:cs typeface="Times New Roman" panose="02020603050405020304" pitchFamily="18" charset="0"/>
              </a:rPr>
              <a:t>is one of the most famous opening lines of all time. This defines the problem of politics for Rousseau: how can we have a government that  preserves our freedom instead of leaving people still in chains as he thought Locke’s social contract did? Rousseau’s  conception  of  the  social  contract is quite complex; on the  one  hand,  it  was  concerned  primarily with the problem of  freedom, with  conceiving  a  form  of government that protected the liberty and rights of all citizens. The solution,  for Rousseau, was a social contract that did more than protect  merely private interests. Are there ever laws that are necessary  to protect the public good? </a:t>
            </a:r>
          </a:p>
        </p:txBody>
      </p:sp>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4AF61"/>
            </a:solidFill>
          </a:ln>
        </p:spPr>
        <p:style>
          <a:lnRef idx="1">
            <a:schemeClr val="accent1"/>
          </a:lnRef>
          <a:fillRef idx="0">
            <a:schemeClr val="accent1"/>
          </a:fillRef>
          <a:effectRef idx="0">
            <a:schemeClr val="accent1"/>
          </a:effectRef>
          <a:fontRef idx="minor">
            <a:schemeClr val="tx1"/>
          </a:fontRef>
        </p:style>
      </p:cxnSp>
      <p:pic>
        <p:nvPicPr>
          <p:cNvPr id="6" name="Picture 5" descr="A portrait of a person&#10;&#10;Description automatically generated with medium confidence">
            <a:extLst>
              <a:ext uri="{FF2B5EF4-FFF2-40B4-BE49-F238E27FC236}">
                <a16:creationId xmlns:a16="http://schemas.microsoft.com/office/drawing/2014/main" id="{3A92796E-A418-2F4F-A93C-1ADCEB31E5D0}"/>
              </a:ext>
            </a:extLst>
          </p:cNvPr>
          <p:cNvPicPr>
            <a:picLocks noChangeAspect="1"/>
          </p:cNvPicPr>
          <p:nvPr/>
        </p:nvPicPr>
        <p:blipFill rotWithShape="1">
          <a:blip r:embed="rId2"/>
          <a:srcRect r="17819"/>
          <a:stretch/>
        </p:blipFill>
        <p:spPr>
          <a:xfrm>
            <a:off x="20" y="10"/>
            <a:ext cx="4635571" cy="6857990"/>
          </a:xfrm>
          <a:prstGeom prst="rect">
            <a:avLst/>
          </a:prstGeom>
          <a:effectLst/>
        </p:spPr>
      </p:pic>
    </p:spTree>
    <p:extLst>
      <p:ext uri="{BB962C8B-B14F-4D97-AF65-F5344CB8AC3E}">
        <p14:creationId xmlns:p14="http://schemas.microsoft.com/office/powerpoint/2010/main" val="3668172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6105A5-BAC8-5447-8B8C-12A54A60DF12}"/>
              </a:ext>
            </a:extLst>
          </p:cNvPr>
          <p:cNvSpPr>
            <a:spLocks noGrp="1"/>
          </p:cNvSpPr>
          <p:nvPr>
            <p:ph type="title"/>
          </p:nvPr>
        </p:nvSpPr>
        <p:spPr>
          <a:xfrm>
            <a:off x="4965430" y="629268"/>
            <a:ext cx="6586491" cy="1286160"/>
          </a:xfrm>
        </p:spPr>
        <p:txBody>
          <a:bodyPr anchor="b">
            <a:normAutofit/>
          </a:bodyPr>
          <a:lstStyle/>
          <a:p>
            <a:r>
              <a:rPr lang="en-US" dirty="0">
                <a:latin typeface="Big Caslon Medium" panose="02000603090000020003" pitchFamily="2" charset="-79"/>
                <a:cs typeface="Big Caslon Medium" panose="02000603090000020003" pitchFamily="2" charset="-79"/>
              </a:rPr>
              <a:t>On Slavery</a:t>
            </a:r>
          </a:p>
        </p:txBody>
      </p:sp>
      <p:sp>
        <p:nvSpPr>
          <p:cNvPr id="3" name="Content Placeholder 2">
            <a:extLst>
              <a:ext uri="{FF2B5EF4-FFF2-40B4-BE49-F238E27FC236}">
                <a16:creationId xmlns:a16="http://schemas.microsoft.com/office/drawing/2014/main" id="{9F450358-CDC0-0A4D-A26A-AB1AA2241621}"/>
              </a:ext>
            </a:extLst>
          </p:cNvPr>
          <p:cNvSpPr>
            <a:spLocks noGrp="1"/>
          </p:cNvSpPr>
          <p:nvPr>
            <p:ph idx="1"/>
          </p:nvPr>
        </p:nvSpPr>
        <p:spPr>
          <a:xfrm>
            <a:off x="4965431" y="2438400"/>
            <a:ext cx="6786858" cy="4127289"/>
          </a:xfrm>
        </p:spPr>
        <p:txBody>
          <a:bodyPr>
            <a:normAutofit lnSpcReduction="10000"/>
          </a:bodyPr>
          <a:lstStyle/>
          <a:p>
            <a:pPr marL="0" indent="0">
              <a:buNone/>
            </a:pPr>
            <a:r>
              <a:rPr lang="en-US" sz="2000" dirty="0">
                <a:latin typeface="Times New Roman" panose="02020603050405020304" pitchFamily="18" charset="0"/>
                <a:cs typeface="Times New Roman" panose="02020603050405020304" pitchFamily="18" charset="0"/>
              </a:rPr>
              <a:t>To renounce liberty is to renounce being a man, to surrender the rights of humanity and even its duties. For him who renounces everything no indemnity is possible. Such a renunciation is incompatible with man's nature; to remove  all  liberty  from  his  will  is to remove all morality from his acts.  Finally, it is an empty and contradictory convention that sets up, on the one side, absolute authority, and, on the other, unlimited obedience. . . .</a:t>
            </a:r>
          </a:p>
          <a:p>
            <a:pPr marL="0" indent="0">
              <a:buNone/>
            </a:pPr>
            <a:r>
              <a:rPr lang="en-US" sz="2000" dirty="0">
                <a:latin typeface="Times New Roman" panose="02020603050405020304" pitchFamily="18" charset="0"/>
                <a:cs typeface="Times New Roman" panose="02020603050405020304" pitchFamily="18" charset="0"/>
              </a:rPr>
              <a:t>So, from whatever aspect we regard the question, the right of slavery is null and void, not only as being illegitimate, but also because it is absurd and meaningless. The words slave and right contradict each other, and are mutually exclusive. </a:t>
            </a:r>
          </a:p>
          <a:p>
            <a:pPr marL="0" indent="0">
              <a:buNone/>
            </a:pPr>
            <a:r>
              <a:rPr lang="en-US" sz="2000" dirty="0">
                <a:latin typeface="Times New Roman" panose="02020603050405020304" pitchFamily="18" charset="0"/>
                <a:cs typeface="Times New Roman" panose="02020603050405020304" pitchFamily="18" charset="0"/>
              </a:rPr>
              <a:t>Rousseau, Jean-Jacques. 2005. </a:t>
            </a:r>
            <a:r>
              <a:rPr lang="en-US" sz="2000" i="1" dirty="0">
                <a:latin typeface="Times New Roman" panose="02020603050405020304" pitchFamily="18" charset="0"/>
                <a:cs typeface="Times New Roman" panose="02020603050405020304" pitchFamily="18" charset="0"/>
              </a:rPr>
              <a:t>The Social Contract </a:t>
            </a:r>
            <a:r>
              <a:rPr lang="en-US" sz="2000" dirty="0">
                <a:latin typeface="Times New Roman" panose="02020603050405020304" pitchFamily="18" charset="0"/>
                <a:cs typeface="Times New Roman" panose="02020603050405020304" pitchFamily="18" charset="0"/>
              </a:rPr>
              <a:t>in </a:t>
            </a:r>
            <a:r>
              <a:rPr lang="en-US" sz="2000" i="1" dirty="0">
                <a:latin typeface="Times New Roman" panose="02020603050405020304" pitchFamily="18" charset="0"/>
                <a:cs typeface="Times New Roman" panose="02020603050405020304" pitchFamily="18" charset="0"/>
              </a:rPr>
              <a:t>Political Philosophy: The Essential Texts</a:t>
            </a:r>
            <a:r>
              <a:rPr lang="en-US" sz="2000" dirty="0">
                <a:latin typeface="Times New Roman" panose="02020603050405020304" pitchFamily="18" charset="0"/>
                <a:cs typeface="Times New Roman" panose="02020603050405020304" pitchFamily="18" charset="0"/>
              </a:rPr>
              <a:t>, Stephen M. Cahn ed. Oxford: Oxford University Press. </a:t>
            </a:r>
          </a:p>
          <a:p>
            <a:pPr marL="0" indent="0">
              <a:buNone/>
            </a:pPr>
            <a:endParaRPr lang="en-US" sz="2000" dirty="0">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4AF61"/>
            </a:solidFill>
          </a:ln>
        </p:spPr>
        <p:style>
          <a:lnRef idx="1">
            <a:schemeClr val="accent1"/>
          </a:lnRef>
          <a:fillRef idx="0">
            <a:schemeClr val="accent1"/>
          </a:fillRef>
          <a:effectRef idx="0">
            <a:schemeClr val="accent1"/>
          </a:effectRef>
          <a:fontRef idx="minor">
            <a:schemeClr val="tx1"/>
          </a:fontRef>
        </p:style>
      </p:cxnSp>
      <p:pic>
        <p:nvPicPr>
          <p:cNvPr id="6" name="Picture 5" descr="A portrait of a person&#10;&#10;Description automatically generated with medium confidence">
            <a:extLst>
              <a:ext uri="{FF2B5EF4-FFF2-40B4-BE49-F238E27FC236}">
                <a16:creationId xmlns:a16="http://schemas.microsoft.com/office/drawing/2014/main" id="{3A92796E-A418-2F4F-A93C-1ADCEB31E5D0}"/>
              </a:ext>
            </a:extLst>
          </p:cNvPr>
          <p:cNvPicPr>
            <a:picLocks noChangeAspect="1"/>
          </p:cNvPicPr>
          <p:nvPr/>
        </p:nvPicPr>
        <p:blipFill rotWithShape="1">
          <a:blip r:embed="rId2"/>
          <a:srcRect r="17819"/>
          <a:stretch/>
        </p:blipFill>
        <p:spPr>
          <a:xfrm>
            <a:off x="20" y="10"/>
            <a:ext cx="4635571" cy="6857990"/>
          </a:xfrm>
          <a:prstGeom prst="rect">
            <a:avLst/>
          </a:prstGeom>
          <a:effectLst/>
        </p:spPr>
      </p:pic>
    </p:spTree>
    <p:extLst>
      <p:ext uri="{BB962C8B-B14F-4D97-AF65-F5344CB8AC3E}">
        <p14:creationId xmlns:p14="http://schemas.microsoft.com/office/powerpoint/2010/main" val="3969782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93F2-8AA6-DE4D-BE14-28674A02BEAF}"/>
              </a:ext>
            </a:extLst>
          </p:cNvPr>
          <p:cNvSpPr>
            <a:spLocks noGrp="1"/>
          </p:cNvSpPr>
          <p:nvPr>
            <p:ph type="title"/>
          </p:nvPr>
        </p:nvSpPr>
        <p:spPr>
          <a:xfrm>
            <a:off x="0" y="114601"/>
            <a:ext cx="12192000" cy="1325563"/>
          </a:xfrm>
        </p:spPr>
        <p:txBody>
          <a:bodyPr/>
          <a:lstStyle/>
          <a:p>
            <a:pPr algn="ctr"/>
            <a:r>
              <a:rPr lang="en-US" dirty="0">
                <a:latin typeface="Big Caslon Medium" panose="02000603090000020003" pitchFamily="2" charset="-79"/>
                <a:cs typeface="Big Caslon Medium" panose="02000603090000020003" pitchFamily="2" charset="-79"/>
              </a:rPr>
              <a:t>Hobbes’ Metaphysics</a:t>
            </a:r>
          </a:p>
        </p:txBody>
      </p:sp>
      <p:sp>
        <p:nvSpPr>
          <p:cNvPr id="3" name="Content Placeholder 2">
            <a:extLst>
              <a:ext uri="{FF2B5EF4-FFF2-40B4-BE49-F238E27FC236}">
                <a16:creationId xmlns:a16="http://schemas.microsoft.com/office/drawing/2014/main" id="{9F450358-CDC0-0A4D-A26A-AB1AA2241621}"/>
              </a:ext>
            </a:extLst>
          </p:cNvPr>
          <p:cNvSpPr>
            <a:spLocks noGrp="1"/>
          </p:cNvSpPr>
          <p:nvPr>
            <p:ph idx="1"/>
          </p:nvPr>
        </p:nvSpPr>
        <p:spPr>
          <a:xfrm>
            <a:off x="6624084" y="2743202"/>
            <a:ext cx="4210493" cy="3550022"/>
          </a:xfrm>
        </p:spPr>
        <p:txBody>
          <a:bodyPr>
            <a:normAutofit/>
          </a:bodyPr>
          <a:lstStyle/>
          <a:p>
            <a:pPr marL="0" indent="0" algn="just">
              <a:buNone/>
            </a:pPr>
            <a:r>
              <a:rPr lang="en-US" sz="1800" i="1" dirty="0">
                <a:latin typeface="Times New Roman" panose="02020603050405020304" pitchFamily="18" charset="0"/>
                <a:cs typeface="Times New Roman" panose="02020603050405020304" pitchFamily="18" charset="0"/>
              </a:rPr>
              <a:t>Leviathan</a:t>
            </a:r>
            <a:r>
              <a:rPr lang="en-US" sz="1800" dirty="0">
                <a:latin typeface="Times New Roman" panose="02020603050405020304" pitchFamily="18" charset="0"/>
                <a:cs typeface="Times New Roman" panose="02020603050405020304" pitchFamily="18" charset="0"/>
              </a:rPr>
              <a:t>, Chapter XLIV:</a:t>
            </a:r>
          </a:p>
          <a:p>
            <a:pPr marL="0" indent="0" algn="just">
              <a:buNone/>
            </a:pPr>
            <a:endParaRPr lang="en-US" sz="1600" dirty="0">
              <a:latin typeface="Times New Roman" panose="02020603050405020304" pitchFamily="18" charset="0"/>
              <a:cs typeface="Times New Roman" panose="02020603050405020304" pitchFamily="18" charset="0"/>
            </a:endParaRPr>
          </a:p>
          <a:p>
            <a:pPr marL="0" indent="0" algn="just">
              <a:buNone/>
            </a:pPr>
            <a:r>
              <a:rPr lang="en-US" sz="1600" dirty="0">
                <a:latin typeface="Times New Roman" panose="02020603050405020304" pitchFamily="18" charset="0"/>
                <a:cs typeface="Times New Roman" panose="02020603050405020304" pitchFamily="18" charset="0"/>
              </a:rPr>
              <a:t>“The universe, that is the whole mass of things that are, is corporeal, that is to say body; and hath the dimensions of magnitude, namely, length, breadth, and depth. Also every part of body is likewise body, and hath the like dimensions. And consequently, every part of the universe is body, and that which is not body is no part of the universe. And because the universe is all, that which is not part of it is nothing, and, consequently nowhere.” (Magee 2001, 78)</a:t>
            </a:r>
          </a:p>
        </p:txBody>
      </p:sp>
      <p:sp>
        <p:nvSpPr>
          <p:cNvPr id="4" name="Content Placeholder 2">
            <a:extLst>
              <a:ext uri="{FF2B5EF4-FFF2-40B4-BE49-F238E27FC236}">
                <a16:creationId xmlns:a16="http://schemas.microsoft.com/office/drawing/2014/main" id="{A65678D3-1785-2B4C-8B8D-F1CE1A2B2982}"/>
              </a:ext>
            </a:extLst>
          </p:cNvPr>
          <p:cNvSpPr txBox="1">
            <a:spLocks/>
          </p:cNvSpPr>
          <p:nvPr/>
        </p:nvSpPr>
        <p:spPr>
          <a:xfrm>
            <a:off x="990600" y="1186249"/>
            <a:ext cx="9737035" cy="15569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latin typeface="Big Caslon Medium" panose="02000603090000020003" pitchFamily="2" charset="-79"/>
                <a:cs typeface="Big Caslon Medium" panose="02000603090000020003" pitchFamily="2" charset="-79"/>
              </a:rPr>
              <a:t>Materialism</a:t>
            </a:r>
          </a:p>
          <a:p>
            <a:pPr marL="0" indent="0" algn="ctr">
              <a:buFont typeface="Arial" panose="020B0604020202020204" pitchFamily="34" charset="0"/>
              <a:buNone/>
            </a:pPr>
            <a:r>
              <a:rPr lang="en-US" dirty="0">
                <a:latin typeface="Times New Roman" panose="02020603050405020304" pitchFamily="18" charset="0"/>
                <a:cs typeface="Times New Roman" panose="02020603050405020304" pitchFamily="18" charset="0"/>
              </a:rPr>
              <a:t>All that exists is matter—atoms in motion.</a:t>
            </a:r>
          </a:p>
        </p:txBody>
      </p:sp>
      <p:pic>
        <p:nvPicPr>
          <p:cNvPr id="12" name="Picture 11" descr="A picture containing outdoor object, web&#10;&#10;Description automatically generated">
            <a:extLst>
              <a:ext uri="{FF2B5EF4-FFF2-40B4-BE49-F238E27FC236}">
                <a16:creationId xmlns:a16="http://schemas.microsoft.com/office/drawing/2014/main" id="{A85A1ADA-4499-AF49-B843-650BC9375273}"/>
              </a:ext>
            </a:extLst>
          </p:cNvPr>
          <p:cNvPicPr>
            <a:picLocks noChangeAspect="1"/>
          </p:cNvPicPr>
          <p:nvPr/>
        </p:nvPicPr>
        <p:blipFill>
          <a:blip r:embed="rId2"/>
          <a:stretch>
            <a:fillRect/>
          </a:stretch>
        </p:blipFill>
        <p:spPr>
          <a:xfrm>
            <a:off x="2498061" y="2511812"/>
            <a:ext cx="3708400" cy="3213100"/>
          </a:xfrm>
          <a:prstGeom prst="rect">
            <a:avLst/>
          </a:prstGeom>
        </p:spPr>
      </p:pic>
    </p:spTree>
    <p:extLst>
      <p:ext uri="{BB962C8B-B14F-4D97-AF65-F5344CB8AC3E}">
        <p14:creationId xmlns:p14="http://schemas.microsoft.com/office/powerpoint/2010/main" val="23502287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6105A5-BAC8-5447-8B8C-12A54A60DF12}"/>
              </a:ext>
            </a:extLst>
          </p:cNvPr>
          <p:cNvSpPr>
            <a:spLocks noGrp="1"/>
          </p:cNvSpPr>
          <p:nvPr>
            <p:ph type="title"/>
          </p:nvPr>
        </p:nvSpPr>
        <p:spPr>
          <a:xfrm>
            <a:off x="4965430" y="629268"/>
            <a:ext cx="6586491" cy="1286160"/>
          </a:xfrm>
        </p:spPr>
        <p:txBody>
          <a:bodyPr anchor="b">
            <a:normAutofit/>
          </a:bodyPr>
          <a:lstStyle/>
          <a:p>
            <a:r>
              <a:rPr lang="en-US" dirty="0">
                <a:latin typeface="Big Caslon Medium" panose="02000603090000020003" pitchFamily="2" charset="-79"/>
                <a:cs typeface="Big Caslon Medium" panose="02000603090000020003" pitchFamily="2" charset="-79"/>
              </a:rPr>
              <a:t>The Problem</a:t>
            </a:r>
          </a:p>
        </p:txBody>
      </p:sp>
      <p:sp>
        <p:nvSpPr>
          <p:cNvPr id="3" name="Content Placeholder 2">
            <a:extLst>
              <a:ext uri="{FF2B5EF4-FFF2-40B4-BE49-F238E27FC236}">
                <a16:creationId xmlns:a16="http://schemas.microsoft.com/office/drawing/2014/main" id="{9F450358-CDC0-0A4D-A26A-AB1AA2241621}"/>
              </a:ext>
            </a:extLst>
          </p:cNvPr>
          <p:cNvSpPr>
            <a:spLocks noGrp="1"/>
          </p:cNvSpPr>
          <p:nvPr>
            <p:ph idx="1"/>
          </p:nvPr>
        </p:nvSpPr>
        <p:spPr>
          <a:xfrm>
            <a:off x="4965431" y="2438400"/>
            <a:ext cx="6786858" cy="4127289"/>
          </a:xfrm>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The problem is to find a form of association which will defend and protect with the whole common force the  person and  goods  of  each  associate,  and  in  which  each,  while  uniting  himself  with  all,  may  still  obey  himself alone,  and  remain  as  free  as  before</a:t>
            </a:r>
            <a:r>
              <a:rPr lang="en-US" sz="2000" dirty="0">
                <a:latin typeface="Times New Roman" panose="02020603050405020304" pitchFamily="18" charset="0"/>
                <a:cs typeface="Times New Roman" panose="02020603050405020304" pitchFamily="18" charset="0"/>
              </a:rPr>
              <a:t>." This is the fundamental problem of which the </a:t>
            </a:r>
            <a:r>
              <a:rPr lang="en-US" sz="2000" i="1" dirty="0">
                <a:latin typeface="Times New Roman" panose="02020603050405020304" pitchFamily="18" charset="0"/>
                <a:cs typeface="Times New Roman" panose="02020603050405020304" pitchFamily="18" charset="0"/>
              </a:rPr>
              <a:t>Social  Contract</a:t>
            </a:r>
            <a:r>
              <a:rPr lang="en-US" sz="2000" dirty="0">
                <a:latin typeface="Times New Roman" panose="02020603050405020304" pitchFamily="18" charset="0"/>
                <a:cs typeface="Times New Roman" panose="02020603050405020304" pitchFamily="18" charset="0"/>
              </a:rPr>
              <a:t> provides the solution. </a:t>
            </a:r>
          </a:p>
          <a:p>
            <a:pPr marL="0" indent="0">
              <a:buNone/>
            </a:pPr>
            <a:r>
              <a:rPr lang="en-US" sz="2000" dirty="0">
                <a:latin typeface="Times New Roman" panose="02020603050405020304" pitchFamily="18" charset="0"/>
                <a:cs typeface="Times New Roman" panose="02020603050405020304" pitchFamily="18" charset="0"/>
              </a:rPr>
              <a:t>Rousseau, Jean-Jacques. 2005. </a:t>
            </a:r>
            <a:r>
              <a:rPr lang="en-US" sz="2000" i="1" dirty="0">
                <a:latin typeface="Times New Roman" panose="02020603050405020304" pitchFamily="18" charset="0"/>
                <a:cs typeface="Times New Roman" panose="02020603050405020304" pitchFamily="18" charset="0"/>
              </a:rPr>
              <a:t>The Social Contract </a:t>
            </a:r>
            <a:r>
              <a:rPr lang="en-US" sz="2000" dirty="0">
                <a:latin typeface="Times New Roman" panose="02020603050405020304" pitchFamily="18" charset="0"/>
                <a:cs typeface="Times New Roman" panose="02020603050405020304" pitchFamily="18" charset="0"/>
              </a:rPr>
              <a:t>in </a:t>
            </a:r>
            <a:r>
              <a:rPr lang="en-US" sz="2000" i="1" dirty="0">
                <a:latin typeface="Times New Roman" panose="02020603050405020304" pitchFamily="18" charset="0"/>
                <a:cs typeface="Times New Roman" panose="02020603050405020304" pitchFamily="18" charset="0"/>
              </a:rPr>
              <a:t>Political Philosophy: The Essential Texts</a:t>
            </a:r>
            <a:r>
              <a:rPr lang="en-US" sz="2000" dirty="0">
                <a:latin typeface="Times New Roman" panose="02020603050405020304" pitchFamily="18" charset="0"/>
                <a:cs typeface="Times New Roman" panose="02020603050405020304" pitchFamily="18" charset="0"/>
              </a:rPr>
              <a:t>, Stephen M. Cahn ed. Oxford: Oxford University Press. </a:t>
            </a:r>
          </a:p>
          <a:p>
            <a:pPr marL="0" indent="0">
              <a:buNone/>
            </a:pPr>
            <a:endParaRPr lang="en-US" sz="2000" dirty="0">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4AF61"/>
            </a:solidFill>
          </a:ln>
        </p:spPr>
        <p:style>
          <a:lnRef idx="1">
            <a:schemeClr val="accent1"/>
          </a:lnRef>
          <a:fillRef idx="0">
            <a:schemeClr val="accent1"/>
          </a:fillRef>
          <a:effectRef idx="0">
            <a:schemeClr val="accent1"/>
          </a:effectRef>
          <a:fontRef idx="minor">
            <a:schemeClr val="tx1"/>
          </a:fontRef>
        </p:style>
      </p:cxnSp>
      <p:pic>
        <p:nvPicPr>
          <p:cNvPr id="6" name="Picture 5" descr="A portrait of a person&#10;&#10;Description automatically generated with medium confidence">
            <a:extLst>
              <a:ext uri="{FF2B5EF4-FFF2-40B4-BE49-F238E27FC236}">
                <a16:creationId xmlns:a16="http://schemas.microsoft.com/office/drawing/2014/main" id="{3A92796E-A418-2F4F-A93C-1ADCEB31E5D0}"/>
              </a:ext>
            </a:extLst>
          </p:cNvPr>
          <p:cNvPicPr>
            <a:picLocks noChangeAspect="1"/>
          </p:cNvPicPr>
          <p:nvPr/>
        </p:nvPicPr>
        <p:blipFill rotWithShape="1">
          <a:blip r:embed="rId2"/>
          <a:srcRect r="17819"/>
          <a:stretch/>
        </p:blipFill>
        <p:spPr>
          <a:xfrm>
            <a:off x="20" y="10"/>
            <a:ext cx="4635571" cy="6857990"/>
          </a:xfrm>
          <a:prstGeom prst="rect">
            <a:avLst/>
          </a:prstGeom>
          <a:effectLst/>
        </p:spPr>
      </p:pic>
    </p:spTree>
    <p:extLst>
      <p:ext uri="{BB962C8B-B14F-4D97-AF65-F5344CB8AC3E}">
        <p14:creationId xmlns:p14="http://schemas.microsoft.com/office/powerpoint/2010/main" val="3432718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6105A5-BAC8-5447-8B8C-12A54A60DF12}"/>
              </a:ext>
            </a:extLst>
          </p:cNvPr>
          <p:cNvSpPr>
            <a:spLocks noGrp="1"/>
          </p:cNvSpPr>
          <p:nvPr>
            <p:ph type="title"/>
          </p:nvPr>
        </p:nvSpPr>
        <p:spPr>
          <a:xfrm>
            <a:off x="4965430" y="629268"/>
            <a:ext cx="6586491" cy="1286160"/>
          </a:xfrm>
        </p:spPr>
        <p:txBody>
          <a:bodyPr anchor="b">
            <a:normAutofit/>
          </a:bodyPr>
          <a:lstStyle/>
          <a:p>
            <a:r>
              <a:rPr lang="en-US" dirty="0">
                <a:latin typeface="Big Caslon Medium" panose="02000603090000020003" pitchFamily="2" charset="-79"/>
                <a:cs typeface="Big Caslon Medium" panose="02000603090000020003" pitchFamily="2" charset="-79"/>
              </a:rPr>
              <a:t>The Solution</a:t>
            </a:r>
          </a:p>
        </p:txBody>
      </p:sp>
      <p:sp>
        <p:nvSpPr>
          <p:cNvPr id="3" name="Content Placeholder 2">
            <a:extLst>
              <a:ext uri="{FF2B5EF4-FFF2-40B4-BE49-F238E27FC236}">
                <a16:creationId xmlns:a16="http://schemas.microsoft.com/office/drawing/2014/main" id="{9F450358-CDC0-0A4D-A26A-AB1AA2241621}"/>
              </a:ext>
            </a:extLst>
          </p:cNvPr>
          <p:cNvSpPr>
            <a:spLocks noGrp="1"/>
          </p:cNvSpPr>
          <p:nvPr>
            <p:ph idx="1"/>
          </p:nvPr>
        </p:nvSpPr>
        <p:spPr>
          <a:xfrm>
            <a:off x="4965431" y="2438400"/>
            <a:ext cx="6786858" cy="4127289"/>
          </a:xfrm>
        </p:spPr>
        <p:txBody>
          <a:bodyPr>
            <a:normAutofit fontScale="92500"/>
          </a:bodyPr>
          <a:lstStyle/>
          <a:p>
            <a:pPr marL="0" indent="0">
              <a:buNone/>
            </a:pPr>
            <a:r>
              <a:rPr lang="en-US" sz="2000" dirty="0">
                <a:latin typeface="Times New Roman" panose="02020603050405020304" pitchFamily="18" charset="0"/>
                <a:cs typeface="Times New Roman" panose="02020603050405020304" pitchFamily="18" charset="0"/>
              </a:rPr>
              <a:t>Finally, each man, in giving himself to all, gives himself to nobody; and as there is no associate over whom he does not acquire the same right as he yields others over himself, he gains an equivalent for everything he loses, and an increase of force for the preservation of what he has.</a:t>
            </a:r>
          </a:p>
          <a:p>
            <a:pPr marL="0" indent="0">
              <a:buNone/>
            </a:pPr>
            <a:r>
              <a:rPr lang="en-US" sz="2000" dirty="0">
                <a:latin typeface="Times New Roman" panose="02020603050405020304" pitchFamily="18" charset="0"/>
                <a:cs typeface="Times New Roman" panose="02020603050405020304" pitchFamily="18" charset="0"/>
              </a:rPr>
              <a:t>If then we discard from the social compact what is not of its essence, we shall find that it reduces itself to the following terms:</a:t>
            </a:r>
          </a:p>
          <a:p>
            <a:pPr marL="0" indent="0">
              <a:buNone/>
            </a:pP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Each of us puts his person and all his power in common under the supreme direction of the general will, and, in our corporate capacity, we receive each member as an indivisible part of the whole</a:t>
            </a:r>
            <a:r>
              <a:rPr lang="en-US" sz="2000" dirty="0">
                <a:latin typeface="Times New Roman" panose="02020603050405020304" pitchFamily="18" charset="0"/>
                <a:cs typeface="Times New Roman" panose="02020603050405020304" pitchFamily="18" charset="0"/>
              </a:rPr>
              <a:t>."</a:t>
            </a:r>
          </a:p>
          <a:p>
            <a:pPr marL="0" indent="0">
              <a:buNone/>
            </a:pPr>
            <a:r>
              <a:rPr lang="en-US" sz="2000" dirty="0">
                <a:latin typeface="Times New Roman" panose="02020603050405020304" pitchFamily="18" charset="0"/>
                <a:cs typeface="Times New Roman" panose="02020603050405020304" pitchFamily="18" charset="0"/>
              </a:rPr>
              <a:t>Rousseau, Jean-Jacques. 2005. </a:t>
            </a:r>
            <a:r>
              <a:rPr lang="en-US" sz="2000" i="1" dirty="0">
                <a:latin typeface="Times New Roman" panose="02020603050405020304" pitchFamily="18" charset="0"/>
                <a:cs typeface="Times New Roman" panose="02020603050405020304" pitchFamily="18" charset="0"/>
              </a:rPr>
              <a:t>The Social Contract </a:t>
            </a:r>
            <a:r>
              <a:rPr lang="en-US" sz="2000" dirty="0">
                <a:latin typeface="Times New Roman" panose="02020603050405020304" pitchFamily="18" charset="0"/>
                <a:cs typeface="Times New Roman" panose="02020603050405020304" pitchFamily="18" charset="0"/>
              </a:rPr>
              <a:t>in </a:t>
            </a:r>
            <a:r>
              <a:rPr lang="en-US" sz="2000" i="1" dirty="0">
                <a:latin typeface="Times New Roman" panose="02020603050405020304" pitchFamily="18" charset="0"/>
                <a:cs typeface="Times New Roman" panose="02020603050405020304" pitchFamily="18" charset="0"/>
              </a:rPr>
              <a:t>Political Philosophy: The Essential Texts</a:t>
            </a:r>
            <a:r>
              <a:rPr lang="en-US" sz="2000" dirty="0">
                <a:latin typeface="Times New Roman" panose="02020603050405020304" pitchFamily="18" charset="0"/>
                <a:cs typeface="Times New Roman" panose="02020603050405020304" pitchFamily="18" charset="0"/>
              </a:rPr>
              <a:t>, Stephen M. Cahn ed. Oxford: Oxford University Press. </a:t>
            </a:r>
          </a:p>
          <a:p>
            <a:pPr marL="0" indent="0">
              <a:buNone/>
            </a:pPr>
            <a:endParaRPr lang="en-US" sz="2000" dirty="0">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4AF61"/>
            </a:solidFill>
          </a:ln>
        </p:spPr>
        <p:style>
          <a:lnRef idx="1">
            <a:schemeClr val="accent1"/>
          </a:lnRef>
          <a:fillRef idx="0">
            <a:schemeClr val="accent1"/>
          </a:fillRef>
          <a:effectRef idx="0">
            <a:schemeClr val="accent1"/>
          </a:effectRef>
          <a:fontRef idx="minor">
            <a:schemeClr val="tx1"/>
          </a:fontRef>
        </p:style>
      </p:cxnSp>
      <p:pic>
        <p:nvPicPr>
          <p:cNvPr id="6" name="Picture 5" descr="A portrait of a person&#10;&#10;Description automatically generated with medium confidence">
            <a:extLst>
              <a:ext uri="{FF2B5EF4-FFF2-40B4-BE49-F238E27FC236}">
                <a16:creationId xmlns:a16="http://schemas.microsoft.com/office/drawing/2014/main" id="{3A92796E-A418-2F4F-A93C-1ADCEB31E5D0}"/>
              </a:ext>
            </a:extLst>
          </p:cNvPr>
          <p:cNvPicPr>
            <a:picLocks noChangeAspect="1"/>
          </p:cNvPicPr>
          <p:nvPr/>
        </p:nvPicPr>
        <p:blipFill rotWithShape="1">
          <a:blip r:embed="rId2"/>
          <a:srcRect r="17819"/>
          <a:stretch/>
        </p:blipFill>
        <p:spPr>
          <a:xfrm>
            <a:off x="20" y="10"/>
            <a:ext cx="4635571" cy="6857990"/>
          </a:xfrm>
          <a:prstGeom prst="rect">
            <a:avLst/>
          </a:prstGeom>
          <a:effectLst/>
        </p:spPr>
      </p:pic>
    </p:spTree>
    <p:extLst>
      <p:ext uri="{BB962C8B-B14F-4D97-AF65-F5344CB8AC3E}">
        <p14:creationId xmlns:p14="http://schemas.microsoft.com/office/powerpoint/2010/main" val="4076758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6105A5-BAC8-5447-8B8C-12A54A60DF12}"/>
              </a:ext>
            </a:extLst>
          </p:cNvPr>
          <p:cNvSpPr>
            <a:spLocks noGrp="1"/>
          </p:cNvSpPr>
          <p:nvPr>
            <p:ph type="title"/>
          </p:nvPr>
        </p:nvSpPr>
        <p:spPr>
          <a:xfrm>
            <a:off x="4965430" y="629268"/>
            <a:ext cx="6586491" cy="1286160"/>
          </a:xfrm>
        </p:spPr>
        <p:txBody>
          <a:bodyPr anchor="b">
            <a:normAutofit/>
          </a:bodyPr>
          <a:lstStyle/>
          <a:p>
            <a:r>
              <a:rPr lang="en-US" dirty="0">
                <a:latin typeface="Big Caslon Medium" panose="02000603090000020003" pitchFamily="2" charset="-79"/>
                <a:cs typeface="Big Caslon Medium" panose="02000603090000020003" pitchFamily="2" charset="-79"/>
              </a:rPr>
              <a:t>The Solution</a:t>
            </a:r>
          </a:p>
        </p:txBody>
      </p:sp>
      <p:sp>
        <p:nvSpPr>
          <p:cNvPr id="3" name="Content Placeholder 2">
            <a:extLst>
              <a:ext uri="{FF2B5EF4-FFF2-40B4-BE49-F238E27FC236}">
                <a16:creationId xmlns:a16="http://schemas.microsoft.com/office/drawing/2014/main" id="{9F450358-CDC0-0A4D-A26A-AB1AA2241621}"/>
              </a:ext>
            </a:extLst>
          </p:cNvPr>
          <p:cNvSpPr>
            <a:spLocks noGrp="1"/>
          </p:cNvSpPr>
          <p:nvPr>
            <p:ph idx="1"/>
          </p:nvPr>
        </p:nvSpPr>
        <p:spPr>
          <a:xfrm>
            <a:off x="4965431" y="2438400"/>
            <a:ext cx="6786858" cy="4127289"/>
          </a:xfrm>
        </p:spPr>
        <p:txBody>
          <a:bodyPr>
            <a:normAutofit/>
          </a:bodyPr>
          <a:lstStyle/>
          <a:p>
            <a:pPr marL="0" indent="0">
              <a:buNone/>
            </a:pPr>
            <a:r>
              <a:rPr lang="en-US" sz="2000" dirty="0">
                <a:latin typeface="Times New Roman" panose="02020603050405020304" pitchFamily="18" charset="0"/>
                <a:cs typeface="Times New Roman" panose="02020603050405020304" pitchFamily="18" charset="0"/>
              </a:rPr>
              <a:t>In  order then that the social compact may not be an empty  formula, it tacitly includes the undertaking, which alone can give force to the rest, that whoever refuses to obey the general will shall be compelled to do so by the whole body. This means  nothing less than that he will be forced to be free; for this is the  condition which, by giving each citizen to his country, secures him against all personal dependence. In this lies the key to the working of the political machine; this alone </a:t>
            </a:r>
            <a:r>
              <a:rPr lang="en-US" sz="2000" dirty="0" err="1">
                <a:latin typeface="Times New Roman" panose="02020603050405020304" pitchFamily="18" charset="0"/>
                <a:cs typeface="Times New Roman" panose="02020603050405020304" pitchFamily="18" charset="0"/>
              </a:rPr>
              <a:t>legitimises</a:t>
            </a:r>
            <a:r>
              <a:rPr lang="en-US" sz="2000" dirty="0">
                <a:latin typeface="Times New Roman" panose="02020603050405020304" pitchFamily="18" charset="0"/>
                <a:cs typeface="Times New Roman" panose="02020603050405020304" pitchFamily="18" charset="0"/>
              </a:rPr>
              <a:t> civil undertakings, which, without it, would be absurd, tyrannical, and liable to the most frightful abuses.</a:t>
            </a:r>
          </a:p>
          <a:p>
            <a:pPr marL="0" indent="0">
              <a:buNone/>
            </a:pPr>
            <a:r>
              <a:rPr lang="en-US" sz="2000" dirty="0">
                <a:latin typeface="Times New Roman" panose="02020603050405020304" pitchFamily="18" charset="0"/>
                <a:cs typeface="Times New Roman" panose="02020603050405020304" pitchFamily="18" charset="0"/>
              </a:rPr>
              <a:t>Rousseau, Jean-Jacques. 2005. </a:t>
            </a:r>
            <a:r>
              <a:rPr lang="en-US" sz="2000" i="1" dirty="0">
                <a:latin typeface="Times New Roman" panose="02020603050405020304" pitchFamily="18" charset="0"/>
                <a:cs typeface="Times New Roman" panose="02020603050405020304" pitchFamily="18" charset="0"/>
              </a:rPr>
              <a:t>The Social Contract </a:t>
            </a:r>
            <a:r>
              <a:rPr lang="en-US" sz="2000" dirty="0">
                <a:latin typeface="Times New Roman" panose="02020603050405020304" pitchFamily="18" charset="0"/>
                <a:cs typeface="Times New Roman" panose="02020603050405020304" pitchFamily="18" charset="0"/>
              </a:rPr>
              <a:t>in </a:t>
            </a:r>
            <a:r>
              <a:rPr lang="en-US" sz="2000" i="1" dirty="0">
                <a:latin typeface="Times New Roman" panose="02020603050405020304" pitchFamily="18" charset="0"/>
                <a:cs typeface="Times New Roman" panose="02020603050405020304" pitchFamily="18" charset="0"/>
              </a:rPr>
              <a:t>Political Philosophy: The Essential Texts</a:t>
            </a:r>
            <a:r>
              <a:rPr lang="en-US" sz="2000" dirty="0">
                <a:latin typeface="Times New Roman" panose="02020603050405020304" pitchFamily="18" charset="0"/>
                <a:cs typeface="Times New Roman" panose="02020603050405020304" pitchFamily="18" charset="0"/>
              </a:rPr>
              <a:t>, Stephen M. Cahn ed. Oxford: Oxford University Press. </a:t>
            </a:r>
          </a:p>
          <a:p>
            <a:pPr marL="0" indent="0">
              <a:buNone/>
            </a:pPr>
            <a:endParaRPr lang="en-US" sz="2000" dirty="0">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4AF61"/>
            </a:solidFill>
          </a:ln>
        </p:spPr>
        <p:style>
          <a:lnRef idx="1">
            <a:schemeClr val="accent1"/>
          </a:lnRef>
          <a:fillRef idx="0">
            <a:schemeClr val="accent1"/>
          </a:fillRef>
          <a:effectRef idx="0">
            <a:schemeClr val="accent1"/>
          </a:effectRef>
          <a:fontRef idx="minor">
            <a:schemeClr val="tx1"/>
          </a:fontRef>
        </p:style>
      </p:cxnSp>
      <p:pic>
        <p:nvPicPr>
          <p:cNvPr id="6" name="Picture 5" descr="A portrait of a person&#10;&#10;Description automatically generated with medium confidence">
            <a:extLst>
              <a:ext uri="{FF2B5EF4-FFF2-40B4-BE49-F238E27FC236}">
                <a16:creationId xmlns:a16="http://schemas.microsoft.com/office/drawing/2014/main" id="{3A92796E-A418-2F4F-A93C-1ADCEB31E5D0}"/>
              </a:ext>
            </a:extLst>
          </p:cNvPr>
          <p:cNvPicPr>
            <a:picLocks noChangeAspect="1"/>
          </p:cNvPicPr>
          <p:nvPr/>
        </p:nvPicPr>
        <p:blipFill rotWithShape="1">
          <a:blip r:embed="rId2"/>
          <a:srcRect r="17819"/>
          <a:stretch/>
        </p:blipFill>
        <p:spPr>
          <a:xfrm>
            <a:off x="20" y="10"/>
            <a:ext cx="4635571" cy="6857990"/>
          </a:xfrm>
          <a:prstGeom prst="rect">
            <a:avLst/>
          </a:prstGeom>
          <a:effectLst/>
        </p:spPr>
      </p:pic>
    </p:spTree>
    <p:extLst>
      <p:ext uri="{BB962C8B-B14F-4D97-AF65-F5344CB8AC3E}">
        <p14:creationId xmlns:p14="http://schemas.microsoft.com/office/powerpoint/2010/main" val="1921334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CC546-7960-6D49-8474-232073AC725E}"/>
              </a:ext>
            </a:extLst>
          </p:cNvPr>
          <p:cNvSpPr>
            <a:spLocks noGrp="1"/>
          </p:cNvSpPr>
          <p:nvPr>
            <p:ph type="ctrTitle"/>
          </p:nvPr>
        </p:nvSpPr>
        <p:spPr>
          <a:xfrm>
            <a:off x="-1" y="1"/>
            <a:ext cx="6537739" cy="1600200"/>
          </a:xfrm>
        </p:spPr>
        <p:txBody>
          <a:bodyPr>
            <a:normAutofit fontScale="90000"/>
          </a:bodyPr>
          <a:lstStyle/>
          <a:p>
            <a:r>
              <a:rPr lang="en-US" dirty="0">
                <a:latin typeface="Engravers MT" panose="02090707080505020304" pitchFamily="18" charset="77"/>
              </a:rPr>
              <a:t>John Adams</a:t>
            </a:r>
          </a:p>
        </p:txBody>
      </p:sp>
      <p:sp>
        <p:nvSpPr>
          <p:cNvPr id="3" name="Subtitle 2">
            <a:extLst>
              <a:ext uri="{FF2B5EF4-FFF2-40B4-BE49-F238E27FC236}">
                <a16:creationId xmlns:a16="http://schemas.microsoft.com/office/drawing/2014/main" id="{74B14C5F-9931-1945-A731-17EA1D0272F1}"/>
              </a:ext>
            </a:extLst>
          </p:cNvPr>
          <p:cNvSpPr>
            <a:spLocks noGrp="1"/>
          </p:cNvSpPr>
          <p:nvPr>
            <p:ph type="subTitle" idx="1"/>
          </p:nvPr>
        </p:nvSpPr>
        <p:spPr>
          <a:xfrm>
            <a:off x="288161" y="1971304"/>
            <a:ext cx="5961413" cy="4156364"/>
          </a:xfrm>
        </p:spPr>
        <p:txBody>
          <a:bodyPr>
            <a:normAutofit/>
          </a:bodyPr>
          <a:lstStyle/>
          <a:p>
            <a:pPr algn="just"/>
            <a:r>
              <a:rPr lang="en-US" dirty="0">
                <a:latin typeface="Times New Roman" panose="02020603050405020304" pitchFamily="18" charset="0"/>
                <a:cs typeface="Times New Roman" panose="02020603050405020304" pitchFamily="18" charset="0"/>
              </a:rPr>
              <a:t>Government is instituted for the common good, for the protection, safety, prosperity, and happiness of the people, and not for the profit, honor, or private interest of any one man, family, or class of men; therefore, the people alone have an incontestable, unalienable, and indefeasible right to institute government, and to reform, alter, or totally change the same when their protection, safety, prosperity, and happiness require it. </a:t>
            </a:r>
          </a:p>
          <a:p>
            <a:pPr algn="r"/>
            <a:r>
              <a:rPr lang="en-US" i="1" dirty="0">
                <a:latin typeface="Times New Roman" panose="02020603050405020304" pitchFamily="18" charset="0"/>
                <a:cs typeface="Times New Roman" panose="02020603050405020304" pitchFamily="18" charset="0"/>
              </a:rPr>
              <a:t>Thoughts on Government</a:t>
            </a:r>
            <a:r>
              <a:rPr lang="en-US" dirty="0">
                <a:latin typeface="Times New Roman" panose="02020603050405020304" pitchFamily="18" charset="0"/>
                <a:cs typeface="Times New Roman" panose="02020603050405020304" pitchFamily="18" charset="0"/>
              </a:rPr>
              <a:t>, 1776.</a:t>
            </a:r>
          </a:p>
        </p:txBody>
      </p:sp>
      <p:pic>
        <p:nvPicPr>
          <p:cNvPr id="5" name="Picture 4" descr="A person wearing a suit and tie&#13;&#10;&#13;&#10;Description automatically generated">
            <a:extLst>
              <a:ext uri="{FF2B5EF4-FFF2-40B4-BE49-F238E27FC236}">
                <a16:creationId xmlns:a16="http://schemas.microsoft.com/office/drawing/2014/main" id="{29C3F055-0030-B248-B264-FD9612B65B96}"/>
              </a:ext>
            </a:extLst>
          </p:cNvPr>
          <p:cNvPicPr>
            <a:picLocks noChangeAspect="1"/>
          </p:cNvPicPr>
          <p:nvPr/>
        </p:nvPicPr>
        <p:blipFill>
          <a:blip r:embed="rId3"/>
          <a:stretch>
            <a:fillRect/>
          </a:stretch>
        </p:blipFill>
        <p:spPr>
          <a:xfrm>
            <a:off x="6537739" y="0"/>
            <a:ext cx="5654261" cy="6858000"/>
          </a:xfrm>
          <a:prstGeom prst="rect">
            <a:avLst/>
          </a:prstGeom>
        </p:spPr>
      </p:pic>
    </p:spTree>
    <p:extLst>
      <p:ext uri="{BB962C8B-B14F-4D97-AF65-F5344CB8AC3E}">
        <p14:creationId xmlns:p14="http://schemas.microsoft.com/office/powerpoint/2010/main" val="313651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450358-CDC0-0A4D-A26A-AB1AA2241621}"/>
              </a:ext>
            </a:extLst>
          </p:cNvPr>
          <p:cNvSpPr>
            <a:spLocks noGrp="1"/>
          </p:cNvSpPr>
          <p:nvPr>
            <p:ph idx="1"/>
          </p:nvPr>
        </p:nvSpPr>
        <p:spPr>
          <a:xfrm>
            <a:off x="4572000" y="1535502"/>
            <a:ext cx="4034117" cy="4757722"/>
          </a:xfrm>
        </p:spPr>
        <p:txBody>
          <a:bodyPr>
            <a:normAutofit/>
          </a:bodyPr>
          <a:lstStyle/>
          <a:p>
            <a:pPr marL="0" indent="0" algn="just">
              <a:buNone/>
            </a:pPr>
            <a:r>
              <a:rPr lang="en-US" sz="1600" dirty="0">
                <a:latin typeface="Times New Roman" panose="02020603050405020304" pitchFamily="18" charset="0"/>
                <a:cs typeface="Times New Roman" panose="02020603050405020304" pitchFamily="18" charset="0"/>
              </a:rPr>
              <a:t>NATURE (the art whereby God hath made and governs the world) is  by  the  </a:t>
            </a:r>
            <a:r>
              <a:rPr lang="en-US" sz="1600" i="1" dirty="0">
                <a:latin typeface="Times New Roman" panose="02020603050405020304" pitchFamily="18" charset="0"/>
                <a:cs typeface="Times New Roman" panose="02020603050405020304" pitchFamily="18" charset="0"/>
              </a:rPr>
              <a:t>art</a:t>
            </a:r>
            <a:r>
              <a:rPr lang="en-US" sz="1600" dirty="0">
                <a:latin typeface="Times New Roman" panose="02020603050405020304" pitchFamily="18" charset="0"/>
                <a:cs typeface="Times New Roman" panose="02020603050405020304" pitchFamily="18" charset="0"/>
              </a:rPr>
              <a:t>  of  man,  as  in  many  other  things,  so  in  this  also imitated, that it can make an artificial animal. For seeing life is but a motion of limbs, the beginning whereof is in some principal part within, why may we not say that all </a:t>
            </a:r>
            <a:r>
              <a:rPr lang="en-US" sz="1600" i="1" dirty="0">
                <a:latin typeface="Times New Roman" panose="02020603050405020304" pitchFamily="18" charset="0"/>
                <a:cs typeface="Times New Roman" panose="02020603050405020304" pitchFamily="18" charset="0"/>
              </a:rPr>
              <a:t>automata</a:t>
            </a:r>
            <a:r>
              <a:rPr lang="en-US" sz="1600" dirty="0">
                <a:latin typeface="Times New Roman" panose="02020603050405020304" pitchFamily="18" charset="0"/>
                <a:cs typeface="Times New Roman" panose="02020603050405020304" pitchFamily="18" charset="0"/>
              </a:rPr>
              <a:t> (engines that move themselves  by  springs  and  wheels  as  doth  a  watch)  have  an artificial life? For what is the </a:t>
            </a:r>
            <a:r>
              <a:rPr lang="en-US" sz="1600" i="1" dirty="0">
                <a:latin typeface="Times New Roman" panose="02020603050405020304" pitchFamily="18" charset="0"/>
                <a:cs typeface="Times New Roman" panose="02020603050405020304" pitchFamily="18" charset="0"/>
              </a:rPr>
              <a:t>heart</a:t>
            </a:r>
            <a:r>
              <a:rPr lang="en-US" sz="1600" dirty="0">
                <a:latin typeface="Times New Roman" panose="02020603050405020304" pitchFamily="18" charset="0"/>
                <a:cs typeface="Times New Roman" panose="02020603050405020304" pitchFamily="18" charset="0"/>
              </a:rPr>
              <a:t>, but a </a:t>
            </a:r>
            <a:r>
              <a:rPr lang="en-US" sz="1600" i="1" dirty="0">
                <a:latin typeface="Times New Roman" panose="02020603050405020304" pitchFamily="18" charset="0"/>
                <a:cs typeface="Times New Roman" panose="02020603050405020304" pitchFamily="18" charset="0"/>
              </a:rPr>
              <a:t>spring</a:t>
            </a:r>
            <a:r>
              <a:rPr lang="en-US" sz="1600" dirty="0">
                <a:latin typeface="Times New Roman" panose="02020603050405020304" pitchFamily="18" charset="0"/>
                <a:cs typeface="Times New Roman" panose="02020603050405020304" pitchFamily="18" charset="0"/>
              </a:rPr>
              <a:t>; and the </a:t>
            </a:r>
            <a:r>
              <a:rPr lang="en-US" sz="1600" i="1" dirty="0">
                <a:latin typeface="Times New Roman" panose="02020603050405020304" pitchFamily="18" charset="0"/>
                <a:cs typeface="Times New Roman" panose="02020603050405020304" pitchFamily="18" charset="0"/>
              </a:rPr>
              <a:t>nerves</a:t>
            </a:r>
            <a:r>
              <a:rPr lang="en-US" sz="1600" dirty="0">
                <a:latin typeface="Times New Roman" panose="02020603050405020304" pitchFamily="18" charset="0"/>
                <a:cs typeface="Times New Roman" panose="02020603050405020304" pitchFamily="18" charset="0"/>
              </a:rPr>
              <a:t>, but  so  many  </a:t>
            </a:r>
            <a:r>
              <a:rPr lang="en-US" sz="1600" i="1" dirty="0">
                <a:latin typeface="Times New Roman" panose="02020603050405020304" pitchFamily="18" charset="0"/>
                <a:cs typeface="Times New Roman" panose="02020603050405020304" pitchFamily="18" charset="0"/>
              </a:rPr>
              <a:t>strings</a:t>
            </a:r>
            <a:r>
              <a:rPr lang="en-US" sz="1600" dirty="0">
                <a:latin typeface="Times New Roman" panose="02020603050405020304" pitchFamily="18" charset="0"/>
                <a:cs typeface="Times New Roman" panose="02020603050405020304" pitchFamily="18" charset="0"/>
              </a:rPr>
              <a:t>;  and  the  </a:t>
            </a:r>
            <a:r>
              <a:rPr lang="en-US" sz="1600" i="1" dirty="0">
                <a:latin typeface="Times New Roman" panose="02020603050405020304" pitchFamily="18" charset="0"/>
                <a:cs typeface="Times New Roman" panose="02020603050405020304" pitchFamily="18" charset="0"/>
              </a:rPr>
              <a:t>joints</a:t>
            </a:r>
            <a:r>
              <a:rPr lang="en-US" sz="1600" dirty="0">
                <a:latin typeface="Times New Roman" panose="02020603050405020304" pitchFamily="18" charset="0"/>
                <a:cs typeface="Times New Roman" panose="02020603050405020304" pitchFamily="18" charset="0"/>
              </a:rPr>
              <a:t>,  but  so  many  </a:t>
            </a:r>
            <a:r>
              <a:rPr lang="en-US" sz="1600" i="1" dirty="0">
                <a:latin typeface="Times New Roman" panose="02020603050405020304" pitchFamily="18" charset="0"/>
                <a:cs typeface="Times New Roman" panose="02020603050405020304" pitchFamily="18" charset="0"/>
              </a:rPr>
              <a:t>wheels</a:t>
            </a:r>
            <a:r>
              <a:rPr lang="en-US" sz="1600" dirty="0">
                <a:latin typeface="Times New Roman" panose="02020603050405020304" pitchFamily="18" charset="0"/>
                <a:cs typeface="Times New Roman" panose="02020603050405020304" pitchFamily="18" charset="0"/>
              </a:rPr>
              <a:t>,  giving motion to the whole body, such as was intended by the Artificer? </a:t>
            </a:r>
            <a:r>
              <a:rPr lang="en-US" sz="1600" i="1" dirty="0">
                <a:latin typeface="Times New Roman" panose="02020603050405020304" pitchFamily="18" charset="0"/>
                <a:cs typeface="Times New Roman" panose="02020603050405020304" pitchFamily="18" charset="0"/>
              </a:rPr>
              <a:t>Art </a:t>
            </a:r>
            <a:r>
              <a:rPr lang="en-US" sz="1600" dirty="0">
                <a:latin typeface="Times New Roman" panose="02020603050405020304" pitchFamily="18" charset="0"/>
                <a:cs typeface="Times New Roman" panose="02020603050405020304" pitchFamily="18" charset="0"/>
              </a:rPr>
              <a:t>goes yet further, imitating that rational and most excellent work of Nature, </a:t>
            </a:r>
            <a:r>
              <a:rPr lang="en-US" sz="1600" i="1" dirty="0">
                <a:latin typeface="Times New Roman" panose="02020603050405020304" pitchFamily="18" charset="0"/>
                <a:cs typeface="Times New Roman" panose="02020603050405020304" pitchFamily="18" charset="0"/>
              </a:rPr>
              <a:t>man</a:t>
            </a:r>
            <a:r>
              <a:rPr lang="en-US" sz="1600" dirty="0">
                <a:latin typeface="Times New Roman" panose="02020603050405020304" pitchFamily="18" charset="0"/>
                <a:cs typeface="Times New Roman" panose="02020603050405020304" pitchFamily="18" charset="0"/>
              </a:rPr>
              <a:t>. (Hobbes 1651, </a:t>
            </a:r>
            <a:r>
              <a:rPr lang="en-US" sz="1600" i="1" dirty="0">
                <a:latin typeface="Times New Roman" panose="02020603050405020304" pitchFamily="18" charset="0"/>
                <a:cs typeface="Times New Roman" panose="02020603050405020304" pitchFamily="18" charset="0"/>
              </a:rPr>
              <a:t>Leviathan</a:t>
            </a:r>
            <a:r>
              <a:rPr lang="en-US" sz="1600" dirty="0">
                <a:latin typeface="Times New Roman" panose="02020603050405020304" pitchFamily="18" charset="0"/>
                <a:cs typeface="Times New Roman" panose="02020603050405020304" pitchFamily="18" charset="0"/>
              </a:rPr>
              <a:t>, Introduction)</a:t>
            </a:r>
          </a:p>
        </p:txBody>
      </p:sp>
      <p:sp>
        <p:nvSpPr>
          <p:cNvPr id="4" name="Content Placeholder 2">
            <a:extLst>
              <a:ext uri="{FF2B5EF4-FFF2-40B4-BE49-F238E27FC236}">
                <a16:creationId xmlns:a16="http://schemas.microsoft.com/office/drawing/2014/main" id="{A65678D3-1785-2B4C-8B8D-F1CE1A2B2982}"/>
              </a:ext>
            </a:extLst>
          </p:cNvPr>
          <p:cNvSpPr txBox="1">
            <a:spLocks/>
          </p:cNvSpPr>
          <p:nvPr/>
        </p:nvSpPr>
        <p:spPr>
          <a:xfrm>
            <a:off x="0" y="428198"/>
            <a:ext cx="12191999" cy="15569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latin typeface="Big Caslon Medium" panose="02000603090000020003" pitchFamily="2" charset="-79"/>
                <a:cs typeface="Big Caslon Medium" panose="02000603090000020003" pitchFamily="2" charset="-79"/>
              </a:rPr>
              <a:t>Nature as Machine</a:t>
            </a:r>
            <a:r>
              <a:rPr lang="en-US" dirty="0">
                <a:latin typeface="Times New Roman" panose="02020603050405020304" pitchFamily="18" charset="0"/>
                <a:cs typeface="Times New Roman" panose="02020603050405020304" pitchFamily="18" charset="0"/>
              </a:rPr>
              <a:t>.</a:t>
            </a:r>
          </a:p>
        </p:txBody>
      </p:sp>
      <p:pic>
        <p:nvPicPr>
          <p:cNvPr id="7" name="Picture 6" descr="A picture containing text&#10;&#10;Description automatically generated">
            <a:extLst>
              <a:ext uri="{FF2B5EF4-FFF2-40B4-BE49-F238E27FC236}">
                <a16:creationId xmlns:a16="http://schemas.microsoft.com/office/drawing/2014/main" id="{CB779FB4-DD9D-894F-A907-256F6D21318A}"/>
              </a:ext>
            </a:extLst>
          </p:cNvPr>
          <p:cNvPicPr>
            <a:picLocks noChangeAspect="1"/>
          </p:cNvPicPr>
          <p:nvPr/>
        </p:nvPicPr>
        <p:blipFill>
          <a:blip r:embed="rId2"/>
          <a:stretch>
            <a:fillRect/>
          </a:stretch>
        </p:blipFill>
        <p:spPr>
          <a:xfrm>
            <a:off x="824753" y="1803759"/>
            <a:ext cx="3196641" cy="1556952"/>
          </a:xfrm>
          <a:prstGeom prst="rect">
            <a:avLst/>
          </a:prstGeom>
        </p:spPr>
      </p:pic>
      <p:pic>
        <p:nvPicPr>
          <p:cNvPr id="9" name="Picture 8" descr="A picture containing bird&#10;&#10;Description automatically generated">
            <a:extLst>
              <a:ext uri="{FF2B5EF4-FFF2-40B4-BE49-F238E27FC236}">
                <a16:creationId xmlns:a16="http://schemas.microsoft.com/office/drawing/2014/main" id="{D5C2A894-A430-6E48-BABE-5D7EF563FCFE}"/>
              </a:ext>
            </a:extLst>
          </p:cNvPr>
          <p:cNvPicPr>
            <a:picLocks noChangeAspect="1"/>
          </p:cNvPicPr>
          <p:nvPr/>
        </p:nvPicPr>
        <p:blipFill>
          <a:blip r:embed="rId3"/>
          <a:stretch>
            <a:fillRect/>
          </a:stretch>
        </p:blipFill>
        <p:spPr>
          <a:xfrm>
            <a:off x="9278320" y="1803759"/>
            <a:ext cx="2259226" cy="2486922"/>
          </a:xfrm>
          <a:prstGeom prst="rect">
            <a:avLst/>
          </a:prstGeom>
        </p:spPr>
      </p:pic>
      <p:sp>
        <p:nvSpPr>
          <p:cNvPr id="10" name="TextBox 9">
            <a:extLst>
              <a:ext uri="{FF2B5EF4-FFF2-40B4-BE49-F238E27FC236}">
                <a16:creationId xmlns:a16="http://schemas.microsoft.com/office/drawing/2014/main" id="{51F007AA-B112-1943-91F0-A1B64AA91E62}"/>
              </a:ext>
            </a:extLst>
          </p:cNvPr>
          <p:cNvSpPr txBox="1"/>
          <p:nvPr/>
        </p:nvSpPr>
        <p:spPr>
          <a:xfrm>
            <a:off x="9278320" y="4468484"/>
            <a:ext cx="2259226"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Artificial Owl in </a:t>
            </a:r>
            <a:r>
              <a:rPr lang="en-US" sz="1200" i="1" dirty="0">
                <a:latin typeface="Times New Roman" panose="02020603050405020304" pitchFamily="18" charset="0"/>
                <a:cs typeface="Times New Roman" panose="02020603050405020304" pitchFamily="18" charset="0"/>
              </a:rPr>
              <a:t>Blade Runner</a:t>
            </a:r>
          </a:p>
        </p:txBody>
      </p:sp>
      <p:sp>
        <p:nvSpPr>
          <p:cNvPr id="11" name="TextBox 10">
            <a:extLst>
              <a:ext uri="{FF2B5EF4-FFF2-40B4-BE49-F238E27FC236}">
                <a16:creationId xmlns:a16="http://schemas.microsoft.com/office/drawing/2014/main" id="{A0148C13-6FDC-B842-8179-90AAB0F111D0}"/>
              </a:ext>
            </a:extLst>
          </p:cNvPr>
          <p:cNvSpPr txBox="1"/>
          <p:nvPr/>
        </p:nvSpPr>
        <p:spPr>
          <a:xfrm>
            <a:off x="824753" y="3657601"/>
            <a:ext cx="3522960" cy="1384995"/>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The machine analogy was (and is) often used to describe the active and complex nature of living matter. The 'digesting duck' represents an early automaton mimicking an eating and digesting duck and was created by Jacques de </a:t>
            </a:r>
            <a:r>
              <a:rPr lang="en-US" sz="1400" dirty="0" err="1">
                <a:latin typeface="Times New Roman" panose="02020603050405020304" pitchFamily="18" charset="0"/>
                <a:cs typeface="Times New Roman" panose="02020603050405020304" pitchFamily="18" charset="0"/>
              </a:rPr>
              <a:t>Vaucanson</a:t>
            </a:r>
            <a:r>
              <a:rPr lang="en-US" sz="1400" dirty="0">
                <a:latin typeface="Times New Roman" panose="02020603050405020304" pitchFamily="18" charset="0"/>
                <a:cs typeface="Times New Roman" panose="02020603050405020304" pitchFamily="18" charset="0"/>
              </a:rPr>
              <a:t> in 1739.</a:t>
            </a:r>
          </a:p>
        </p:txBody>
      </p:sp>
    </p:spTree>
    <p:extLst>
      <p:ext uri="{BB962C8B-B14F-4D97-AF65-F5344CB8AC3E}">
        <p14:creationId xmlns:p14="http://schemas.microsoft.com/office/powerpoint/2010/main" val="3964298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93F2-8AA6-DE4D-BE14-28674A02BEAF}"/>
              </a:ext>
            </a:extLst>
          </p:cNvPr>
          <p:cNvSpPr>
            <a:spLocks noGrp="1"/>
          </p:cNvSpPr>
          <p:nvPr>
            <p:ph type="title"/>
          </p:nvPr>
        </p:nvSpPr>
        <p:spPr/>
        <p:txBody>
          <a:bodyPr/>
          <a:lstStyle/>
          <a:p>
            <a:pPr algn="ctr"/>
            <a:r>
              <a:rPr lang="en-US" dirty="0">
                <a:latin typeface="Big Caslon Medium" panose="02000603090000020003" pitchFamily="2" charset="-79"/>
                <a:cs typeface="Big Caslon Medium" panose="02000603090000020003" pitchFamily="2" charset="-79"/>
              </a:rPr>
              <a:t>Man as a Machine</a:t>
            </a:r>
          </a:p>
        </p:txBody>
      </p:sp>
      <p:sp>
        <p:nvSpPr>
          <p:cNvPr id="4" name="Content Placeholder 2">
            <a:extLst>
              <a:ext uri="{FF2B5EF4-FFF2-40B4-BE49-F238E27FC236}">
                <a16:creationId xmlns:a16="http://schemas.microsoft.com/office/drawing/2014/main" id="{2AF28F6F-4C10-024E-B776-60378BFD63A4}"/>
              </a:ext>
            </a:extLst>
          </p:cNvPr>
          <p:cNvSpPr txBox="1">
            <a:spLocks/>
          </p:cNvSpPr>
          <p:nvPr/>
        </p:nvSpPr>
        <p:spPr>
          <a:xfrm>
            <a:off x="6624084" y="1431985"/>
            <a:ext cx="4729716" cy="48612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endParaRPr lang="en-US" sz="1600" dirty="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r>
              <a:rPr lang="en-US" sz="2000" dirty="0">
                <a:latin typeface="Times New Roman" panose="02020603050405020304" pitchFamily="18" charset="0"/>
                <a:cs typeface="Times New Roman" panose="02020603050405020304" pitchFamily="18" charset="0"/>
              </a:rPr>
              <a:t>“Thus, in addition to being what one might call the founder of modern materialism, he was the first philosopher to put forward an out-and-out mechanistic view of nature. As part of this he developed a mechanistic psychology. This was something wholly new, to look at the human mind as a machine—a soft machine, of course,; but nevertheless, in Hobbes’ view, all mental processes were to be understood as consisting of movements of matter inside an individual’s skull.” (Magee 2001, 79)</a:t>
            </a:r>
          </a:p>
        </p:txBody>
      </p:sp>
      <p:pic>
        <p:nvPicPr>
          <p:cNvPr id="8" name="Picture 7" descr="A picture containing text, chain&#10;&#10;Description automatically generated">
            <a:extLst>
              <a:ext uri="{FF2B5EF4-FFF2-40B4-BE49-F238E27FC236}">
                <a16:creationId xmlns:a16="http://schemas.microsoft.com/office/drawing/2014/main" id="{94AECFFC-2F70-2D40-A6DD-1DE00A685E49}"/>
              </a:ext>
            </a:extLst>
          </p:cNvPr>
          <p:cNvPicPr>
            <a:picLocks noChangeAspect="1"/>
          </p:cNvPicPr>
          <p:nvPr/>
        </p:nvPicPr>
        <p:blipFill>
          <a:blip r:embed="rId2"/>
          <a:stretch>
            <a:fillRect/>
          </a:stretch>
        </p:blipFill>
        <p:spPr>
          <a:xfrm>
            <a:off x="898489" y="1699646"/>
            <a:ext cx="5197511" cy="3458707"/>
          </a:xfrm>
          <a:prstGeom prst="rect">
            <a:avLst/>
          </a:prstGeom>
        </p:spPr>
      </p:pic>
    </p:spTree>
    <p:extLst>
      <p:ext uri="{BB962C8B-B14F-4D97-AF65-F5344CB8AC3E}">
        <p14:creationId xmlns:p14="http://schemas.microsoft.com/office/powerpoint/2010/main" val="913768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93F2-8AA6-DE4D-BE14-28674A02BEAF}"/>
              </a:ext>
            </a:extLst>
          </p:cNvPr>
          <p:cNvSpPr>
            <a:spLocks noGrp="1"/>
          </p:cNvSpPr>
          <p:nvPr>
            <p:ph type="title"/>
          </p:nvPr>
        </p:nvSpPr>
        <p:spPr>
          <a:xfrm>
            <a:off x="4965430" y="629268"/>
            <a:ext cx="6586491" cy="1286160"/>
          </a:xfrm>
        </p:spPr>
        <p:txBody>
          <a:bodyPr anchor="b">
            <a:normAutofit/>
          </a:bodyPr>
          <a:lstStyle/>
          <a:p>
            <a:r>
              <a:rPr lang="en-US" dirty="0">
                <a:latin typeface="Big Caslon Medium" panose="02000603090000020003" pitchFamily="2" charset="-79"/>
                <a:cs typeface="Big Caslon Medium" panose="02000603090000020003" pitchFamily="2" charset="-79"/>
              </a:rPr>
              <a:t>The State of Nature</a:t>
            </a:r>
            <a:endParaRPr lang="en-US">
              <a:latin typeface="Big Caslon Medium" panose="02000603090000020003" pitchFamily="2" charset="-79"/>
              <a:cs typeface="Big Caslon Medium" panose="02000603090000020003" pitchFamily="2" charset="-79"/>
            </a:endParaRPr>
          </a:p>
        </p:txBody>
      </p:sp>
      <p:sp>
        <p:nvSpPr>
          <p:cNvPr id="3" name="Content Placeholder 2">
            <a:extLst>
              <a:ext uri="{FF2B5EF4-FFF2-40B4-BE49-F238E27FC236}">
                <a16:creationId xmlns:a16="http://schemas.microsoft.com/office/drawing/2014/main" id="{9F450358-CDC0-0A4D-A26A-AB1AA2241621}"/>
              </a:ext>
            </a:extLst>
          </p:cNvPr>
          <p:cNvSpPr>
            <a:spLocks noGrp="1"/>
          </p:cNvSpPr>
          <p:nvPr>
            <p:ph idx="1"/>
          </p:nvPr>
        </p:nvSpPr>
        <p:spPr>
          <a:xfrm>
            <a:off x="4965431" y="2438400"/>
            <a:ext cx="6586489" cy="3785419"/>
          </a:xfrm>
        </p:spPr>
        <p:txBody>
          <a:bodyPr>
            <a:normAutofit/>
          </a:bodyPr>
          <a:lstStyle/>
          <a:p>
            <a:pPr marL="514350" indent="-514350">
              <a:buAutoNum type="arabicPeriod"/>
            </a:pPr>
            <a:r>
              <a:rPr lang="en-US" sz="2000">
                <a:latin typeface="Times New Roman" panose="02020603050405020304" pitchFamily="18" charset="0"/>
                <a:cs typeface="Times New Roman" panose="02020603050405020304" pitchFamily="18" charset="0"/>
              </a:rPr>
              <a:t>Materialism—Man as Machine: human beings are hardwired to be selfish</a:t>
            </a:r>
          </a:p>
          <a:p>
            <a:pPr marL="514350" indent="-514350">
              <a:buAutoNum type="arabicPeriod"/>
            </a:pPr>
            <a:r>
              <a:rPr lang="en-US" sz="2000">
                <a:latin typeface="Times New Roman" panose="02020603050405020304" pitchFamily="18" charset="0"/>
                <a:cs typeface="Times New Roman" panose="02020603050405020304" pitchFamily="18" charset="0"/>
              </a:rPr>
              <a:t>Equality—human beings are equal enough in faculties of body and mind that no one can be powerful enough or smart enough to have security. (</a:t>
            </a:r>
            <a:r>
              <a:rPr lang="en-US" sz="2000" i="1">
                <a:latin typeface="Times New Roman" panose="02020603050405020304" pitchFamily="18" charset="0"/>
                <a:cs typeface="Times New Roman" panose="02020603050405020304" pitchFamily="18" charset="0"/>
              </a:rPr>
              <a:t>Diffidence</a:t>
            </a:r>
            <a:r>
              <a:rPr lang="en-US" sz="2000">
                <a:latin typeface="Times New Roman" panose="02020603050405020304" pitchFamily="18" charset="0"/>
                <a:cs typeface="Times New Roman" panose="02020603050405020304" pitchFamily="18" charset="0"/>
              </a:rPr>
              <a:t>—the opposite of confidence)</a:t>
            </a:r>
          </a:p>
          <a:p>
            <a:pPr marL="514350" indent="-514350">
              <a:buAutoNum type="arabicPeriod"/>
            </a:pPr>
            <a:r>
              <a:rPr lang="en-US" sz="2000">
                <a:latin typeface="Times New Roman" panose="02020603050405020304" pitchFamily="18" charset="0"/>
                <a:cs typeface="Times New Roman" panose="02020603050405020304" pitchFamily="18" charset="0"/>
              </a:rPr>
              <a:t>Scarcity of resources leads to competition.</a:t>
            </a:r>
          </a:p>
          <a:p>
            <a:pPr marL="514350" indent="-514350">
              <a:buAutoNum type="arabicPeriod"/>
            </a:pPr>
            <a:r>
              <a:rPr lang="en-US" sz="2000">
                <a:latin typeface="Times New Roman" panose="02020603050405020304" pitchFamily="18" charset="0"/>
                <a:cs typeface="Times New Roman" panose="02020603050405020304" pitchFamily="18" charset="0"/>
              </a:rPr>
              <a:t>Necessarily a state of war.</a:t>
            </a:r>
          </a:p>
          <a:p>
            <a:pPr marL="514350" indent="-514350">
              <a:buAutoNum type="arabicPeriod"/>
            </a:pPr>
            <a:r>
              <a:rPr lang="en-US" sz="2000">
                <a:latin typeface="Times New Roman" panose="02020603050405020304" pitchFamily="18" charset="0"/>
                <a:cs typeface="Times New Roman" panose="02020603050405020304" pitchFamily="18" charset="0"/>
              </a:rPr>
              <a:t>No morality, no justice. </a:t>
            </a:r>
          </a:p>
        </p:txBody>
      </p:sp>
      <p:pic>
        <p:nvPicPr>
          <p:cNvPr id="5" name="Picture 4" descr="A person with a beard&#10;&#10;Description automatically generated with medium confidence">
            <a:extLst>
              <a:ext uri="{FF2B5EF4-FFF2-40B4-BE49-F238E27FC236}">
                <a16:creationId xmlns:a16="http://schemas.microsoft.com/office/drawing/2014/main" id="{13A35483-7EBE-8F40-B668-E6F229DD3C28}"/>
              </a:ext>
            </a:extLst>
          </p:cNvPr>
          <p:cNvPicPr>
            <a:picLocks noChangeAspect="1"/>
          </p:cNvPicPr>
          <p:nvPr/>
        </p:nvPicPr>
        <p:blipFill rotWithShape="1">
          <a:blip r:embed="rId2"/>
          <a:srcRect l="17007" r="2764"/>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EB38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20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93F2-8AA6-DE4D-BE14-28674A02BEAF}"/>
              </a:ext>
            </a:extLst>
          </p:cNvPr>
          <p:cNvSpPr>
            <a:spLocks noGrp="1"/>
          </p:cNvSpPr>
          <p:nvPr>
            <p:ph type="title"/>
          </p:nvPr>
        </p:nvSpPr>
        <p:spPr>
          <a:xfrm>
            <a:off x="313899" y="365125"/>
            <a:ext cx="5341911" cy="1325563"/>
          </a:xfrm>
        </p:spPr>
        <p:txBody>
          <a:bodyPr/>
          <a:lstStyle/>
          <a:p>
            <a:pPr algn="ctr"/>
            <a:r>
              <a:rPr lang="en-US" dirty="0">
                <a:latin typeface="Big Caslon Medium" panose="02000603090000020003" pitchFamily="2" charset="-79"/>
                <a:cs typeface="Big Caslon Medium" panose="02000603090000020003" pitchFamily="2" charset="-79"/>
              </a:rPr>
              <a:t>The State of Nature</a:t>
            </a:r>
          </a:p>
        </p:txBody>
      </p:sp>
      <p:sp>
        <p:nvSpPr>
          <p:cNvPr id="3" name="Content Placeholder 2">
            <a:extLst>
              <a:ext uri="{FF2B5EF4-FFF2-40B4-BE49-F238E27FC236}">
                <a16:creationId xmlns:a16="http://schemas.microsoft.com/office/drawing/2014/main" id="{9F450358-CDC0-0A4D-A26A-AB1AA2241621}"/>
              </a:ext>
            </a:extLst>
          </p:cNvPr>
          <p:cNvSpPr>
            <a:spLocks noGrp="1"/>
          </p:cNvSpPr>
          <p:nvPr>
            <p:ph idx="1"/>
          </p:nvPr>
        </p:nvSpPr>
        <p:spPr>
          <a:xfrm>
            <a:off x="5906125" y="704538"/>
            <a:ext cx="5971976" cy="5472425"/>
          </a:xfrm>
        </p:spPr>
        <p:txBody>
          <a:bodyPr>
            <a:normAutofit fontScale="85000" lnSpcReduction="20000"/>
          </a:bodyPr>
          <a:lstStyle/>
          <a:p>
            <a:pPr marL="0" indent="0">
              <a:buNone/>
            </a:pPr>
            <a:r>
              <a:rPr lang="en-US" dirty="0">
                <a:latin typeface="Times New Roman" panose="02020603050405020304" pitchFamily="18" charset="0"/>
                <a:cs typeface="Times New Roman" panose="02020603050405020304" pitchFamily="18" charset="0"/>
              </a:rPr>
              <a:t>“Whatsoever therefore is consequent to a time of war, where every man is enemy to every man; the same is consequent to the time, where in men live without other security, than what their own strength, and their own invention shall furnish them withal. In such condition, there is no place for industry; because the fruit thereof is uncertain: and consequently no culture of the earth; no navigation, nor use of the commodities that may be imported by sea; no commodious building; no instruments of moving, and removing, such things as require much force; no knowledge of the face of the earth; no account of time; no arts, no letters; no society; and which is worst of all, continual fear, and danger of violent death; and the life of man, solitary, poor, nasty, brutish, and short.” </a:t>
            </a:r>
          </a:p>
          <a:p>
            <a:pPr marL="0" indent="0" algn="r">
              <a:buNone/>
            </a:pPr>
            <a:r>
              <a:rPr lang="en-US" dirty="0">
                <a:latin typeface="Times New Roman" panose="02020603050405020304" pitchFamily="18" charset="0"/>
                <a:cs typeface="Times New Roman" panose="02020603050405020304" pitchFamily="18" charset="0"/>
              </a:rPr>
              <a:t>(Hobbes 1651, </a:t>
            </a:r>
            <a:r>
              <a:rPr lang="en-US" i="1" dirty="0">
                <a:latin typeface="Times New Roman" panose="02020603050405020304" pitchFamily="18" charset="0"/>
                <a:cs typeface="Times New Roman" panose="02020603050405020304" pitchFamily="18" charset="0"/>
              </a:rPr>
              <a:t>Leviathan</a:t>
            </a:r>
            <a:r>
              <a:rPr lang="en-US" dirty="0">
                <a:latin typeface="Times New Roman" panose="02020603050405020304" pitchFamily="18" charset="0"/>
                <a:cs typeface="Times New Roman" panose="02020603050405020304" pitchFamily="18" charset="0"/>
              </a:rPr>
              <a:t>, Chapter 13)</a:t>
            </a:r>
          </a:p>
        </p:txBody>
      </p:sp>
      <p:pic>
        <p:nvPicPr>
          <p:cNvPr id="5" name="Picture 4">
            <a:extLst>
              <a:ext uri="{FF2B5EF4-FFF2-40B4-BE49-F238E27FC236}">
                <a16:creationId xmlns:a16="http://schemas.microsoft.com/office/drawing/2014/main" id="{87A1335E-9F1F-5C41-B066-C7B701FD5A82}"/>
              </a:ext>
            </a:extLst>
          </p:cNvPr>
          <p:cNvPicPr>
            <a:picLocks noChangeAspect="1"/>
          </p:cNvPicPr>
          <p:nvPr/>
        </p:nvPicPr>
        <p:blipFill>
          <a:blip r:embed="rId2"/>
          <a:stretch>
            <a:fillRect/>
          </a:stretch>
        </p:blipFill>
        <p:spPr>
          <a:xfrm>
            <a:off x="313899" y="1538785"/>
            <a:ext cx="5341911" cy="3780429"/>
          </a:xfrm>
          <a:prstGeom prst="rect">
            <a:avLst/>
          </a:prstGeom>
        </p:spPr>
      </p:pic>
      <p:sp>
        <p:nvSpPr>
          <p:cNvPr id="6" name="TextBox 5">
            <a:extLst>
              <a:ext uri="{FF2B5EF4-FFF2-40B4-BE49-F238E27FC236}">
                <a16:creationId xmlns:a16="http://schemas.microsoft.com/office/drawing/2014/main" id="{5EB03012-20CB-3648-9694-A910CFB2DE55}"/>
              </a:ext>
            </a:extLst>
          </p:cNvPr>
          <p:cNvSpPr txBox="1"/>
          <p:nvPr/>
        </p:nvSpPr>
        <p:spPr>
          <a:xfrm>
            <a:off x="313899" y="5319214"/>
            <a:ext cx="5341911" cy="738664"/>
          </a:xfrm>
          <a:prstGeom prst="rect">
            <a:avLst/>
          </a:prstGeom>
          <a:noFill/>
        </p:spPr>
        <p:txBody>
          <a:bodyPr wrap="square" rtlCol="0">
            <a:spAutoFit/>
          </a:bodyPr>
          <a:lstStyle/>
          <a:p>
            <a:r>
              <a:rPr lang="en-US" sz="1400" i="1" dirty="0">
                <a:latin typeface="Big Caslon Medium" panose="02000603090000020003" pitchFamily="2" charset="-79"/>
                <a:cs typeface="Big Caslon Medium" panose="02000603090000020003" pitchFamily="2" charset="-79"/>
              </a:rPr>
              <a:t>The Triumph of Death</a:t>
            </a:r>
            <a:r>
              <a:rPr lang="en-US" sz="1400" dirty="0">
                <a:latin typeface="Big Caslon Medium" panose="02000603090000020003" pitchFamily="2" charset="-79"/>
                <a:cs typeface="Big Caslon Medium" panose="02000603090000020003" pitchFamily="2" charset="-79"/>
              </a:rPr>
              <a:t>, </a:t>
            </a:r>
          </a:p>
          <a:p>
            <a:r>
              <a:rPr lang="en-US" sz="1400" dirty="0">
                <a:latin typeface="Big Caslon Medium" panose="02000603090000020003" pitchFamily="2" charset="-79"/>
                <a:cs typeface="Big Caslon Medium" panose="02000603090000020003" pitchFamily="2" charset="-79"/>
              </a:rPr>
              <a:t>Oil on panel, Pieter Bruegel the Elder, 1562-63.</a:t>
            </a:r>
          </a:p>
          <a:p>
            <a:r>
              <a:rPr lang="en-US" sz="1400" dirty="0">
                <a:latin typeface="Big Caslon Medium" panose="02000603090000020003" pitchFamily="2" charset="-79"/>
                <a:cs typeface="Big Caslon Medium" panose="02000603090000020003" pitchFamily="2" charset="-79"/>
              </a:rPr>
              <a:t>Museo del Prado, Madrid, Spain</a:t>
            </a:r>
          </a:p>
        </p:txBody>
      </p:sp>
    </p:spTree>
    <p:extLst>
      <p:ext uri="{BB962C8B-B14F-4D97-AF65-F5344CB8AC3E}">
        <p14:creationId xmlns:p14="http://schemas.microsoft.com/office/powerpoint/2010/main" val="539595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93F2-8AA6-DE4D-BE14-28674A02BEAF}"/>
              </a:ext>
            </a:extLst>
          </p:cNvPr>
          <p:cNvSpPr>
            <a:spLocks noGrp="1"/>
          </p:cNvSpPr>
          <p:nvPr>
            <p:ph type="title"/>
          </p:nvPr>
        </p:nvSpPr>
        <p:spPr>
          <a:xfrm>
            <a:off x="4837042" y="365125"/>
            <a:ext cx="6516758" cy="1325563"/>
          </a:xfrm>
        </p:spPr>
        <p:txBody>
          <a:bodyPr/>
          <a:lstStyle/>
          <a:p>
            <a:pPr algn="ctr"/>
            <a:r>
              <a:rPr lang="en-US" dirty="0">
                <a:latin typeface="Big Caslon Medium" panose="02000603090000020003" pitchFamily="2" charset="-79"/>
                <a:cs typeface="Big Caslon Medium" panose="02000603090000020003" pitchFamily="2" charset="-79"/>
              </a:rPr>
              <a:t>On Rights, and the Laws of Nature</a:t>
            </a:r>
          </a:p>
        </p:txBody>
      </p:sp>
      <p:sp>
        <p:nvSpPr>
          <p:cNvPr id="3" name="Content Placeholder 2">
            <a:extLst>
              <a:ext uri="{FF2B5EF4-FFF2-40B4-BE49-F238E27FC236}">
                <a16:creationId xmlns:a16="http://schemas.microsoft.com/office/drawing/2014/main" id="{9F450358-CDC0-0A4D-A26A-AB1AA2241621}"/>
              </a:ext>
            </a:extLst>
          </p:cNvPr>
          <p:cNvSpPr>
            <a:spLocks noGrp="1"/>
          </p:cNvSpPr>
          <p:nvPr>
            <p:ph idx="1"/>
          </p:nvPr>
        </p:nvSpPr>
        <p:spPr>
          <a:xfrm>
            <a:off x="4837042" y="1825625"/>
            <a:ext cx="6516757" cy="4351338"/>
          </a:xfrm>
        </p:spPr>
        <p:txBody>
          <a:bodyPr>
            <a:normAutofit fontScale="70000" lnSpcReduction="20000"/>
          </a:bodyPr>
          <a:lstStyle/>
          <a:p>
            <a:pPr marL="0" indent="0">
              <a:buNone/>
            </a:pPr>
            <a:r>
              <a:rPr lang="en-US" dirty="0">
                <a:latin typeface="Times New Roman" panose="02020603050405020304" pitchFamily="18" charset="0"/>
                <a:cs typeface="Times New Roman" panose="02020603050405020304" pitchFamily="18" charset="0"/>
              </a:rPr>
              <a:t>A LAW OF NATURE, (</a:t>
            </a:r>
            <a:r>
              <a:rPr lang="en-US" i="1" dirty="0">
                <a:latin typeface="Times New Roman" panose="02020603050405020304" pitchFamily="18" charset="0"/>
                <a:cs typeface="Times New Roman" panose="02020603050405020304" pitchFamily="18" charset="0"/>
              </a:rPr>
              <a:t>lex </a:t>
            </a:r>
            <a:r>
              <a:rPr lang="en-US" i="1" dirty="0" err="1">
                <a:latin typeface="Times New Roman" panose="02020603050405020304" pitchFamily="18" charset="0"/>
                <a:cs typeface="Times New Roman" panose="02020603050405020304" pitchFamily="18" charset="0"/>
              </a:rPr>
              <a:t>naturalis</a:t>
            </a:r>
            <a:r>
              <a:rPr lang="en-US" dirty="0">
                <a:latin typeface="Times New Roman" panose="02020603050405020304" pitchFamily="18" charset="0"/>
                <a:cs typeface="Times New Roman" panose="02020603050405020304" pitchFamily="18" charset="0"/>
              </a:rPr>
              <a:t>) is a precept, or general rule, found out by reason, by which a man is forbidden to do that, which is destructive of his life, or taketh away the means of preserving the same; and to omit that, by which he thinketh it may be best preserved. </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And because the condition of man, as hath been declared in the precedent chapter, is a condition of war every one against every one; in which case every one is governed by his own reason; and there is nothing he can make use of, that may not be of help unto him, in preserving his life against his enemies; it </a:t>
            </a:r>
            <a:r>
              <a:rPr lang="en-US" dirty="0" err="1">
                <a:latin typeface="Times New Roman" panose="02020603050405020304" pitchFamily="18" charset="0"/>
                <a:cs typeface="Times New Roman" panose="02020603050405020304" pitchFamily="18" charset="0"/>
              </a:rPr>
              <a:t>followeth</a:t>
            </a:r>
            <a:r>
              <a:rPr lang="en-US" dirty="0">
                <a:latin typeface="Times New Roman" panose="02020603050405020304" pitchFamily="18" charset="0"/>
                <a:cs typeface="Times New Roman" panose="02020603050405020304" pitchFamily="18" charset="0"/>
              </a:rPr>
              <a:t>, that in such a condition, every man has a right to every thing; even to another’s body. </a:t>
            </a:r>
          </a:p>
          <a:p>
            <a:pPr marL="0" indent="0">
              <a:buNone/>
            </a:pPr>
            <a:endParaRPr lang="en-US" dirty="0">
              <a:latin typeface="Times New Roman" panose="02020603050405020304" pitchFamily="18" charset="0"/>
              <a:cs typeface="Times New Roman" panose="02020603050405020304" pitchFamily="18" charset="0"/>
            </a:endParaRPr>
          </a:p>
          <a:p>
            <a:pPr marL="0" indent="0" algn="r">
              <a:buNone/>
            </a:pPr>
            <a:r>
              <a:rPr lang="en-US" dirty="0">
                <a:latin typeface="Times New Roman" panose="02020603050405020304" pitchFamily="18" charset="0"/>
                <a:cs typeface="Times New Roman" panose="02020603050405020304" pitchFamily="18" charset="0"/>
              </a:rPr>
              <a:t>(Hobbes 1651, </a:t>
            </a:r>
            <a:r>
              <a:rPr lang="en-US" i="1" dirty="0">
                <a:latin typeface="Times New Roman" panose="02020603050405020304" pitchFamily="18" charset="0"/>
                <a:cs typeface="Times New Roman" panose="02020603050405020304" pitchFamily="18" charset="0"/>
              </a:rPr>
              <a:t>Leviathan</a:t>
            </a:r>
            <a:r>
              <a:rPr lang="en-US" dirty="0">
                <a:latin typeface="Times New Roman" panose="02020603050405020304" pitchFamily="18" charset="0"/>
                <a:cs typeface="Times New Roman" panose="02020603050405020304" pitchFamily="18" charset="0"/>
              </a:rPr>
              <a:t>, Chapter 14)</a:t>
            </a:r>
          </a:p>
        </p:txBody>
      </p:sp>
      <p:pic>
        <p:nvPicPr>
          <p:cNvPr id="4" name="Picture 3" descr="A person with a beard&#10;&#10;Description automatically generated with medium confidence">
            <a:extLst>
              <a:ext uri="{FF2B5EF4-FFF2-40B4-BE49-F238E27FC236}">
                <a16:creationId xmlns:a16="http://schemas.microsoft.com/office/drawing/2014/main" id="{2360D12C-0A7B-214A-AD16-3E63EC6F9669}"/>
              </a:ext>
            </a:extLst>
          </p:cNvPr>
          <p:cNvPicPr>
            <a:picLocks noChangeAspect="1"/>
          </p:cNvPicPr>
          <p:nvPr/>
        </p:nvPicPr>
        <p:blipFill rotWithShape="1">
          <a:blip r:embed="rId2"/>
          <a:srcRect l="17007" r="2764"/>
          <a:stretch/>
        </p:blipFill>
        <p:spPr>
          <a:xfrm>
            <a:off x="20" y="10"/>
            <a:ext cx="4635571" cy="6857990"/>
          </a:xfrm>
          <a:prstGeom prst="rect">
            <a:avLst/>
          </a:prstGeom>
          <a:effectLst/>
        </p:spPr>
      </p:pic>
    </p:spTree>
    <p:extLst>
      <p:ext uri="{BB962C8B-B14F-4D97-AF65-F5344CB8AC3E}">
        <p14:creationId xmlns:p14="http://schemas.microsoft.com/office/powerpoint/2010/main" val="8686290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9550</TotalTime>
  <Words>5900</Words>
  <Application>Microsoft Macintosh PowerPoint</Application>
  <PresentationFormat>Widescreen</PresentationFormat>
  <Paragraphs>164</Paragraphs>
  <Slides>43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Big Caslon Medium</vt:lpstr>
      <vt:lpstr>Calibri</vt:lpstr>
      <vt:lpstr>Calibri Light</vt:lpstr>
      <vt:lpstr>Engravers MT</vt:lpstr>
      <vt:lpstr>Footlight MT Light</vt:lpstr>
      <vt:lpstr>Times New Roman</vt:lpstr>
      <vt:lpstr>Office Theme</vt:lpstr>
      <vt:lpstr>Political Philosophy</vt:lpstr>
      <vt:lpstr>Thomas Hobbes (1588-1679)</vt:lpstr>
      <vt:lpstr>PowerPoint Presentation</vt:lpstr>
      <vt:lpstr>Hobbes’ Metaphysics</vt:lpstr>
      <vt:lpstr>PowerPoint Presentation</vt:lpstr>
      <vt:lpstr>Man as a Machine</vt:lpstr>
      <vt:lpstr>The State of Nature</vt:lpstr>
      <vt:lpstr>The State of Nature</vt:lpstr>
      <vt:lpstr>On Rights, and the Laws of Nature</vt:lpstr>
      <vt:lpstr>On Rights, and the Laws of Nature</vt:lpstr>
      <vt:lpstr>On Rights, and the Laws of Nature</vt:lpstr>
      <vt:lpstr>The Social Contract</vt:lpstr>
      <vt:lpstr>The Social Contract</vt:lpstr>
      <vt:lpstr>Hobbes The Social Contract</vt:lpstr>
      <vt:lpstr>John Locke (1632-1704)</vt:lpstr>
      <vt:lpstr> The State of Nature</vt:lpstr>
      <vt:lpstr>Locke states the basic idea of social contract theory inherited from Hobbes:</vt:lpstr>
      <vt:lpstr>The state of nature is a state of equality:</vt:lpstr>
      <vt:lpstr>The state of nature is a state of liberty, but not licence:</vt:lpstr>
      <vt:lpstr>In the state of nature every man has the right to punish an offender and be executioner of the law of nature.</vt:lpstr>
      <vt:lpstr>A social contract is still necessary as remedy for the inconveniences in the state of nature; but the ruler should not be an absolute monarch.</vt:lpstr>
      <vt:lpstr>Natural liberty vs Civil liberty legitimate government requires consent</vt:lpstr>
      <vt:lpstr>On slavery:</vt:lpstr>
      <vt:lpstr>On private property: one takes property out of the commons and makes it one’s private property by mixing one’s labour with it.</vt:lpstr>
      <vt:lpstr>On limits of private property: one cannot gather too much perishable goods that they spoil; one cannot enclose too much land that one cannot use:</vt:lpstr>
      <vt:lpstr>On limits of private property: But one can exchange perishable goods for gold and silver and thus acquire wealth:</vt:lpstr>
      <vt:lpstr>The Social Contract: Absolute monarchy inconsistent with civil society</vt:lpstr>
      <vt:lpstr>The Social Contract: Government requires consent of the people</vt:lpstr>
      <vt:lpstr>The Social Contract: The people have the right to change government if the government fails in protecting the rights to life, liberty, and property.</vt:lpstr>
      <vt:lpstr> The Social Contract</vt:lpstr>
      <vt:lpstr>Jean-Jacques Rousseau (1712-1778)</vt:lpstr>
      <vt:lpstr>Critic of Civilization</vt:lpstr>
      <vt:lpstr>The Noble Savage</vt:lpstr>
      <vt:lpstr>Romanticism</vt:lpstr>
      <vt:lpstr>The Social Contract</vt:lpstr>
      <vt:lpstr>Discourse on the Origin of Inequality</vt:lpstr>
      <vt:lpstr>Discourse on the Origin of Inequality</vt:lpstr>
      <vt:lpstr>The Social Contract</vt:lpstr>
      <vt:lpstr>On Slavery</vt:lpstr>
      <vt:lpstr>The Problem</vt:lpstr>
      <vt:lpstr>The Solution</vt:lpstr>
      <vt:lpstr>The Solution</vt:lpstr>
      <vt:lpstr>John Adams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Political Philosophy</dc:title>
  <dc:creator>Microsoft Office User</dc:creator>
  <cp:lastModifiedBy>Microsoft Office User</cp:lastModifiedBy>
  <cp:revision>54</cp:revision>
  <dcterms:created xsi:type="dcterms:W3CDTF">2021-03-24T18:27:38Z</dcterms:created>
  <dcterms:modified xsi:type="dcterms:W3CDTF">2021-03-31T21:58:42Z</dcterms:modified>
</cp:coreProperties>
</file>