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78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0722-BA6E-8040-80EF-F4008AE170C3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EC05-CAEC-0840-A081-E0D793D9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754098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/>
              </a:rPr>
              <a:t>Apollonian sculpture</a:t>
            </a:r>
            <a:endParaRPr lang="en-US" i="1" dirty="0">
              <a:latin typeface="Times New Roman"/>
            </a:endParaRPr>
          </a:p>
        </p:txBody>
      </p:sp>
      <p:pic>
        <p:nvPicPr>
          <p:cNvPr id="5" name="Picture 4" descr="14. ath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18" y="328726"/>
            <a:ext cx="1615530" cy="4741232"/>
          </a:xfrm>
          <a:prstGeom prst="rect">
            <a:avLst/>
          </a:prstGeom>
        </p:spPr>
      </p:pic>
      <p:pic>
        <p:nvPicPr>
          <p:cNvPr id="6" name="Picture 5" descr="15. belvedere_apol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328726"/>
            <a:ext cx="3416527" cy="4989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8090" y="5069958"/>
            <a:ext cx="99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Athena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5774" y="5069958"/>
            <a:ext cx="7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Apollo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4" name="Picture 3" descr="102. van gogh starry 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097" y="-1"/>
            <a:ext cx="9356097" cy="750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09. gogh.self-whit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29" y="0"/>
            <a:ext cx="5185458" cy="681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5" name="Picture 4" descr="128. Mont Sainte-Victoire 1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63"/>
            <a:ext cx="9144000" cy="737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29. Mont Sainte-Victoire 1897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9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30. Mont Sainte-Victoire 1904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7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37.  Nolde Wildly Dancing Children 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7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50. picasso.demoisell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04" y="-27376"/>
            <a:ext cx="6640561" cy="6885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51. Braque Harbor in Normandy 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21" y="-57236"/>
            <a:ext cx="6746387" cy="6915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4" name="Picture 3" descr="171. kandinsky.improvisation-7 1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60" y="-87536"/>
            <a:ext cx="5278056" cy="694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72. kandinsky.comp-4 1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543" cy="5794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/>
          <a:lstStyle/>
          <a:p>
            <a:r>
              <a:rPr lang="en-US" i="1" dirty="0" smtClean="0">
                <a:latin typeface="Times New Roman"/>
              </a:rPr>
              <a:t>Venus de Milo</a:t>
            </a:r>
            <a:endParaRPr lang="en-US" i="1" dirty="0">
              <a:latin typeface="Times New Roman"/>
            </a:endParaRPr>
          </a:p>
        </p:txBody>
      </p:sp>
      <p:pic>
        <p:nvPicPr>
          <p:cNvPr id="3" name="Picture 2" descr="16. venus_de_mi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957" y="0"/>
            <a:ext cx="2228927" cy="5598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73. kandinsky.comp-5 1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8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75.  kandinsky Yellow-Red-Blue, 1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2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632" y="5794654"/>
            <a:ext cx="3620368" cy="807018"/>
          </a:xfrm>
        </p:spPr>
        <p:txBody>
          <a:bodyPr>
            <a:normAutofit/>
          </a:bodyPr>
          <a:lstStyle/>
          <a:p>
            <a:r>
              <a:rPr lang="en-US" sz="1800" i="1" dirty="0" err="1" smtClean="0">
                <a:latin typeface="Times New Roman"/>
              </a:rPr>
              <a:t>Compostion</a:t>
            </a:r>
            <a:r>
              <a:rPr lang="en-US" sz="1800" i="1" dirty="0" smtClean="0">
                <a:latin typeface="Times New Roman"/>
              </a:rPr>
              <a:t>, </a:t>
            </a:r>
            <a:br>
              <a:rPr lang="en-US" sz="1800" i="1" dirty="0" smtClean="0">
                <a:latin typeface="Times New Roman"/>
              </a:rPr>
            </a:br>
            <a:r>
              <a:rPr lang="en-US" sz="1800" dirty="0" smtClean="0">
                <a:latin typeface="Times New Roman"/>
              </a:rPr>
              <a:t>Jackson Pollock, 1946</a:t>
            </a:r>
            <a:endParaRPr lang="en-US" sz="1800" dirty="0">
              <a:latin typeface="Times New Roman"/>
            </a:endParaRPr>
          </a:p>
        </p:txBody>
      </p:sp>
      <p:pic>
        <p:nvPicPr>
          <p:cNvPr id="4" name="Picture 3" descr="195. pollock compos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3633" cy="690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96. pollock 19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675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97. pollock.fathom-five 19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70" y="0"/>
            <a:ext cx="3968463" cy="691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4" name="Picture 3" descr="1c pollock.number-8 19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33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6156"/>
            <a:ext cx="8229600" cy="741844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latin typeface="Times New Roman"/>
              </a:rPr>
              <a:t>To B.W.T. </a:t>
            </a:r>
            <a:r>
              <a:rPr lang="en-US" sz="1800" dirty="0" smtClean="0">
                <a:latin typeface="Times New Roman"/>
              </a:rPr>
              <a:t>Philip </a:t>
            </a:r>
            <a:r>
              <a:rPr lang="en-US" sz="1800" dirty="0" err="1" smtClean="0">
                <a:latin typeface="Times New Roman"/>
              </a:rPr>
              <a:t>Guston</a:t>
            </a:r>
            <a:r>
              <a:rPr lang="en-US" sz="1800" dirty="0" smtClean="0">
                <a:latin typeface="Times New Roman"/>
              </a:rPr>
              <a:t>, 1952</a:t>
            </a:r>
            <a:endParaRPr lang="en-US" sz="1800" dirty="0">
              <a:latin typeface="Times New Roman"/>
            </a:endParaRPr>
          </a:p>
        </p:txBody>
      </p:sp>
      <p:pic>
        <p:nvPicPr>
          <p:cNvPr id="3" name="Picture 2" descr="194. guston_bw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2" y="401697"/>
            <a:ext cx="6396934" cy="5908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auschenberg 3 panel 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8890000" cy="6134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auschenberg-white-paint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78" y="15792"/>
            <a:ext cx="6842207" cy="68422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Julian-Schnabel-Hopper-19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12" y="-1"/>
            <a:ext cx="5141611" cy="68554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/>
          <a:lstStyle/>
          <a:p>
            <a:r>
              <a:rPr lang="en-US" i="1" dirty="0" smtClean="0">
                <a:latin typeface="Times New Roman"/>
              </a:rPr>
              <a:t>The </a:t>
            </a:r>
            <a:r>
              <a:rPr lang="en-US" i="1" dirty="0" err="1" smtClean="0">
                <a:latin typeface="Times New Roman"/>
              </a:rPr>
              <a:t>Diskobolus</a:t>
            </a:r>
            <a:r>
              <a:rPr lang="en-US" i="1" dirty="0" smtClean="0">
                <a:latin typeface="Times New Roman"/>
              </a:rPr>
              <a:t> of Myron</a:t>
            </a:r>
            <a:endParaRPr lang="en-US" i="1" dirty="0">
              <a:latin typeface="Times New Roman"/>
            </a:endParaRPr>
          </a:p>
        </p:txBody>
      </p:sp>
      <p:pic>
        <p:nvPicPr>
          <p:cNvPr id="4" name="Picture 3" descr="17. discobol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078" y="25060"/>
            <a:ext cx="3536547" cy="576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ylvie Julian Schnabel 1987.jp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81" y="-1"/>
            <a:ext cx="5624375" cy="68487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Times New Roman"/>
              </a:rPr>
              <a:t>Head of Blond </a:t>
            </a:r>
            <a:r>
              <a:rPr lang="en-US" sz="2800" i="1" dirty="0" err="1" smtClean="0">
                <a:latin typeface="Times New Roman"/>
              </a:rPr>
              <a:t>Ephebe</a:t>
            </a:r>
            <a:r>
              <a:rPr lang="en-US" sz="2800" i="1" dirty="0" smtClean="0">
                <a:latin typeface="Times New Roman"/>
              </a:rPr>
              <a:t> (youth)</a:t>
            </a:r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18. head_you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19" y="169937"/>
            <a:ext cx="4419048" cy="5624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126"/>
            <a:ext cx="8229600" cy="521546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Times New Roman"/>
              </a:rPr>
              <a:t>The Parthenon</a:t>
            </a:r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22. greek_parthe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635" y="0"/>
            <a:ext cx="6838950" cy="608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Times New Roman"/>
              </a:rPr>
              <a:t>Temple of Apollo at Corinth</a:t>
            </a:r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23. Temple of Apollo Corint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49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168" y="5115545"/>
            <a:ext cx="7575631" cy="148612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 smtClean="0">
                <a:latin typeface="Times New Roman"/>
              </a:rPr>
              <a:t>Gustave</a:t>
            </a:r>
            <a:r>
              <a:rPr lang="en-US" sz="2800" dirty="0" smtClean="0">
                <a:latin typeface="Times New Roman"/>
              </a:rPr>
              <a:t> Courbet</a:t>
            </a:r>
            <a:r>
              <a:rPr lang="en-US" sz="2800" b="1" dirty="0" smtClean="0">
                <a:latin typeface="Times New Roman"/>
              </a:rPr>
              <a:t>. </a:t>
            </a:r>
            <a:r>
              <a:rPr lang="en-US" sz="2800" i="1" dirty="0" smtClean="0">
                <a:latin typeface="Times New Roman"/>
              </a:rPr>
              <a:t>Portrait of the Artist, called </a:t>
            </a:r>
            <a:br>
              <a:rPr lang="en-US" sz="2800" i="1" dirty="0" smtClean="0">
                <a:latin typeface="Times New Roman"/>
              </a:rPr>
            </a:br>
            <a:r>
              <a:rPr lang="en-US" sz="2800" i="1" dirty="0" smtClean="0">
                <a:latin typeface="Times New Roman"/>
              </a:rPr>
              <a:t>"The Wounded Man</a:t>
            </a:r>
            <a:r>
              <a:rPr lang="en-US" sz="2800" dirty="0" smtClean="0">
                <a:latin typeface="Times New Roman"/>
              </a:rPr>
              <a:t>”. 1844-54.</a:t>
            </a:r>
            <a:br>
              <a:rPr lang="en-US" sz="2800" dirty="0" smtClean="0">
                <a:latin typeface="Times New Roman"/>
              </a:rPr>
            </a:br>
            <a:r>
              <a:rPr lang="en-US" sz="1800" dirty="0" smtClean="0">
                <a:latin typeface="Times New Roman"/>
              </a:rPr>
              <a:t>Oil on canvas. 31 7/8 </a:t>
            </a:r>
            <a:r>
              <a:rPr lang="en-US" sz="1800" dirty="0" err="1" smtClean="0">
                <a:latin typeface="Times New Roman"/>
              </a:rPr>
              <a:t>x</a:t>
            </a:r>
            <a:r>
              <a:rPr lang="en-US" sz="1800" dirty="0" smtClean="0">
                <a:latin typeface="Times New Roman"/>
              </a:rPr>
              <a:t> 38 1/4 in (81 </a:t>
            </a:r>
            <a:r>
              <a:rPr lang="en-US" sz="1800" dirty="0" err="1" smtClean="0">
                <a:latin typeface="Times New Roman"/>
              </a:rPr>
              <a:t>x</a:t>
            </a:r>
            <a:r>
              <a:rPr lang="en-US" sz="1800" dirty="0" smtClean="0">
                <a:latin typeface="Times New Roman"/>
              </a:rPr>
              <a:t> 7 cm)</a:t>
            </a:r>
            <a:br>
              <a:rPr lang="en-US" sz="1800" dirty="0" smtClean="0">
                <a:latin typeface="Times New Roman"/>
              </a:rPr>
            </a:br>
            <a:r>
              <a:rPr lang="en-US" sz="1800" dirty="0" err="1" smtClean="0">
                <a:latin typeface="Times New Roman"/>
              </a:rPr>
              <a:t>Musee</a:t>
            </a:r>
            <a:r>
              <a:rPr lang="en-US" sz="1800" dirty="0" smtClean="0">
                <a:latin typeface="Times New Roman"/>
              </a:rPr>
              <a:t> d'Orsay, Paris </a:t>
            </a:r>
            <a:br>
              <a:rPr lang="en-US" sz="1800" dirty="0" smtClean="0">
                <a:latin typeface="Times New Roman"/>
              </a:rPr>
            </a:br>
            <a:endParaRPr lang="en-US" sz="2800" i="1" dirty="0">
              <a:latin typeface="Times New Roman"/>
            </a:endParaRPr>
          </a:p>
        </p:txBody>
      </p:sp>
      <p:pic>
        <p:nvPicPr>
          <p:cNvPr id="4" name="Picture 3" descr="courbet wounded-man 1844-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69" y="1"/>
            <a:ext cx="6574421" cy="511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560"/>
            <a:ext cx="8229600" cy="582111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err="1" smtClean="0">
                <a:latin typeface="Times New Roman"/>
              </a:rPr>
              <a:t>Gustave</a:t>
            </a:r>
            <a:r>
              <a:rPr lang="en-US" sz="2000" dirty="0" smtClean="0">
                <a:latin typeface="Times New Roman"/>
              </a:rPr>
              <a:t> Courbet. </a:t>
            </a:r>
            <a:r>
              <a:rPr lang="en-US" sz="2000" i="1" dirty="0" smtClean="0">
                <a:latin typeface="Times New Roman"/>
              </a:rPr>
              <a:t>The Stormy Sea </a:t>
            </a:r>
            <a:r>
              <a:rPr lang="en-US" sz="2000" dirty="0" smtClean="0">
                <a:latin typeface="Times New Roman"/>
              </a:rPr>
              <a:t>(or </a:t>
            </a:r>
            <a:r>
              <a:rPr lang="en-US" sz="2000" i="1" dirty="0" smtClean="0">
                <a:latin typeface="Times New Roman"/>
              </a:rPr>
              <a:t>The Wave</a:t>
            </a:r>
            <a:r>
              <a:rPr lang="en-US" sz="2000" dirty="0" smtClean="0">
                <a:latin typeface="Times New Roman"/>
              </a:rPr>
              <a:t>). 1869.</a:t>
            </a:r>
            <a:r>
              <a:rPr lang="en-US" sz="1333" dirty="0" smtClean="0">
                <a:latin typeface="Times New Roman"/>
              </a:rPr>
              <a:t/>
            </a:r>
            <a:br>
              <a:rPr lang="en-US" sz="1333" dirty="0" smtClean="0">
                <a:latin typeface="Times New Roman"/>
              </a:rPr>
            </a:br>
            <a:r>
              <a:rPr lang="en-US" sz="1333" dirty="0" smtClean="0">
                <a:latin typeface="Times New Roman"/>
              </a:rPr>
              <a:t>Oil on canvas, 3' 10" </a:t>
            </a:r>
            <a:r>
              <a:rPr lang="en-US" sz="1333" dirty="0" err="1" smtClean="0">
                <a:latin typeface="Times New Roman"/>
              </a:rPr>
              <a:t>x</a:t>
            </a:r>
            <a:r>
              <a:rPr lang="en-US" sz="1333" dirty="0" smtClean="0">
                <a:latin typeface="Times New Roman"/>
              </a:rPr>
              <a:t> 5' 3 1/2" (117 </a:t>
            </a:r>
            <a:r>
              <a:rPr lang="en-US" sz="1333" dirty="0" err="1" smtClean="0">
                <a:latin typeface="Times New Roman"/>
              </a:rPr>
              <a:t>x</a:t>
            </a:r>
            <a:r>
              <a:rPr lang="en-US" sz="1333" dirty="0" smtClean="0">
                <a:latin typeface="Times New Roman"/>
              </a:rPr>
              <a:t> 160.5 cm). </a:t>
            </a:r>
            <a:r>
              <a:rPr lang="en-US" sz="1333" dirty="0" err="1" smtClean="0">
                <a:latin typeface="Times New Roman"/>
              </a:rPr>
              <a:t>Musee</a:t>
            </a:r>
            <a:r>
              <a:rPr lang="en-US" sz="1333" dirty="0" smtClean="0">
                <a:latin typeface="Times New Roman"/>
              </a:rPr>
              <a:t> d'Orsay, Paris </a:t>
            </a:r>
            <a:r>
              <a:rPr lang="en-US" sz="2800" dirty="0" smtClean="0">
                <a:latin typeface="Times New Roman"/>
              </a:rPr>
              <a:t/>
            </a:r>
            <a:br>
              <a:rPr lang="en-US" sz="2800" dirty="0" smtClean="0">
                <a:latin typeface="Times New Roman"/>
              </a:rPr>
            </a:br>
            <a:r>
              <a:rPr lang="en-US" sz="2800" dirty="0" smtClean="0">
                <a:latin typeface="Times New Roman"/>
              </a:rPr>
              <a:t/>
            </a:r>
            <a:br>
              <a:rPr lang="en-US" sz="2800" dirty="0" smtClean="0">
                <a:latin typeface="Times New Roman"/>
              </a:rPr>
            </a:br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courbet wave 1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20" y="348690"/>
            <a:ext cx="7345270" cy="518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654"/>
            <a:ext cx="8229600" cy="807018"/>
          </a:xfrm>
        </p:spPr>
        <p:txBody>
          <a:bodyPr>
            <a:normAutofit/>
          </a:bodyPr>
          <a:lstStyle/>
          <a:p>
            <a:endParaRPr lang="en-US" sz="2800" i="1" dirty="0">
              <a:latin typeface="Times New Roman"/>
            </a:endParaRPr>
          </a:p>
        </p:txBody>
      </p:sp>
      <p:pic>
        <p:nvPicPr>
          <p:cNvPr id="3" name="Picture 2" descr="87. Monet sunrise 1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3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130</Words>
  <Application>Microsoft Macintosh PowerPoint</Application>
  <PresentationFormat>On-screen Show (4:3)</PresentationFormat>
  <Paragraphs>12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Apollonian sculpture</vt:lpstr>
      <vt:lpstr>Venus de Milo</vt:lpstr>
      <vt:lpstr>The Diskobolus of Myron</vt:lpstr>
      <vt:lpstr>Head of Blond Ephebe (youth)</vt:lpstr>
      <vt:lpstr>The Parthenon</vt:lpstr>
      <vt:lpstr>Temple of Apollo at Corinth</vt:lpstr>
      <vt:lpstr>Gustave Courbet. Portrait of the Artist, called  "The Wounded Man”. 1844-54. Oil on canvas. 31 7/8 x 38 1/4 in (81 x 7 cm) Musee d'Orsay, Paris  </vt:lpstr>
      <vt:lpstr>Gustave Courbet. The Stormy Sea (or The Wave). 1869. Oil on canvas, 3' 10" x 5' 3 1/2" (117 x 160.5 cm). Musee d'Orsay, Paris 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Compostion,  Jackson Pollock, 1946</vt:lpstr>
      <vt:lpstr>Slide 23</vt:lpstr>
      <vt:lpstr>Slide 24</vt:lpstr>
      <vt:lpstr>Slide 25</vt:lpstr>
      <vt:lpstr>To B.W.T. Philip Guston, 1952</vt:lpstr>
      <vt:lpstr>Slide 27</vt:lpstr>
      <vt:lpstr>Slide 28</vt:lpstr>
      <vt:lpstr>Slide 29</vt:lpstr>
      <vt:lpstr>Slide 30</vt:lpstr>
    </vt:vector>
  </TitlesOfParts>
  <Company>University of Hawaii at Hilo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Freeman</dc:creator>
  <cp:lastModifiedBy>Timothy Freeman</cp:lastModifiedBy>
  <cp:revision>9</cp:revision>
  <dcterms:created xsi:type="dcterms:W3CDTF">2015-02-23T22:11:56Z</dcterms:created>
  <dcterms:modified xsi:type="dcterms:W3CDTF">2015-02-23T22:41:55Z</dcterms:modified>
</cp:coreProperties>
</file>