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73"/>
  </p:notesMasterIdLst>
  <p:handoutMasterIdLst>
    <p:handoutMasterId r:id="rId74"/>
  </p:handoutMasterIdLst>
  <p:sldIdLst>
    <p:sldId id="276" r:id="rId2"/>
    <p:sldId id="307" r:id="rId3"/>
    <p:sldId id="340" r:id="rId4"/>
    <p:sldId id="257" r:id="rId5"/>
    <p:sldId id="258" r:id="rId6"/>
    <p:sldId id="259" r:id="rId7"/>
    <p:sldId id="260" r:id="rId8"/>
    <p:sldId id="261" r:id="rId9"/>
    <p:sldId id="262" r:id="rId10"/>
    <p:sldId id="263" r:id="rId11"/>
    <p:sldId id="264" r:id="rId12"/>
    <p:sldId id="265" r:id="rId13"/>
    <p:sldId id="277" r:id="rId14"/>
    <p:sldId id="266" r:id="rId15"/>
    <p:sldId id="267" r:id="rId16"/>
    <p:sldId id="279" r:id="rId17"/>
    <p:sldId id="336" r:id="rId18"/>
    <p:sldId id="280" r:id="rId19"/>
    <p:sldId id="272" r:id="rId20"/>
    <p:sldId id="275" r:id="rId21"/>
    <p:sldId id="281" r:id="rId22"/>
    <p:sldId id="283" r:id="rId23"/>
    <p:sldId id="282" r:id="rId24"/>
    <p:sldId id="341"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330" r:id="rId38"/>
    <p:sldId id="342" r:id="rId39"/>
    <p:sldId id="304" r:id="rId40"/>
    <p:sldId id="331" r:id="rId41"/>
    <p:sldId id="305" r:id="rId42"/>
    <p:sldId id="332" r:id="rId43"/>
    <p:sldId id="317" r:id="rId44"/>
    <p:sldId id="320" r:id="rId45"/>
    <p:sldId id="333" r:id="rId46"/>
    <p:sldId id="334" r:id="rId47"/>
    <p:sldId id="297" r:id="rId48"/>
    <p:sldId id="318" r:id="rId49"/>
    <p:sldId id="306" r:id="rId50"/>
    <p:sldId id="335" r:id="rId51"/>
    <p:sldId id="322" r:id="rId52"/>
    <p:sldId id="338" r:id="rId53"/>
    <p:sldId id="324" r:id="rId54"/>
    <p:sldId id="325" r:id="rId55"/>
    <p:sldId id="326" r:id="rId56"/>
    <p:sldId id="329" r:id="rId57"/>
    <p:sldId id="327" r:id="rId58"/>
    <p:sldId id="328" r:id="rId59"/>
    <p:sldId id="309" r:id="rId60"/>
    <p:sldId id="343" r:id="rId61"/>
    <p:sldId id="299" r:id="rId62"/>
    <p:sldId id="302" r:id="rId63"/>
    <p:sldId id="310" r:id="rId64"/>
    <p:sldId id="308" r:id="rId65"/>
    <p:sldId id="311" r:id="rId66"/>
    <p:sldId id="312" r:id="rId67"/>
    <p:sldId id="313" r:id="rId68"/>
    <p:sldId id="314" r:id="rId69"/>
    <p:sldId id="315" r:id="rId70"/>
    <p:sldId id="339" r:id="rId71"/>
    <p:sldId id="31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46" d="100"/>
          <a:sy n="146" d="100"/>
        </p:scale>
        <p:origin x="-13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94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E5AD4-682E-4726-BE8E-C4270EF7526C}" type="datetimeFigureOut">
              <a:rPr lang="en-US" smtClean="0"/>
              <a:pPr/>
              <a:t>11/11/16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704D77-7040-4427-A44A-A1CE0A6D156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A5749-74C9-4372-9EFE-087358DDDC13}" type="datetimeFigureOut">
              <a:rPr lang="en-US" smtClean="0"/>
              <a:pPr/>
              <a:t>11/11/16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C1A40-F66E-4DA7-9207-1B55E63129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2A77E5-6AE8-44FF-8B1A-B25AC47E43FB}" type="datetimeFigureOut">
              <a:rPr lang="en-US" smtClean="0"/>
              <a:pPr/>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A77E5-6AE8-44FF-8B1A-B25AC47E43FB}" type="datetimeFigureOut">
              <a:rPr lang="en-US" smtClean="0"/>
              <a:pPr/>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A77E5-6AE8-44FF-8B1A-B25AC47E43FB}" type="datetimeFigureOut">
              <a:rPr lang="en-US" smtClean="0"/>
              <a:pPr/>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2A77E5-6AE8-44FF-8B1A-B25AC47E43FB}" type="datetimeFigureOut">
              <a:rPr lang="en-US" smtClean="0"/>
              <a:pPr/>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2A77E5-6AE8-44FF-8B1A-B25AC47E43FB}" type="datetimeFigureOut">
              <a:rPr lang="en-US" smtClean="0"/>
              <a:pPr/>
              <a:t>11/11/16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A77E5-6AE8-44FF-8B1A-B25AC47E43FB}" type="datetimeFigureOut">
              <a:rPr lang="en-US" smtClean="0"/>
              <a:pPr/>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2A77E5-6AE8-44FF-8B1A-B25AC47E43FB}" type="datetimeFigureOut">
              <a:rPr lang="en-US" smtClean="0"/>
              <a:pPr/>
              <a:t>11/11/16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2A77E5-6AE8-44FF-8B1A-B25AC47E43FB}" type="datetimeFigureOut">
              <a:rPr lang="en-US" smtClean="0"/>
              <a:pPr/>
              <a:t>11/11/16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A77E5-6AE8-44FF-8B1A-B25AC47E43FB}" type="datetimeFigureOut">
              <a:rPr lang="en-US" smtClean="0"/>
              <a:pPr/>
              <a:t>11/11/16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A77E5-6AE8-44FF-8B1A-B25AC47E43FB}" type="datetimeFigureOut">
              <a:rPr lang="en-US" smtClean="0"/>
              <a:pPr/>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2A77E5-6AE8-44FF-8B1A-B25AC47E43FB}" type="datetimeFigureOut">
              <a:rPr lang="en-US" smtClean="0"/>
              <a:pPr/>
              <a:t>11/11/16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21FCFB-A8CB-4C7A-966B-59FA6E75FF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2A77E5-6AE8-44FF-8B1A-B25AC47E43FB}" type="datetimeFigureOut">
              <a:rPr lang="en-US" smtClean="0"/>
              <a:pPr/>
              <a:t>11/11/16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1FCFB-A8CB-4C7A-966B-59FA6E75FF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gif"/><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gif"/><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9.gif"/><Relationship Id="rId3" Type="http://schemas.openxmlformats.org/officeDocument/2006/relationships/image" Target="../media/image5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jpeg"/><Relationship Id="rId3" Type="http://schemas.openxmlformats.org/officeDocument/2006/relationships/image" Target="../media/image5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3.jpeg"/><Relationship Id="rId3" Type="http://schemas.openxmlformats.org/officeDocument/2006/relationships/image" Target="../media/image5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5.jpeg"/><Relationship Id="rId3" Type="http://schemas.openxmlformats.org/officeDocument/2006/relationships/image" Target="../media/image5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8.gif"/><Relationship Id="rId3" Type="http://schemas.openxmlformats.org/officeDocument/2006/relationships/image" Target="../media/image5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0.gif"/><Relationship Id="rId3" Type="http://schemas.openxmlformats.org/officeDocument/2006/relationships/image" Target="../media/image6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2.jpeg"/><Relationship Id="rId3" Type="http://schemas.openxmlformats.org/officeDocument/2006/relationships/image" Target="../media/image6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4.gif"/><Relationship Id="rId3" Type="http://schemas.openxmlformats.org/officeDocument/2006/relationships/image" Target="../media/image6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7.gif"/><Relationship Id="rId3" Type="http://schemas.openxmlformats.org/officeDocument/2006/relationships/image" Target="../media/image6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9.gif"/><Relationship Id="rId3" Type="http://schemas.openxmlformats.org/officeDocument/2006/relationships/image" Target="../media/image7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1.gif"/><Relationship Id="rId3" Type="http://schemas.openxmlformats.org/officeDocument/2006/relationships/image" Target="../media/image7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5.gif"/><Relationship Id="rId3" Type="http://schemas.openxmlformats.org/officeDocument/2006/relationships/image" Target="../media/image7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533400"/>
            <a:ext cx="3810000" cy="5181600"/>
          </a:xfrm>
        </p:spPr>
        <p:txBody>
          <a:bodyPr>
            <a:normAutofit/>
          </a:bodyPr>
          <a:lstStyle/>
          <a:p>
            <a:r>
              <a:rPr lang="en-US" sz="6000" i="1" dirty="0" smtClean="0">
                <a:latin typeface="Garamond" pitchFamily="18" charset="0"/>
              </a:rPr>
              <a:t>Why </a:t>
            </a:r>
            <a:br>
              <a:rPr lang="en-US" sz="6000" i="1" dirty="0" smtClean="0">
                <a:latin typeface="Garamond" pitchFamily="18" charset="0"/>
              </a:rPr>
            </a:br>
            <a:r>
              <a:rPr lang="en-US" sz="6000" i="1" dirty="0" smtClean="0">
                <a:latin typeface="Garamond" pitchFamily="18" charset="0"/>
              </a:rPr>
              <a:t>Nietzsche?</a:t>
            </a:r>
            <a:endParaRPr lang="en-US" sz="6000" i="1" dirty="0">
              <a:latin typeface="Garamond" pitchFamily="18" charset="0"/>
            </a:endParaRPr>
          </a:p>
        </p:txBody>
      </p:sp>
      <p:pic>
        <p:nvPicPr>
          <p:cNvPr id="4" name="Picture 3" descr="NietzscheBaja.jpg"/>
          <p:cNvPicPr>
            <a:picLocks noChangeAspect="1"/>
          </p:cNvPicPr>
          <p:nvPr/>
        </p:nvPicPr>
        <p:blipFill>
          <a:blip r:embed="rId2"/>
          <a:stretch>
            <a:fillRect/>
          </a:stretch>
        </p:blipFill>
        <p:spPr>
          <a:xfrm>
            <a:off x="-1" y="0"/>
            <a:ext cx="4846551"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381000"/>
            <a:ext cx="4114800" cy="5745163"/>
          </a:xfrm>
        </p:spPr>
        <p:txBody>
          <a:bodyPr/>
          <a:lstStyle/>
          <a:p>
            <a:pPr>
              <a:buNone/>
            </a:pPr>
            <a:r>
              <a:rPr lang="en-US" baseline="0" dirty="0" smtClean="0"/>
              <a:t>	</a:t>
            </a:r>
          </a:p>
          <a:p>
            <a:pPr>
              <a:buNone/>
            </a:pPr>
            <a:r>
              <a:rPr lang="en-US" dirty="0"/>
              <a:t>	</a:t>
            </a:r>
            <a:r>
              <a:rPr lang="en-US" sz="4000" baseline="0" dirty="0" smtClean="0">
                <a:latin typeface="Book Antiqua" pitchFamily="18" charset="0"/>
              </a:rPr>
              <a:t>“One repays a teacher badly if one always remains nothing but a pupil....” </a:t>
            </a:r>
          </a:p>
          <a:p>
            <a:pPr>
              <a:buNone/>
            </a:pPr>
            <a:r>
              <a:rPr lang="en-US" dirty="0"/>
              <a:t>	</a:t>
            </a:r>
            <a:r>
              <a:rPr lang="en-US" sz="1800" i="1" baseline="0" dirty="0" smtClean="0">
                <a:latin typeface="Garamond" pitchFamily="18" charset="0"/>
              </a:rPr>
              <a:t>Thus Spoke Zarathustra, Pt. I, </a:t>
            </a:r>
          </a:p>
          <a:p>
            <a:pPr>
              <a:buNone/>
            </a:pPr>
            <a:r>
              <a:rPr lang="en-US" sz="1800" i="1" dirty="0">
                <a:latin typeface="Garamond" pitchFamily="18" charset="0"/>
              </a:rPr>
              <a:t>	</a:t>
            </a:r>
            <a:r>
              <a:rPr lang="en-US" sz="1800" i="1" dirty="0" smtClean="0">
                <a:latin typeface="Garamond" pitchFamily="18" charset="0"/>
              </a:rPr>
              <a:t>“</a:t>
            </a:r>
            <a:r>
              <a:rPr lang="en-US" sz="1800" baseline="0" dirty="0" smtClean="0">
                <a:latin typeface="Garamond" pitchFamily="18" charset="0"/>
              </a:rPr>
              <a:t>On the Gift-Giving Virtue”</a:t>
            </a:r>
            <a:r>
              <a:rPr lang="en-US" sz="1800" i="1" dirty="0">
                <a:latin typeface="Garamond" pitchFamily="18" charset="0"/>
              </a:rPr>
              <a:t> </a:t>
            </a:r>
            <a:r>
              <a:rPr lang="en-US" sz="1800" i="1" baseline="0" dirty="0" smtClean="0">
                <a:latin typeface="Garamond" pitchFamily="18" charset="0"/>
              </a:rPr>
              <a:t>§3</a:t>
            </a:r>
            <a:endParaRPr lang="en-US" sz="1800" dirty="0">
              <a:latin typeface="Garamond" pitchFamily="18" charset="0"/>
            </a:endParaRPr>
          </a:p>
        </p:txBody>
      </p:sp>
      <p:pic>
        <p:nvPicPr>
          <p:cNvPr id="4" name="Picture 3" descr="Nietzsche 1874.jpg"/>
          <p:cNvPicPr>
            <a:picLocks noChangeAspect="1"/>
          </p:cNvPicPr>
          <p:nvPr/>
        </p:nvPicPr>
        <p:blipFill>
          <a:blip r:embed="rId2"/>
          <a:stretch>
            <a:fillRect/>
          </a:stretch>
        </p:blipFill>
        <p:spPr>
          <a:xfrm>
            <a:off x="-1" y="0"/>
            <a:ext cx="4506685"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381000"/>
            <a:ext cx="3200400" cy="5745163"/>
          </a:xfrm>
        </p:spPr>
        <p:txBody>
          <a:bodyPr>
            <a:normAutofit fontScale="92500" lnSpcReduction="10000"/>
          </a:bodyPr>
          <a:lstStyle/>
          <a:p>
            <a:pPr>
              <a:buNone/>
            </a:pPr>
            <a:r>
              <a:rPr lang="en-US" baseline="0" dirty="0" smtClean="0">
                <a:latin typeface="Book Antiqua" pitchFamily="18" charset="0"/>
              </a:rPr>
              <a:t>	</a:t>
            </a:r>
          </a:p>
          <a:p>
            <a:pPr>
              <a:buNone/>
            </a:pPr>
            <a:r>
              <a:rPr lang="en-US" dirty="0">
                <a:latin typeface="Book Antiqua" pitchFamily="18" charset="0"/>
              </a:rPr>
              <a:t>	</a:t>
            </a:r>
            <a:r>
              <a:rPr lang="en-US" baseline="0" dirty="0" smtClean="0">
                <a:latin typeface="Garamond" pitchFamily="18" charset="0"/>
              </a:rPr>
              <a:t>“Whoever fights monsters should see to it that in the process he does not become a monster. And when you look into the abyss, the abyss also looks into you.”</a:t>
            </a:r>
          </a:p>
          <a:p>
            <a:pPr>
              <a:buNone/>
            </a:pPr>
            <a:r>
              <a:rPr lang="en-US" dirty="0"/>
              <a:t>	</a:t>
            </a:r>
            <a:r>
              <a:rPr lang="en-US" sz="1800" i="1" baseline="0" dirty="0" smtClean="0">
                <a:latin typeface="Garamond" pitchFamily="18" charset="0"/>
              </a:rPr>
              <a:t>Beyond Good and Evil §146</a:t>
            </a:r>
            <a:endParaRPr lang="en-US" sz="1800" dirty="0">
              <a:latin typeface="Garamond" pitchFamily="18" charset="0"/>
            </a:endParaRPr>
          </a:p>
        </p:txBody>
      </p:sp>
      <p:pic>
        <p:nvPicPr>
          <p:cNvPr id="4" name="Picture 3" descr="1871.JPG"/>
          <p:cNvPicPr>
            <a:picLocks noChangeAspect="1"/>
          </p:cNvPicPr>
          <p:nvPr/>
        </p:nvPicPr>
        <p:blipFill>
          <a:blip r:embed="rId2"/>
          <a:stretch>
            <a:fillRect/>
          </a:stretch>
        </p:blipFill>
        <p:spPr>
          <a:xfrm>
            <a:off x="0" y="0"/>
            <a:ext cx="5388429"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3733800" cy="6019800"/>
          </a:xfrm>
        </p:spPr>
        <p:txBody>
          <a:bodyPr/>
          <a:lstStyle/>
          <a:p>
            <a:pPr>
              <a:buNone/>
            </a:pPr>
            <a:endParaRPr lang="en-US" baseline="0" dirty="0" smtClean="0"/>
          </a:p>
          <a:p>
            <a:pPr>
              <a:buNone/>
            </a:pPr>
            <a:r>
              <a:rPr lang="en-US" sz="4000" baseline="0" dirty="0" smtClean="0">
                <a:latin typeface="Matura MT Script Capitals" pitchFamily="66" charset="0"/>
              </a:rPr>
              <a:t>	</a:t>
            </a:r>
            <a:r>
              <a:rPr lang="en-US" sz="4000" baseline="0" dirty="0" smtClean="0">
                <a:latin typeface="Footlight MT Light" pitchFamily="18" charset="0"/>
              </a:rPr>
              <a:t>“Which is it,</a:t>
            </a:r>
            <a:r>
              <a:rPr lang="en-US" sz="4000" dirty="0" smtClean="0">
                <a:latin typeface="Footlight MT Light" pitchFamily="18" charset="0"/>
              </a:rPr>
              <a:t>   </a:t>
            </a:r>
            <a:r>
              <a:rPr lang="en-US" sz="4000" baseline="0" dirty="0" smtClean="0">
                <a:latin typeface="Footlight MT Light" pitchFamily="18" charset="0"/>
              </a:rPr>
              <a:t> is man one of God's blunders or is God one of man's?”</a:t>
            </a:r>
            <a:endParaRPr lang="en-US" sz="4000" baseline="0" dirty="0" smtClean="0">
              <a:latin typeface="Footlight MT Light" pitchFamily="18" charset="0"/>
            </a:endParaRPr>
          </a:p>
          <a:p>
            <a:pPr algn="r">
              <a:buNone/>
            </a:pPr>
            <a:r>
              <a:rPr lang="en-US" sz="1800" dirty="0" smtClean="0">
                <a:latin typeface="Garamond" pitchFamily="18" charset="0"/>
              </a:rPr>
              <a:t>	</a:t>
            </a:r>
          </a:p>
          <a:p>
            <a:pPr algn="r">
              <a:buNone/>
            </a:pPr>
            <a:r>
              <a:rPr lang="en-US" sz="1800" dirty="0" smtClean="0">
                <a:latin typeface="Garamond" pitchFamily="18" charset="0"/>
              </a:rPr>
              <a:t>Nietzsche	</a:t>
            </a:r>
          </a:p>
          <a:p>
            <a:pPr algn="r">
              <a:buNone/>
            </a:pPr>
            <a:r>
              <a:rPr lang="en-US" sz="1800" i="1" baseline="0" dirty="0" smtClean="0">
                <a:latin typeface="Garamond" pitchFamily="18" charset="0"/>
              </a:rPr>
              <a:t>	Twilight </a:t>
            </a:r>
            <a:r>
              <a:rPr lang="en-US" sz="1800" i="1" baseline="0" dirty="0" smtClean="0">
                <a:latin typeface="Garamond" pitchFamily="18" charset="0"/>
              </a:rPr>
              <a:t>of the Idols</a:t>
            </a:r>
          </a:p>
          <a:p>
            <a:pPr algn="r">
              <a:buNone/>
            </a:pPr>
            <a:r>
              <a:rPr lang="en-US" sz="1800" i="1" dirty="0">
                <a:latin typeface="Garamond" pitchFamily="18" charset="0"/>
              </a:rPr>
              <a:t>	</a:t>
            </a:r>
            <a:r>
              <a:rPr lang="en-US" sz="1800" i="1" dirty="0" smtClean="0">
                <a:latin typeface="Garamond" pitchFamily="18" charset="0"/>
              </a:rPr>
              <a:t>“</a:t>
            </a:r>
            <a:r>
              <a:rPr lang="en-US" sz="1800" baseline="0" dirty="0" smtClean="0">
                <a:latin typeface="Garamond" pitchFamily="18" charset="0"/>
              </a:rPr>
              <a:t>Maxims and Arrows”</a:t>
            </a:r>
            <a:r>
              <a:rPr lang="en-US" sz="1800" dirty="0" smtClean="0">
                <a:latin typeface="Garamond" pitchFamily="18" charset="0"/>
              </a:rPr>
              <a:t> </a:t>
            </a:r>
            <a:r>
              <a:rPr lang="en-US" sz="1800" baseline="0" dirty="0" smtClean="0">
                <a:latin typeface="Garamond" pitchFamily="18" charset="0"/>
              </a:rPr>
              <a:t>§7</a:t>
            </a:r>
            <a:endParaRPr lang="en-US" sz="1800" dirty="0">
              <a:latin typeface="Garamond" pitchFamily="18" charset="0"/>
            </a:endParaRPr>
          </a:p>
        </p:txBody>
      </p:sp>
      <p:pic>
        <p:nvPicPr>
          <p:cNvPr id="5" name="Picture 4" descr="Baroda Nietzsche.gif"/>
          <p:cNvPicPr>
            <a:picLocks noChangeAspect="1"/>
          </p:cNvPicPr>
          <p:nvPr/>
        </p:nvPicPr>
        <p:blipFill>
          <a:blip r:embed="rId2"/>
          <a:stretch>
            <a:fillRect/>
          </a:stretch>
        </p:blipFill>
        <p:spPr>
          <a:xfrm>
            <a:off x="4343400" y="0"/>
            <a:ext cx="4800600" cy="693086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762000"/>
            <a:ext cx="3276600" cy="5364163"/>
          </a:xfrm>
        </p:spPr>
        <p:txBody>
          <a:bodyPr>
            <a:normAutofit/>
          </a:bodyPr>
          <a:lstStyle/>
          <a:p>
            <a:pPr>
              <a:buNone/>
            </a:pPr>
            <a:r>
              <a:rPr lang="en-US" sz="4000" baseline="0" dirty="0" smtClean="0">
                <a:latin typeface="Monotype Corsiva" pitchFamily="66" charset="0"/>
              </a:rPr>
              <a:t>	“Whoever praises him as a god of love does not have a high enough opinion of love.” </a:t>
            </a:r>
            <a:endParaRPr lang="en-US" sz="4000" i="1" dirty="0">
              <a:latin typeface="Monotype Corsiva" pitchFamily="66" charset="0"/>
            </a:endParaRPr>
          </a:p>
          <a:p>
            <a:pPr>
              <a:buNone/>
            </a:pPr>
            <a:r>
              <a:rPr lang="en-US" i="1" baseline="0" dirty="0" smtClean="0"/>
              <a:t>	</a:t>
            </a:r>
            <a:r>
              <a:rPr lang="en-US" sz="1800" i="1" baseline="0" dirty="0" smtClean="0">
                <a:latin typeface="Garamond" pitchFamily="18" charset="0"/>
              </a:rPr>
              <a:t>Thus Spoke Zarathustra, </a:t>
            </a:r>
          </a:p>
          <a:p>
            <a:pPr>
              <a:buNone/>
            </a:pPr>
            <a:r>
              <a:rPr lang="en-US" sz="1800" i="1" dirty="0">
                <a:latin typeface="Garamond" pitchFamily="18" charset="0"/>
              </a:rPr>
              <a:t>	</a:t>
            </a:r>
            <a:r>
              <a:rPr lang="en-US" sz="1800" baseline="0" dirty="0" smtClean="0">
                <a:latin typeface="Garamond" pitchFamily="18" charset="0"/>
              </a:rPr>
              <a:t>Pt. IV, “Retired”</a:t>
            </a:r>
            <a:endParaRPr lang="en-US" sz="1800" dirty="0">
              <a:latin typeface="Garamond" pitchFamily="18" charset="0"/>
            </a:endParaRPr>
          </a:p>
        </p:txBody>
      </p:sp>
      <p:pic>
        <p:nvPicPr>
          <p:cNvPr id="4" name="Picture 3" descr="nietzsche7.jpg"/>
          <p:cNvPicPr>
            <a:picLocks noChangeAspect="1"/>
          </p:cNvPicPr>
          <p:nvPr/>
        </p:nvPicPr>
        <p:blipFill>
          <a:blip r:embed="rId2"/>
          <a:stretch>
            <a:fillRect/>
          </a:stretch>
        </p:blipFill>
        <p:spPr>
          <a:xfrm>
            <a:off x="0" y="0"/>
            <a:ext cx="5573256"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10200" y="2209800"/>
            <a:ext cx="3429000" cy="4419600"/>
          </a:xfrm>
        </p:spPr>
        <p:txBody>
          <a:bodyPr>
            <a:normAutofit fontScale="92500" lnSpcReduction="20000"/>
          </a:bodyPr>
          <a:lstStyle/>
          <a:p>
            <a:pPr>
              <a:buNone/>
            </a:pPr>
            <a:endParaRPr lang="en-US" baseline="0" dirty="0" smtClean="0"/>
          </a:p>
          <a:p>
            <a:pPr>
              <a:buNone/>
            </a:pPr>
            <a:r>
              <a:rPr lang="en-US" baseline="0" dirty="0" smtClean="0"/>
              <a:t>	</a:t>
            </a:r>
            <a:r>
              <a:rPr lang="en-US" sz="2200" baseline="0" dirty="0" smtClean="0">
                <a:latin typeface="Garamond" pitchFamily="18" charset="0"/>
                <a:cs typeface="Times New Roman" pitchFamily="18" charset="0"/>
              </a:rPr>
              <a:t>“</a:t>
            </a:r>
            <a:r>
              <a:rPr lang="en-US" sz="2200" i="1" baseline="0" dirty="0" smtClean="0">
                <a:latin typeface="Garamond" pitchFamily="18" charset="0"/>
                <a:cs typeface="Times New Roman" pitchFamily="18" charset="0"/>
              </a:rPr>
              <a:t>New struggles</a:t>
            </a:r>
            <a:r>
              <a:rPr lang="en-US" sz="2200" baseline="0" dirty="0" smtClean="0">
                <a:latin typeface="Garamond" pitchFamily="18" charset="0"/>
                <a:cs typeface="Times New Roman" pitchFamily="18" charset="0"/>
              </a:rPr>
              <a:t>.—After Buddha was dead, his shadow was still shown for centuries in a cave—a tremendous, gruesome shadow. God is dead; but given the way of men, there may still be caves for thousands of years in which his shadow will be shown.—And we—we still have to vanquish his shadow, too.”</a:t>
            </a:r>
          </a:p>
          <a:p>
            <a:pPr>
              <a:buNone/>
            </a:pPr>
            <a:r>
              <a:rPr lang="en-US" dirty="0"/>
              <a:t>	</a:t>
            </a:r>
            <a:r>
              <a:rPr lang="en-US" dirty="0" smtClean="0"/>
              <a:t>	</a:t>
            </a:r>
            <a:r>
              <a:rPr lang="en-US" sz="2200" i="1" dirty="0" smtClean="0">
                <a:latin typeface="Garamond" pitchFamily="18" charset="0"/>
              </a:rPr>
              <a:t>The Gay Science </a:t>
            </a:r>
            <a:r>
              <a:rPr lang="en-US" sz="2200" baseline="0" dirty="0" smtClean="0">
                <a:latin typeface="Garamond" pitchFamily="18" charset="0"/>
              </a:rPr>
              <a:t>§108</a:t>
            </a:r>
            <a:endParaRPr lang="en-US" sz="2200" dirty="0">
              <a:latin typeface="Garamond" pitchFamily="18" charset="0"/>
            </a:endParaRPr>
          </a:p>
        </p:txBody>
      </p:sp>
      <p:pic>
        <p:nvPicPr>
          <p:cNvPr id="4" name="Picture 3" descr="Nietzsche 1899d.jpg"/>
          <p:cNvPicPr>
            <a:picLocks noChangeAspect="1"/>
          </p:cNvPicPr>
          <p:nvPr/>
        </p:nvPicPr>
        <p:blipFill>
          <a:blip r:embed="rId2"/>
          <a:stretch>
            <a:fillRect/>
          </a:stretch>
        </p:blipFill>
        <p:spPr>
          <a:xfrm>
            <a:off x="0" y="0"/>
            <a:ext cx="5357812" cy="6858000"/>
          </a:xfrm>
          <a:prstGeom prst="rect">
            <a:avLst/>
          </a:prstGeom>
        </p:spPr>
      </p:pic>
      <p:sp>
        <p:nvSpPr>
          <p:cNvPr id="5" name="Rectangle 4"/>
          <p:cNvSpPr/>
          <p:nvPr/>
        </p:nvSpPr>
        <p:spPr>
          <a:xfrm>
            <a:off x="5410200" y="457200"/>
            <a:ext cx="3733800" cy="1754326"/>
          </a:xfrm>
          <a:prstGeom prst="rect">
            <a:avLst/>
          </a:prstGeom>
        </p:spPr>
        <p:txBody>
          <a:bodyPr wrap="square">
            <a:spAutoFit/>
          </a:bodyPr>
          <a:lstStyle/>
          <a:p>
            <a:pPr algn="ctr"/>
            <a:r>
              <a:rPr lang="en-US" sz="5400" baseline="0" dirty="0" smtClean="0">
                <a:latin typeface="Matura MT Script Capitals" pitchFamily="66" charset="0"/>
              </a:rPr>
              <a:t>“God is</a:t>
            </a:r>
            <a:r>
              <a:rPr lang="en-US" sz="5400" dirty="0" smtClean="0">
                <a:latin typeface="Matura MT Script Capitals" pitchFamily="66" charset="0"/>
              </a:rPr>
              <a:t> </a:t>
            </a:r>
            <a:r>
              <a:rPr lang="en-US" sz="5400" dirty="0">
                <a:latin typeface="Matura MT Script Capitals" pitchFamily="66" charset="0"/>
              </a:rPr>
              <a:t>D</a:t>
            </a:r>
            <a:r>
              <a:rPr lang="en-US" sz="5400" baseline="0" dirty="0" smtClean="0">
                <a:latin typeface="Matura MT Script Capitals" pitchFamily="66" charset="0"/>
              </a:rPr>
              <a:t>ead”</a:t>
            </a:r>
            <a:endParaRPr lang="en-US" sz="5400" dirty="0">
              <a:latin typeface="Matura MT Script Capital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5821363"/>
          </a:xfrm>
        </p:spPr>
        <p:txBody>
          <a:bodyPr>
            <a:noAutofit/>
          </a:bodyPr>
          <a:lstStyle/>
          <a:p>
            <a:endParaRPr lang="en-US" sz="1400" baseline="0" dirty="0" smtClean="0">
              <a:latin typeface="Garamond" pitchFamily="18" charset="0"/>
            </a:endParaRPr>
          </a:p>
          <a:p>
            <a:pPr>
              <a:buNone/>
            </a:pPr>
            <a:r>
              <a:rPr lang="en-US" sz="1400" i="1" baseline="0" dirty="0" smtClean="0">
                <a:latin typeface="Garamond" pitchFamily="18" charset="0"/>
              </a:rPr>
              <a:t>		</a:t>
            </a:r>
            <a:r>
              <a:rPr lang="en-US" sz="1400" i="1" baseline="0" dirty="0" smtClean="0">
                <a:latin typeface="Garamond" pitchFamily="18" charset="0"/>
                <a:cs typeface="Times New Roman" pitchFamily="18" charset="0"/>
              </a:rPr>
              <a:t>The madman. </a:t>
            </a:r>
            <a:r>
              <a:rPr lang="en-US" sz="1400" baseline="0" dirty="0" smtClean="0">
                <a:latin typeface="Garamond" pitchFamily="18" charset="0"/>
                <a:cs typeface="Times New Roman" pitchFamily="18" charset="0"/>
              </a:rPr>
              <a:t>—Have you not heard of that madman who lit a lantern in the bright morning hours, ran to the market place, and cried incessantly:  "I seek God! I seek God!" —As many of those who did not believe in God were standing around just then, he provoked much laughter.  Has he got lost? asked one.  Did he lose his way like a child? asked another.  Or is he hiding?  Is he afraid of us?  Has he gone on a voyage? emigrated? —Thus they yelled and laughed.</a:t>
            </a:r>
          </a:p>
          <a:p>
            <a:pPr>
              <a:buNone/>
            </a:pPr>
            <a:r>
              <a:rPr lang="en-US" sz="1400" dirty="0">
                <a:latin typeface="Garamond" pitchFamily="18" charset="0"/>
                <a:cs typeface="Times New Roman" pitchFamily="18" charset="0"/>
              </a:rPr>
              <a:t>	</a:t>
            </a:r>
            <a:r>
              <a:rPr lang="en-US" sz="1400" dirty="0" smtClean="0">
                <a:latin typeface="Garamond" pitchFamily="18" charset="0"/>
                <a:cs typeface="Times New Roman" pitchFamily="18" charset="0"/>
              </a:rPr>
              <a:t>	</a:t>
            </a:r>
            <a:r>
              <a:rPr lang="en-US" sz="1400" baseline="0" dirty="0" smtClean="0">
                <a:latin typeface="Garamond" pitchFamily="18" charset="0"/>
                <a:cs typeface="Times New Roman" pitchFamily="18" charset="0"/>
              </a:rPr>
              <a:t>The madman jumped into their midst and pierced them with his eyes.  "Whither is God?" he cried; "I will tell you.  </a:t>
            </a:r>
            <a:r>
              <a:rPr lang="en-US" sz="1400" i="1" baseline="0" dirty="0" smtClean="0">
                <a:latin typeface="Garamond" pitchFamily="18" charset="0"/>
                <a:cs typeface="Times New Roman" pitchFamily="18" charset="0"/>
              </a:rPr>
              <a:t>We have killed him</a:t>
            </a:r>
            <a:r>
              <a:rPr lang="en-US" sz="1400" baseline="0" dirty="0" smtClean="0">
                <a:latin typeface="Garamond" pitchFamily="18" charset="0"/>
                <a:cs typeface="Times New Roman" pitchFamily="18" charset="0"/>
              </a:rPr>
              <a:t>—you and I.  All of us are his murderers.  But how did we do this?  How could we drink up the sea?  Who gave us the sponge to wipe away the entire horizon?  What were we doing when we unchained this earth from its sun?  Whither is it moving now?  Whither are we moving?  Away from all suns?  Are we not plunging continually?  Backward, sideward, forward, in all directions?  Is there still any up or down?  Are we not straying as through an infinite nothing?  Do we not feel the breath of empty space?  Has it not become colder?  Is not night continually closing in on us?  Do we need to light lanterns in the morning?  So we hear nothing as yet of the noise of the gravediggers who are burying God?  Do we smell nothing as yet of the divine decomposition?  Gods, too, decompose.  </a:t>
            </a:r>
            <a:r>
              <a:rPr lang="en-US" sz="1400" baseline="0" dirty="0" smtClean="0">
                <a:solidFill>
                  <a:srgbClr val="FF0000"/>
                </a:solidFill>
                <a:latin typeface="Garamond" pitchFamily="18" charset="0"/>
                <a:cs typeface="Times New Roman" pitchFamily="18" charset="0"/>
              </a:rPr>
              <a:t>God is dead.  God remains dead.  And we have killed him.</a:t>
            </a:r>
          </a:p>
          <a:p>
            <a:pPr>
              <a:buNone/>
            </a:pPr>
            <a:r>
              <a:rPr lang="en-US" sz="1400" dirty="0">
                <a:latin typeface="Garamond" pitchFamily="18" charset="0"/>
                <a:cs typeface="Times New Roman" pitchFamily="18" charset="0"/>
              </a:rPr>
              <a:t>	</a:t>
            </a:r>
            <a:r>
              <a:rPr lang="en-US" sz="1400" dirty="0" smtClean="0">
                <a:latin typeface="Garamond" pitchFamily="18" charset="0"/>
                <a:cs typeface="Times New Roman" pitchFamily="18" charset="0"/>
              </a:rPr>
              <a:t>	</a:t>
            </a:r>
            <a:r>
              <a:rPr lang="en-US" sz="1400" baseline="0" dirty="0" smtClean="0">
                <a:latin typeface="Garamond" pitchFamily="18" charset="0"/>
                <a:cs typeface="Times New Roman" pitchFamily="18" charset="0"/>
              </a:rPr>
              <a:t>"How shall we comfort ourselves, the murderers of all murderers?  What was the holiest and mightiest of all that the world has yet owned has bled to death under our knives:  who will wipe this blood off us?  What water is there for us to clean ourselves?  What festivals of atonement, what sacred games shall we have to invent?  Is not the greatness of this deed too great for us?  Must we ourselves not become gods simply to appear worthy of it?  There has never been a greater deed; and whoever is born after us—for the sake of this deed he will belong to a higher history than all history hitherto."</a:t>
            </a:r>
          </a:p>
          <a:p>
            <a:pPr>
              <a:buNone/>
            </a:pPr>
            <a:r>
              <a:rPr lang="en-US" sz="1400" dirty="0">
                <a:latin typeface="Garamond" pitchFamily="18" charset="0"/>
                <a:cs typeface="Times New Roman" pitchFamily="18" charset="0"/>
              </a:rPr>
              <a:t>	</a:t>
            </a:r>
            <a:r>
              <a:rPr lang="en-US" sz="1400" dirty="0" smtClean="0">
                <a:latin typeface="Garamond" pitchFamily="18" charset="0"/>
                <a:cs typeface="Times New Roman" pitchFamily="18" charset="0"/>
              </a:rPr>
              <a:t>	</a:t>
            </a:r>
            <a:r>
              <a:rPr lang="en-US" sz="1400" baseline="0" dirty="0" smtClean="0">
                <a:latin typeface="Garamond" pitchFamily="18" charset="0"/>
                <a:cs typeface="Times New Roman" pitchFamily="18" charset="0"/>
              </a:rPr>
              <a:t>Here the madman fell silent and looked again at his listeners; and they, too, were silent and stared at him in astonishment.  At last he threw his lantern on the ground, and it broke into pieces and went out.  "I have come to early," he said then; "my time is not yet.  The tremendous event is still on its way, still wandering; it has not yet reached the ears of men.  Lightning and thunder require time; the light of the stars requires time; deeds, though done, still require time to be seen and heard.  This deed is still more distant from them than the most distant stars—</a:t>
            </a:r>
            <a:r>
              <a:rPr lang="en-US" sz="1400" i="1" baseline="0" dirty="0" smtClean="0">
                <a:latin typeface="Garamond" pitchFamily="18" charset="0"/>
                <a:cs typeface="Times New Roman" pitchFamily="18" charset="0"/>
              </a:rPr>
              <a:t>and yet they have done it themselves." </a:t>
            </a:r>
            <a:r>
              <a:rPr lang="en-US" sz="1400" baseline="0" dirty="0" smtClean="0">
                <a:latin typeface="Garamond" pitchFamily="18" charset="0"/>
                <a:cs typeface="Times New Roman" pitchFamily="18" charset="0"/>
              </a:rPr>
              <a:t> (</a:t>
            </a:r>
            <a:r>
              <a:rPr lang="en-US" sz="1400" i="1" dirty="0" smtClean="0">
                <a:latin typeface="Garamond" pitchFamily="18" charset="0"/>
              </a:rPr>
              <a:t>The Gay Science </a:t>
            </a:r>
            <a:r>
              <a:rPr lang="en-US" sz="1400" baseline="0" dirty="0" smtClean="0">
                <a:latin typeface="Garamond" pitchFamily="18" charset="0"/>
              </a:rPr>
              <a:t>§125)</a:t>
            </a:r>
            <a:endParaRPr lang="en-US" sz="1400" dirty="0">
              <a:latin typeface="Garamond"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atner_fig06b.jpg"/>
          <p:cNvPicPr>
            <a:picLocks noGrp="1" noChangeAspect="1"/>
          </p:cNvPicPr>
          <p:nvPr>
            <p:ph idx="1"/>
          </p:nvPr>
        </p:nvPicPr>
        <p:blipFill>
          <a:blip r:embed="rId2"/>
          <a:stretch>
            <a:fillRect/>
          </a:stretch>
        </p:blipFill>
        <p:spPr>
          <a:xfrm>
            <a:off x="-1" y="0"/>
            <a:ext cx="4903471" cy="6858000"/>
          </a:xfrm>
        </p:spPr>
      </p:pic>
      <p:sp>
        <p:nvSpPr>
          <p:cNvPr id="5" name="Rectangle 4"/>
          <p:cNvSpPr/>
          <p:nvPr/>
        </p:nvSpPr>
        <p:spPr>
          <a:xfrm>
            <a:off x="4572000" y="1066801"/>
            <a:ext cx="4419600" cy="4247317"/>
          </a:xfrm>
          <a:prstGeom prst="rect">
            <a:avLst/>
          </a:prstGeom>
        </p:spPr>
        <p:txBody>
          <a:bodyPr wrap="square">
            <a:spAutoFit/>
          </a:bodyPr>
          <a:lstStyle/>
          <a:p>
            <a:endParaRPr lang="en-US" baseline="0" dirty="0" smtClean="0"/>
          </a:p>
          <a:p>
            <a:pPr algn="ctr"/>
            <a:r>
              <a:rPr lang="en-US" sz="5400" baseline="0" dirty="0" smtClean="0">
                <a:latin typeface="Matura MT Script Capitals" pitchFamily="66" charset="0"/>
              </a:rPr>
              <a:t>“I teach you the</a:t>
            </a:r>
          </a:p>
          <a:p>
            <a:pPr algn="ctr"/>
            <a:r>
              <a:rPr lang="en-US" sz="5400" baseline="0" dirty="0" smtClean="0">
                <a:latin typeface="Matura MT Script Capitals" pitchFamily="66" charset="0"/>
              </a:rPr>
              <a:t>Superman.”</a:t>
            </a:r>
          </a:p>
          <a:p>
            <a:r>
              <a:rPr lang="en-US" i="1" baseline="0" dirty="0" smtClean="0">
                <a:latin typeface="Garamond" pitchFamily="18" charset="0"/>
              </a:rPr>
              <a:t>	Thus Spoke Zarathustra</a:t>
            </a:r>
            <a:r>
              <a:rPr lang="en-US" baseline="0" dirty="0" smtClean="0">
                <a:latin typeface="Garamond" pitchFamily="18" charset="0"/>
              </a:rPr>
              <a:t>, Prologue § 3</a:t>
            </a:r>
            <a:endParaRPr lang="en-US" dirty="0" smtClean="0"/>
          </a:p>
          <a:p>
            <a:endParaRPr lang="en-US" dirty="0"/>
          </a:p>
          <a:p>
            <a:endParaRPr lang="en-US" dirty="0" smtClean="0"/>
          </a:p>
          <a:p>
            <a:endParaRPr lang="en-US" dirty="0"/>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DSC00226.JPG"/>
          <p:cNvPicPr>
            <a:picLocks noGrp="1" noChangeAspect="1"/>
          </p:cNvPicPr>
          <p:nvPr>
            <p:ph idx="1"/>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3657600" cy="5440363"/>
          </a:xfrm>
        </p:spPr>
        <p:txBody>
          <a:bodyPr>
            <a:normAutofit/>
          </a:bodyPr>
          <a:lstStyle/>
          <a:p>
            <a:pPr>
              <a:buNone/>
            </a:pPr>
            <a:r>
              <a:rPr lang="en-US" baseline="0" dirty="0" smtClean="0">
                <a:latin typeface="Times New Roman" pitchFamily="18" charset="0"/>
                <a:cs typeface="Times New Roman" pitchFamily="18" charset="0"/>
              </a:rPr>
              <a:t>	</a:t>
            </a:r>
            <a:r>
              <a:rPr lang="en-US" sz="4000" baseline="0" dirty="0" smtClean="0">
                <a:latin typeface="Monotype Corsiva" pitchFamily="66" charset="0"/>
                <a:cs typeface="Times New Roman" pitchFamily="18" charset="0"/>
              </a:rPr>
              <a:t>“some are born posthumously”</a:t>
            </a:r>
          </a:p>
          <a:p>
            <a:pPr>
              <a:buNone/>
            </a:pPr>
            <a:endParaRPr lang="en-US" baseline="0" dirty="0" smtClean="0"/>
          </a:p>
          <a:p>
            <a:pPr>
              <a:buNone/>
            </a:pPr>
            <a:r>
              <a:rPr lang="en-US" baseline="0" dirty="0" smtClean="0"/>
              <a:t>	</a:t>
            </a:r>
            <a:r>
              <a:rPr lang="en-US" sz="2000" baseline="0" dirty="0" smtClean="0">
                <a:latin typeface="Times New Roman" pitchFamily="18" charset="0"/>
                <a:cs typeface="Times New Roman" pitchFamily="18" charset="0"/>
              </a:rPr>
              <a:t>Posthumous people—like me, for example—are less well understood than timely ones, but better </a:t>
            </a:r>
            <a:r>
              <a:rPr lang="en-US" sz="2000" i="1" baseline="0" dirty="0" smtClean="0">
                <a:latin typeface="Times New Roman" pitchFamily="18" charset="0"/>
                <a:cs typeface="Times New Roman" pitchFamily="18" charset="0"/>
              </a:rPr>
              <a:t>heard. More strictly: we are never understood—and hence our authority . . . </a:t>
            </a:r>
          </a:p>
          <a:p>
            <a:pPr>
              <a:buNone/>
            </a:pPr>
            <a:r>
              <a:rPr lang="en-US" sz="1800" i="1" dirty="0">
                <a:latin typeface="Garamond" pitchFamily="18" charset="0"/>
              </a:rPr>
              <a:t>	</a:t>
            </a:r>
            <a:r>
              <a:rPr lang="en-US" sz="1800" i="1" baseline="0" dirty="0" smtClean="0">
                <a:latin typeface="Garamond" pitchFamily="18" charset="0"/>
              </a:rPr>
              <a:t>Twilight of the Idols, </a:t>
            </a:r>
            <a:r>
              <a:rPr lang="en-US" sz="1800" baseline="0" dirty="0" smtClean="0">
                <a:latin typeface="Garamond" pitchFamily="18" charset="0"/>
              </a:rPr>
              <a:t>“Maxims and Arrows”  §15 </a:t>
            </a:r>
          </a:p>
          <a:p>
            <a:pPr>
              <a:buNone/>
            </a:pPr>
            <a:endParaRPr lang="en-US" dirty="0"/>
          </a:p>
        </p:txBody>
      </p:sp>
      <p:pic>
        <p:nvPicPr>
          <p:cNvPr id="4" name="Picture 3" descr="nietzscheddsd.gif"/>
          <p:cNvPicPr>
            <a:picLocks noChangeAspect="1"/>
          </p:cNvPicPr>
          <p:nvPr/>
        </p:nvPicPr>
        <p:blipFill>
          <a:blip r:embed="rId2"/>
          <a:stretch>
            <a:fillRect/>
          </a:stretch>
        </p:blipFill>
        <p:spPr>
          <a:xfrm>
            <a:off x="4191001" y="-1"/>
            <a:ext cx="4953000" cy="687750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274638"/>
            <a:ext cx="3276600" cy="5973762"/>
          </a:xfrm>
        </p:spPr>
        <p:txBody>
          <a:bodyPr>
            <a:normAutofit/>
          </a:bodyPr>
          <a:lstStyle/>
          <a:p>
            <a:r>
              <a:rPr lang="en-US" sz="2400" baseline="0" dirty="0" smtClean="0">
                <a:latin typeface="Footlight MT Light" pitchFamily="18" charset="0"/>
              </a:rPr>
              <a:t>“Everything profound loves a mask.</a:t>
            </a:r>
            <a:r>
              <a:rPr lang="en-US" sz="2400" dirty="0" smtClean="0">
                <a:latin typeface="Footlight MT Light" pitchFamily="18" charset="0"/>
              </a:rPr>
              <a:t> . . .</a:t>
            </a:r>
            <a:r>
              <a:rPr lang="en-US" sz="2400" baseline="0" dirty="0" smtClean="0">
                <a:latin typeface="Footlight MT Light" pitchFamily="18" charset="0"/>
              </a:rPr>
              <a:t> </a:t>
            </a:r>
            <a:r>
              <a:rPr lang="en-US" sz="2400" dirty="0" smtClean="0">
                <a:latin typeface="Footlight MT Light" pitchFamily="18" charset="0"/>
              </a:rPr>
              <a:t> </a:t>
            </a:r>
            <a:r>
              <a:rPr lang="en-US" sz="2400" baseline="0" dirty="0" smtClean="0">
                <a:latin typeface="Footlight MT Light" pitchFamily="18" charset="0"/>
              </a:rPr>
              <a:t>Every profound spirit needs a mask: even more, around every profound spirit a mask is growing continually, owing to the constantly false, namely </a:t>
            </a:r>
            <a:r>
              <a:rPr lang="en-US" sz="2400" i="1" baseline="0" dirty="0" smtClean="0">
                <a:latin typeface="Footlight MT Light" pitchFamily="18" charset="0"/>
              </a:rPr>
              <a:t>shallow, interpretation of every word, every step, every sign of life he gives” </a:t>
            </a:r>
            <a:br>
              <a:rPr lang="en-US" sz="2400" i="1" baseline="0" dirty="0" smtClean="0">
                <a:latin typeface="Footlight MT Light" pitchFamily="18" charset="0"/>
              </a:rPr>
            </a:br>
            <a:r>
              <a:rPr lang="en-US" sz="2400" i="1" baseline="0" dirty="0" smtClean="0">
                <a:latin typeface="Garamond" pitchFamily="18" charset="0"/>
              </a:rPr>
              <a:t>Beyond Good and Evil §40</a:t>
            </a:r>
            <a:endParaRPr lang="en-US" sz="2400" dirty="0">
              <a:latin typeface="Garamond" pitchFamily="18" charset="0"/>
            </a:endParaRPr>
          </a:p>
        </p:txBody>
      </p:sp>
      <p:pic>
        <p:nvPicPr>
          <p:cNvPr id="4" name="Content Placeholder 3" descr="mask3.JPG"/>
          <p:cNvPicPr>
            <a:picLocks noGrp="1" noChangeAspect="1"/>
          </p:cNvPicPr>
          <p:nvPr>
            <p:ph idx="1"/>
          </p:nvPr>
        </p:nvPicPr>
        <p:blipFill>
          <a:blip r:embed="rId2"/>
          <a:stretch>
            <a:fillRect/>
          </a:stretch>
        </p:blipFill>
        <p:spPr>
          <a:xfrm>
            <a:off x="-1" y="0"/>
            <a:ext cx="5625101" cy="6858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0" y="1371600"/>
            <a:ext cx="2133600" cy="4754563"/>
          </a:xfrm>
        </p:spPr>
        <p:txBody>
          <a:bodyPr>
            <a:normAutofit/>
          </a:bodyPr>
          <a:lstStyle/>
          <a:p>
            <a:pPr>
              <a:buNone/>
            </a:pPr>
            <a:endParaRPr lang="en-US" sz="4400" baseline="0" dirty="0" smtClean="0">
              <a:latin typeface="Book Antiqua" pitchFamily="18" charset="0"/>
            </a:endParaRPr>
          </a:p>
          <a:p>
            <a:pPr>
              <a:buNone/>
            </a:pPr>
            <a:endParaRPr lang="en-US" sz="4400" dirty="0">
              <a:latin typeface="Book Antiqua" pitchFamily="18" charset="0"/>
            </a:endParaRPr>
          </a:p>
          <a:p>
            <a:pPr algn="ctr">
              <a:buNone/>
            </a:pPr>
            <a:r>
              <a:rPr lang="en-US" sz="2400" baseline="0" dirty="0" smtClean="0">
                <a:latin typeface="Book Antiqua" pitchFamily="18" charset="0"/>
              </a:rPr>
              <a:t>“Have </a:t>
            </a:r>
          </a:p>
          <a:p>
            <a:pPr algn="ctr">
              <a:buNone/>
            </a:pPr>
            <a:r>
              <a:rPr lang="en-US" sz="2400" baseline="0" dirty="0" smtClean="0">
                <a:latin typeface="Book Antiqua" pitchFamily="18" charset="0"/>
              </a:rPr>
              <a:t>I </a:t>
            </a:r>
          </a:p>
          <a:p>
            <a:pPr algn="ctr">
              <a:buNone/>
            </a:pPr>
            <a:r>
              <a:rPr lang="en-US" sz="2400" baseline="0" dirty="0" smtClean="0">
                <a:latin typeface="Book Antiqua" pitchFamily="18" charset="0"/>
              </a:rPr>
              <a:t>been </a:t>
            </a:r>
          </a:p>
          <a:p>
            <a:pPr algn="ctr">
              <a:buNone/>
            </a:pPr>
            <a:r>
              <a:rPr lang="en-US" sz="2400" baseline="0" dirty="0" smtClean="0">
                <a:latin typeface="Book Antiqua" pitchFamily="18" charset="0"/>
              </a:rPr>
              <a:t>understood?”</a:t>
            </a:r>
          </a:p>
          <a:p>
            <a:pPr>
              <a:buNone/>
            </a:pPr>
            <a:r>
              <a:rPr lang="en-US" sz="3600" dirty="0"/>
              <a:t>	</a:t>
            </a:r>
            <a:r>
              <a:rPr lang="en-US" sz="3600" dirty="0" smtClean="0"/>
              <a:t>	</a:t>
            </a:r>
            <a:endParaRPr lang="en-US" sz="1400" dirty="0">
              <a:latin typeface="Garamond" pitchFamily="18" charset="0"/>
            </a:endParaRPr>
          </a:p>
        </p:txBody>
      </p:sp>
      <p:pic>
        <p:nvPicPr>
          <p:cNvPr id="6" name="Picture 5" descr="07_QZC07045_QRE01186-Nietzsche.jpg"/>
          <p:cNvPicPr>
            <a:picLocks noChangeAspect="1"/>
          </p:cNvPicPr>
          <p:nvPr/>
        </p:nvPicPr>
        <p:blipFill>
          <a:blip r:embed="rId2"/>
          <a:stretch>
            <a:fillRect/>
          </a:stretch>
        </p:blipFill>
        <p:spPr>
          <a:xfrm>
            <a:off x="0" y="-1"/>
            <a:ext cx="6781800" cy="685375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581400" y="152400"/>
            <a:ext cx="5334000" cy="6705600"/>
          </a:xfrm>
        </p:spPr>
        <p:txBody>
          <a:bodyPr>
            <a:normAutofit fontScale="47500" lnSpcReduction="20000"/>
          </a:bodyPr>
          <a:lstStyle/>
          <a:p>
            <a:pPr algn="just">
              <a:buNone/>
            </a:pPr>
            <a:r>
              <a:rPr lang="en-US" sz="4500" baseline="0" dirty="0" smtClean="0"/>
              <a:t>	</a:t>
            </a:r>
          </a:p>
          <a:p>
            <a:pPr algn="just">
              <a:buNone/>
            </a:pPr>
            <a:r>
              <a:rPr lang="en-US" sz="4500" dirty="0">
                <a:latin typeface="Garamond" pitchFamily="18" charset="0"/>
                <a:cs typeface="Times New Roman" pitchFamily="18" charset="0"/>
              </a:rPr>
              <a:t>	</a:t>
            </a:r>
            <a:r>
              <a:rPr lang="en-US" sz="4500" dirty="0" smtClean="0">
                <a:latin typeface="Garamond" pitchFamily="18" charset="0"/>
                <a:cs typeface="Times New Roman" pitchFamily="18" charset="0"/>
              </a:rPr>
              <a:t>	</a:t>
            </a:r>
            <a:r>
              <a:rPr lang="en-US" sz="4500" baseline="0" dirty="0" smtClean="0">
                <a:latin typeface="Garamond" pitchFamily="18" charset="0"/>
                <a:cs typeface="Times New Roman" pitchFamily="18" charset="0"/>
              </a:rPr>
              <a:t>The hermit does not believe that any philosopher—assuming that every philosopher was first of all a hermit—ever expressed his real and ultimate opinions in books:  does one not write books precisely to conceal what one harbors? Indeed, he will doubt whether a philosopher could </a:t>
            </a:r>
            <a:r>
              <a:rPr lang="en-US" sz="4500" i="1" baseline="0" dirty="0" smtClean="0">
                <a:latin typeface="Garamond" pitchFamily="18" charset="0"/>
                <a:cs typeface="Times New Roman" pitchFamily="18" charset="0"/>
              </a:rPr>
              <a:t>possibly </a:t>
            </a:r>
            <a:r>
              <a:rPr lang="en-US" sz="4500" baseline="0" dirty="0" smtClean="0">
                <a:latin typeface="Garamond" pitchFamily="18" charset="0"/>
                <a:cs typeface="Times New Roman" pitchFamily="18" charset="0"/>
              </a:rPr>
              <a:t>have "ultimate and real" opinions, whether behind every one of his caves there is not, must not be, another deeper cave—a more comprehensive, stranger, richer world beyond the surface, an abysmally deep ground behind every ground, under every attempt to furnish "grounds." Every philosophy is a foreground philosophy—that is a hermit's judgment: "There is something arbitrary in his stopping </a:t>
            </a:r>
            <a:r>
              <a:rPr lang="en-US" sz="4500" i="1" baseline="0" dirty="0" smtClean="0">
                <a:latin typeface="Garamond" pitchFamily="18" charset="0"/>
                <a:cs typeface="Times New Roman" pitchFamily="18" charset="0"/>
              </a:rPr>
              <a:t>here</a:t>
            </a:r>
            <a:r>
              <a:rPr lang="en-US" sz="4500" baseline="0" dirty="0" smtClean="0">
                <a:latin typeface="Garamond" pitchFamily="18" charset="0"/>
                <a:cs typeface="Times New Roman" pitchFamily="18" charset="0"/>
              </a:rPr>
              <a:t> to look back and look around, in his not digging deeper</a:t>
            </a:r>
            <a:r>
              <a:rPr lang="en-US" sz="4500" i="1" baseline="0" dirty="0" smtClean="0">
                <a:latin typeface="Garamond" pitchFamily="18" charset="0"/>
                <a:cs typeface="Times New Roman" pitchFamily="18" charset="0"/>
              </a:rPr>
              <a:t> here </a:t>
            </a:r>
            <a:r>
              <a:rPr lang="en-US" sz="4500" baseline="0" dirty="0" smtClean="0">
                <a:latin typeface="Garamond" pitchFamily="18" charset="0"/>
                <a:cs typeface="Times New Roman" pitchFamily="18" charset="0"/>
              </a:rPr>
              <a:t>but laying his spade aside; there is something suspicious about it." Every philosophy also </a:t>
            </a:r>
            <a:r>
              <a:rPr lang="en-US" sz="4500" i="1" baseline="0" dirty="0" smtClean="0">
                <a:latin typeface="Garamond" pitchFamily="18" charset="0"/>
                <a:cs typeface="Times New Roman" pitchFamily="18" charset="0"/>
              </a:rPr>
              <a:t>conceals</a:t>
            </a:r>
            <a:r>
              <a:rPr lang="en-US" sz="4500" baseline="0" dirty="0" smtClean="0">
                <a:latin typeface="Garamond" pitchFamily="18" charset="0"/>
                <a:cs typeface="Times New Roman" pitchFamily="18" charset="0"/>
              </a:rPr>
              <a:t> a philosophy; every opinion is also a hideout, every word also a mask. </a:t>
            </a:r>
          </a:p>
          <a:p>
            <a:pPr>
              <a:buNone/>
            </a:pPr>
            <a:r>
              <a:rPr lang="en-US" sz="3800" i="1" dirty="0"/>
              <a:t>	</a:t>
            </a:r>
            <a:r>
              <a:rPr lang="en-US" sz="3800" i="1" dirty="0" smtClean="0"/>
              <a:t>	</a:t>
            </a:r>
            <a:r>
              <a:rPr lang="en-US" sz="3800" i="1" baseline="0" dirty="0" smtClean="0">
                <a:latin typeface="Garamond" pitchFamily="18" charset="0"/>
              </a:rPr>
              <a:t>Beyond Good and Evil §289</a:t>
            </a:r>
            <a:endParaRPr lang="en-US" sz="3800" dirty="0">
              <a:latin typeface="Garamond" pitchFamily="18" charset="0"/>
            </a:endParaRPr>
          </a:p>
        </p:txBody>
      </p:sp>
      <p:pic>
        <p:nvPicPr>
          <p:cNvPr id="4" name="Picture 3" descr="Photo 131.jpg"/>
          <p:cNvPicPr>
            <a:picLocks noChangeAspect="1"/>
          </p:cNvPicPr>
          <p:nvPr/>
        </p:nvPicPr>
        <p:blipFill>
          <a:blip r:embed="rId2"/>
          <a:stretch>
            <a:fillRect/>
          </a:stretch>
        </p:blipFill>
        <p:spPr>
          <a:xfrm>
            <a:off x="152400" y="426849"/>
            <a:ext cx="3710896" cy="544055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9400" y="304800"/>
            <a:ext cx="5867400" cy="5821363"/>
          </a:xfrm>
        </p:spPr>
        <p:txBody>
          <a:bodyPr>
            <a:normAutofit fontScale="55000" lnSpcReduction="20000"/>
          </a:bodyPr>
          <a:lstStyle/>
          <a:p>
            <a:pPr>
              <a:buNone/>
            </a:pPr>
            <a:r>
              <a:rPr lang="en-US" baseline="0" dirty="0" smtClean="0"/>
              <a:t>	</a:t>
            </a:r>
          </a:p>
          <a:p>
            <a:pPr>
              <a:buNone/>
            </a:pPr>
            <a:r>
              <a:rPr lang="en-US" dirty="0"/>
              <a:t>	</a:t>
            </a:r>
            <a:r>
              <a:rPr lang="en-US" baseline="0" dirty="0" smtClean="0"/>
              <a:t>	</a:t>
            </a:r>
            <a:r>
              <a:rPr lang="en-US" sz="3800" baseline="0" dirty="0" smtClean="0"/>
              <a:t>“</a:t>
            </a:r>
            <a:r>
              <a:rPr lang="en-US" sz="3800" baseline="0" dirty="0" smtClean="0">
                <a:latin typeface="Times New Roman" pitchFamily="18" charset="0"/>
                <a:cs typeface="Times New Roman" pitchFamily="18" charset="0"/>
              </a:rPr>
              <a:t>Seeing that before long I must confront humanity with the most difficult demand ever made of it, it seems indispensable to me to say </a:t>
            </a:r>
            <a:r>
              <a:rPr lang="en-US" sz="3800" i="1" baseline="0" dirty="0" smtClean="0">
                <a:latin typeface="Times New Roman" pitchFamily="18" charset="0"/>
                <a:cs typeface="Times New Roman" pitchFamily="18" charset="0"/>
              </a:rPr>
              <a:t>who I am</a:t>
            </a:r>
            <a:r>
              <a:rPr lang="en-US" sz="3800" baseline="0" dirty="0" smtClean="0">
                <a:latin typeface="Times New Roman" pitchFamily="18" charset="0"/>
                <a:cs typeface="Times New Roman" pitchFamily="18" charset="0"/>
              </a:rPr>
              <a:t>. Really, one should know it, for I have not left myself "without testimony." But the disproportion between the greatness of my task and the</a:t>
            </a:r>
            <a:r>
              <a:rPr lang="en-US" sz="3800" i="1" baseline="0" dirty="0" smtClean="0">
                <a:latin typeface="Times New Roman" pitchFamily="18" charset="0"/>
                <a:cs typeface="Times New Roman" pitchFamily="18" charset="0"/>
              </a:rPr>
              <a:t> smallness </a:t>
            </a:r>
            <a:r>
              <a:rPr lang="en-US" sz="3800" baseline="0" dirty="0" smtClean="0">
                <a:latin typeface="Times New Roman" pitchFamily="18" charset="0"/>
                <a:cs typeface="Times New Roman" pitchFamily="18" charset="0"/>
              </a:rPr>
              <a:t>of my contemporaries has found expression in the fact that one has neither heard nor even seen me. I live on my own credit; it is perhaps a mere prejudice that I live.</a:t>
            </a:r>
          </a:p>
          <a:p>
            <a:pPr>
              <a:buNone/>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a:t>
            </a:r>
            <a:r>
              <a:rPr lang="en-US" sz="3800" baseline="0" dirty="0" smtClean="0">
                <a:latin typeface="Times New Roman" pitchFamily="18" charset="0"/>
                <a:cs typeface="Times New Roman" pitchFamily="18" charset="0"/>
              </a:rPr>
              <a:t>I only need to speak with one of the "educated" who come to the Upper </a:t>
            </a:r>
            <a:r>
              <a:rPr lang="en-US" sz="3800" baseline="0" dirty="0" err="1" smtClean="0">
                <a:latin typeface="Times New Roman" pitchFamily="18" charset="0"/>
                <a:cs typeface="Times New Roman" pitchFamily="18" charset="0"/>
              </a:rPr>
              <a:t>Engadine</a:t>
            </a:r>
            <a:r>
              <a:rPr lang="en-US" sz="3800" baseline="0" dirty="0" smtClean="0">
                <a:latin typeface="Times New Roman" pitchFamily="18" charset="0"/>
                <a:cs typeface="Times New Roman" pitchFamily="18" charset="0"/>
              </a:rPr>
              <a:t> for the summer, and I am convinced that I do </a:t>
            </a:r>
            <a:r>
              <a:rPr lang="en-US" sz="3800" i="1" baseline="0" dirty="0" smtClean="0">
                <a:latin typeface="Times New Roman" pitchFamily="18" charset="0"/>
                <a:cs typeface="Times New Roman" pitchFamily="18" charset="0"/>
              </a:rPr>
              <a:t>not</a:t>
            </a:r>
            <a:r>
              <a:rPr lang="en-US" sz="3800" baseline="0" dirty="0" smtClean="0">
                <a:latin typeface="Times New Roman" pitchFamily="18" charset="0"/>
                <a:cs typeface="Times New Roman" pitchFamily="18" charset="0"/>
              </a:rPr>
              <a:t> live.</a:t>
            </a:r>
          </a:p>
          <a:p>
            <a:pPr>
              <a:buNone/>
            </a:pPr>
            <a:r>
              <a:rPr lang="en-US" sz="3800" dirty="0">
                <a:latin typeface="Times New Roman" pitchFamily="18" charset="0"/>
                <a:cs typeface="Times New Roman" pitchFamily="18" charset="0"/>
              </a:rPr>
              <a:t>	</a:t>
            </a:r>
            <a:r>
              <a:rPr lang="en-US" sz="3800" dirty="0" smtClean="0">
                <a:latin typeface="Times New Roman" pitchFamily="18" charset="0"/>
                <a:cs typeface="Times New Roman" pitchFamily="18" charset="0"/>
              </a:rPr>
              <a:t>	</a:t>
            </a:r>
            <a:r>
              <a:rPr lang="en-US" sz="3800" baseline="0" dirty="0" smtClean="0">
                <a:latin typeface="Times New Roman" pitchFamily="18" charset="0"/>
                <a:cs typeface="Times New Roman" pitchFamily="18" charset="0"/>
              </a:rPr>
              <a:t>Under these circumstances I have a duty against which my habits, even more the pride of my instincts, revolt at bottom—namely, to say: </a:t>
            </a:r>
            <a:r>
              <a:rPr lang="en-US" sz="3800" i="1" baseline="0" dirty="0" smtClean="0">
                <a:latin typeface="Times New Roman" pitchFamily="18" charset="0"/>
                <a:cs typeface="Times New Roman" pitchFamily="18" charset="0"/>
              </a:rPr>
              <a:t>Hear me! For I am such and such a person. Above all, do not mistake me for someone else</a:t>
            </a:r>
            <a:r>
              <a:rPr lang="en-US" sz="3800" baseline="0" dirty="0" smtClean="0">
                <a:latin typeface="Times New Roman" pitchFamily="18" charset="0"/>
                <a:cs typeface="Times New Roman" pitchFamily="18" charset="0"/>
              </a:rPr>
              <a:t>!”</a:t>
            </a:r>
          </a:p>
          <a:p>
            <a:pPr>
              <a:buNone/>
            </a:pPr>
            <a:r>
              <a:rPr lang="en-US" i="1" baseline="0" dirty="0" smtClean="0"/>
              <a:t>		</a:t>
            </a:r>
            <a:r>
              <a:rPr lang="en-US" sz="4400" i="1" baseline="0" dirty="0" smtClean="0">
                <a:latin typeface="Garamond" pitchFamily="18" charset="0"/>
              </a:rPr>
              <a:t>Ecce Homo, </a:t>
            </a:r>
            <a:r>
              <a:rPr lang="en-US" sz="4400" baseline="0" dirty="0" smtClean="0">
                <a:latin typeface="Garamond" pitchFamily="18" charset="0"/>
              </a:rPr>
              <a:t>Preface 1 </a:t>
            </a:r>
          </a:p>
          <a:p>
            <a:pPr>
              <a:buNone/>
            </a:pPr>
            <a:endParaRPr lang="en-US" dirty="0"/>
          </a:p>
        </p:txBody>
      </p:sp>
      <p:pic>
        <p:nvPicPr>
          <p:cNvPr id="4" name="Picture 3" descr="nietzsche-.jpg"/>
          <p:cNvPicPr>
            <a:picLocks noChangeAspect="1"/>
          </p:cNvPicPr>
          <p:nvPr/>
        </p:nvPicPr>
        <p:blipFill>
          <a:blip r:embed="rId2"/>
          <a:stretch>
            <a:fillRect/>
          </a:stretch>
        </p:blipFill>
        <p:spPr>
          <a:xfrm>
            <a:off x="152400" y="838200"/>
            <a:ext cx="3070860" cy="4191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181600" y="274638"/>
            <a:ext cx="3505200" cy="3078162"/>
          </a:xfrm>
        </p:spPr>
        <p:txBody>
          <a:bodyPr>
            <a:normAutofit/>
          </a:bodyPr>
          <a:lstStyle/>
          <a:p>
            <a:r>
              <a:rPr lang="en-US" sz="3200" dirty="0" smtClean="0">
                <a:latin typeface="Times New Roman"/>
              </a:rPr>
              <a:t>Bertrand Russell </a:t>
            </a:r>
            <a:br>
              <a:rPr lang="en-US" sz="3200" dirty="0" smtClean="0">
                <a:latin typeface="Times New Roman"/>
              </a:rPr>
            </a:br>
            <a:r>
              <a:rPr lang="en-US" sz="3200" dirty="0" smtClean="0">
                <a:latin typeface="Times New Roman"/>
              </a:rPr>
              <a:t>on </a:t>
            </a:r>
            <a:br>
              <a:rPr lang="en-US" sz="3200" dirty="0" smtClean="0">
                <a:latin typeface="Times New Roman"/>
              </a:rPr>
            </a:br>
            <a:r>
              <a:rPr lang="en-US" sz="3200" dirty="0" smtClean="0">
                <a:latin typeface="Times New Roman"/>
              </a:rPr>
              <a:t>Nietzsche</a:t>
            </a:r>
            <a:endParaRPr lang="en-US" sz="3200" dirty="0">
              <a:latin typeface="Times New Roman"/>
            </a:endParaRPr>
          </a:p>
        </p:txBody>
      </p:sp>
      <p:pic>
        <p:nvPicPr>
          <p:cNvPr id="7" name="Content Placeholder 6" descr="Screen Shot 2014-08-24 at 6.32.18 PM.png"/>
          <p:cNvPicPr>
            <a:picLocks noGrp="1" noChangeAspect="1"/>
          </p:cNvPicPr>
          <p:nvPr>
            <p:ph idx="1"/>
          </p:nvPr>
        </p:nvPicPr>
        <p:blipFill>
          <a:blip r:embed="rId2"/>
          <a:srcRect l="-27736" r="-27736"/>
          <a:stretch>
            <a:fillRect/>
          </a:stretch>
        </p:blipFill>
        <p:spPr>
          <a:xfrm>
            <a:off x="-685800" y="381001"/>
            <a:ext cx="6935454" cy="3886199"/>
          </a:xfrm>
        </p:spPr>
      </p:pic>
      <p:sp>
        <p:nvSpPr>
          <p:cNvPr id="8" name="TextBox 7"/>
          <p:cNvSpPr txBox="1"/>
          <p:nvPr/>
        </p:nvSpPr>
        <p:spPr>
          <a:xfrm>
            <a:off x="685800" y="4191000"/>
            <a:ext cx="8153400" cy="2862323"/>
          </a:xfrm>
          <a:prstGeom prst="rect">
            <a:avLst/>
          </a:prstGeom>
          <a:noFill/>
        </p:spPr>
        <p:txBody>
          <a:bodyPr wrap="square" rtlCol="0">
            <a:spAutoFit/>
          </a:bodyPr>
          <a:lstStyle/>
          <a:p>
            <a:r>
              <a:rPr lang="en-US" dirty="0" smtClean="0">
                <a:latin typeface="Times New Roman"/>
              </a:rPr>
              <a:t>His general outlook remained very similar to that of Wagner in the Ring; Nietzsche’s superman is very like Siegfried, except that he knows Greek. This may seem odd, but that is not my fault. . . . There is a great deal in Nietzsche that must be dismissed as merely megalomaniac… It is obvious that in his day-dreams he is a warrior, not a professor; all the men he admires were military. His opinion of women, like every man’s, is an objectification of his own emotion towards them, which is obviously one of fear. “Forget not thy whip”–but nine women out of ten would get the whip away from him, and he knew it, so he kept away from women, and soothed his wounded vanity with unkind remarks.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343400" y="838200"/>
            <a:ext cx="4343400" cy="2133600"/>
          </a:xfrm>
        </p:spPr>
        <p:txBody>
          <a:bodyPr>
            <a:normAutofit/>
          </a:bodyPr>
          <a:lstStyle/>
          <a:p>
            <a:r>
              <a:rPr lang="en-US" dirty="0" smtClean="0">
                <a:latin typeface="Times New Roman"/>
              </a:rPr>
              <a:t>Martin </a:t>
            </a:r>
            <a:br>
              <a:rPr lang="en-US" dirty="0" smtClean="0">
                <a:latin typeface="Times New Roman"/>
              </a:rPr>
            </a:br>
            <a:r>
              <a:rPr lang="en-US" dirty="0" smtClean="0">
                <a:latin typeface="Times New Roman"/>
              </a:rPr>
              <a:t>Heidegger</a:t>
            </a:r>
            <a:endParaRPr lang="en-US" dirty="0">
              <a:latin typeface="Times New Roman"/>
            </a:endParaRPr>
          </a:p>
        </p:txBody>
      </p:sp>
      <p:pic>
        <p:nvPicPr>
          <p:cNvPr id="8" name="Picture 7" descr="heidegger2.jpg"/>
          <p:cNvPicPr>
            <a:picLocks noChangeAspect="1"/>
          </p:cNvPicPr>
          <p:nvPr/>
        </p:nvPicPr>
        <p:blipFill>
          <a:blip r:embed="rId2"/>
          <a:stretch>
            <a:fillRect/>
          </a:stretch>
        </p:blipFill>
        <p:spPr>
          <a:xfrm>
            <a:off x="381000" y="381000"/>
            <a:ext cx="4419600" cy="5892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248400" y="1676400"/>
            <a:ext cx="2438400" cy="2209800"/>
          </a:xfrm>
        </p:spPr>
        <p:txBody>
          <a:bodyPr>
            <a:normAutofit/>
          </a:bodyPr>
          <a:lstStyle/>
          <a:p>
            <a:r>
              <a:rPr lang="en-US" dirty="0" smtClean="0">
                <a:latin typeface="Times New Roman"/>
              </a:rPr>
              <a:t>Albert </a:t>
            </a:r>
            <a:br>
              <a:rPr lang="en-US" dirty="0" smtClean="0">
                <a:latin typeface="Times New Roman"/>
              </a:rPr>
            </a:br>
            <a:r>
              <a:rPr lang="en-US" dirty="0" smtClean="0">
                <a:latin typeface="Times New Roman"/>
              </a:rPr>
              <a:t>Camus</a:t>
            </a:r>
            <a:endParaRPr lang="en-US" dirty="0">
              <a:latin typeface="Times New Roman"/>
            </a:endParaRPr>
          </a:p>
        </p:txBody>
      </p:sp>
      <p:pic>
        <p:nvPicPr>
          <p:cNvPr id="4" name="Picture 3" descr="camus.jpg"/>
          <p:cNvPicPr>
            <a:picLocks noChangeAspect="1"/>
          </p:cNvPicPr>
          <p:nvPr/>
        </p:nvPicPr>
        <p:blipFill>
          <a:blip r:embed="rId2"/>
          <a:stretch>
            <a:fillRect/>
          </a:stretch>
        </p:blipFill>
        <p:spPr>
          <a:xfrm>
            <a:off x="457200" y="1219200"/>
            <a:ext cx="5338763" cy="4495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2600"/>
            <a:ext cx="1981200" cy="914400"/>
          </a:xfrm>
        </p:spPr>
        <p:txBody>
          <a:bodyPr>
            <a:normAutofit/>
          </a:bodyPr>
          <a:lstStyle/>
          <a:p>
            <a:r>
              <a:rPr lang="en-US" sz="2000" dirty="0" smtClean="0">
                <a:latin typeface="Garamond" pitchFamily="18" charset="0"/>
              </a:rPr>
              <a:t>Michel Foucault </a:t>
            </a:r>
            <a:r>
              <a:rPr lang="en-US" sz="2000" baseline="0" dirty="0" smtClean="0">
                <a:latin typeface="Garamond" pitchFamily="18" charset="0"/>
              </a:rPr>
              <a:t>(1926-1984)</a:t>
            </a:r>
            <a:endParaRPr lang="en-US" sz="2000" dirty="0">
              <a:latin typeface="Garamond" pitchFamily="18" charset="0"/>
            </a:endParaRPr>
          </a:p>
        </p:txBody>
      </p:sp>
      <p:sp>
        <p:nvSpPr>
          <p:cNvPr id="3" name="Content Placeholder 2"/>
          <p:cNvSpPr>
            <a:spLocks noGrp="1"/>
          </p:cNvSpPr>
          <p:nvPr>
            <p:ph idx="1"/>
          </p:nvPr>
        </p:nvSpPr>
        <p:spPr>
          <a:xfrm>
            <a:off x="4800600" y="5791200"/>
            <a:ext cx="1905000" cy="762000"/>
          </a:xfrm>
        </p:spPr>
        <p:txBody>
          <a:bodyPr>
            <a:noAutofit/>
          </a:bodyPr>
          <a:lstStyle/>
          <a:p>
            <a:pPr>
              <a:buNone/>
            </a:pPr>
            <a:r>
              <a:rPr lang="en-US" sz="2000" dirty="0" smtClean="0">
                <a:latin typeface="Garamond" pitchFamily="18" charset="0"/>
              </a:rPr>
              <a:t>Jean </a:t>
            </a:r>
            <a:r>
              <a:rPr lang="en-US" sz="2000" dirty="0" err="1" smtClean="0">
                <a:latin typeface="Garamond" pitchFamily="18" charset="0"/>
              </a:rPr>
              <a:t>Baudrillard</a:t>
            </a:r>
            <a:r>
              <a:rPr lang="en-US" sz="2000" dirty="0" smtClean="0">
                <a:latin typeface="Garamond" pitchFamily="18" charset="0"/>
              </a:rPr>
              <a:t> </a:t>
            </a:r>
          </a:p>
          <a:p>
            <a:pPr>
              <a:buNone/>
            </a:pPr>
            <a:r>
              <a:rPr lang="en-US" sz="2000" dirty="0" smtClean="0">
                <a:latin typeface="Garamond" pitchFamily="18" charset="0"/>
              </a:rPr>
              <a:t>(1929 – 2007)</a:t>
            </a:r>
            <a:endParaRPr lang="en-US" sz="2000" dirty="0">
              <a:latin typeface="Garamond" pitchFamily="18" charset="0"/>
            </a:endParaRPr>
          </a:p>
        </p:txBody>
      </p:sp>
      <p:pic>
        <p:nvPicPr>
          <p:cNvPr id="4" name="Picture 3" descr="Influence.png"/>
          <p:cNvPicPr>
            <a:picLocks noChangeAspect="1"/>
          </p:cNvPicPr>
          <p:nvPr/>
        </p:nvPicPr>
        <p:blipFill>
          <a:blip r:embed="rId2"/>
          <a:stretch>
            <a:fillRect/>
          </a:stretch>
        </p:blipFill>
        <p:spPr>
          <a:xfrm>
            <a:off x="457200" y="0"/>
            <a:ext cx="8382000" cy="3145215"/>
          </a:xfrm>
          <a:prstGeom prst="rect">
            <a:avLst/>
          </a:prstGeom>
        </p:spPr>
      </p:pic>
      <p:pic>
        <p:nvPicPr>
          <p:cNvPr id="5" name="Picture 4" descr="foucault08.jpg"/>
          <p:cNvPicPr>
            <a:picLocks noChangeAspect="1"/>
          </p:cNvPicPr>
          <p:nvPr/>
        </p:nvPicPr>
        <p:blipFill>
          <a:blip r:embed="rId3"/>
          <a:stretch>
            <a:fillRect/>
          </a:stretch>
        </p:blipFill>
        <p:spPr>
          <a:xfrm>
            <a:off x="685800" y="3429000"/>
            <a:ext cx="1682750" cy="2266168"/>
          </a:xfrm>
          <a:prstGeom prst="rect">
            <a:avLst/>
          </a:prstGeom>
        </p:spPr>
      </p:pic>
      <p:pic>
        <p:nvPicPr>
          <p:cNvPr id="6" name="Picture 5" descr="baudrillard.jpg"/>
          <p:cNvPicPr>
            <a:picLocks noChangeAspect="1"/>
          </p:cNvPicPr>
          <p:nvPr/>
        </p:nvPicPr>
        <p:blipFill>
          <a:blip r:embed="rId4"/>
          <a:stretch>
            <a:fillRect/>
          </a:stretch>
        </p:blipFill>
        <p:spPr>
          <a:xfrm>
            <a:off x="4876800" y="3581400"/>
            <a:ext cx="1643570" cy="2209800"/>
          </a:xfrm>
          <a:prstGeom prst="rect">
            <a:avLst/>
          </a:prstGeom>
        </p:spPr>
      </p:pic>
      <p:pic>
        <p:nvPicPr>
          <p:cNvPr id="7" name="Picture 6" descr="sartre.jpg"/>
          <p:cNvPicPr>
            <a:picLocks noChangeAspect="1"/>
          </p:cNvPicPr>
          <p:nvPr/>
        </p:nvPicPr>
        <p:blipFill>
          <a:blip r:embed="rId5"/>
          <a:stretch>
            <a:fillRect/>
          </a:stretch>
        </p:blipFill>
        <p:spPr>
          <a:xfrm>
            <a:off x="6629400" y="3581400"/>
            <a:ext cx="2216727" cy="2133600"/>
          </a:xfrm>
          <a:prstGeom prst="rect">
            <a:avLst/>
          </a:prstGeom>
        </p:spPr>
      </p:pic>
      <p:sp>
        <p:nvSpPr>
          <p:cNvPr id="12" name="Rectangle 11"/>
          <p:cNvSpPr/>
          <p:nvPr/>
        </p:nvSpPr>
        <p:spPr>
          <a:xfrm>
            <a:off x="6705600" y="5791200"/>
            <a:ext cx="2133600" cy="707886"/>
          </a:xfrm>
          <a:prstGeom prst="rect">
            <a:avLst/>
          </a:prstGeom>
        </p:spPr>
        <p:txBody>
          <a:bodyPr wrap="square">
            <a:spAutoFit/>
          </a:bodyPr>
          <a:lstStyle/>
          <a:p>
            <a:r>
              <a:rPr lang="en-US" sz="2000" dirty="0" smtClean="0">
                <a:latin typeface="Garamond" pitchFamily="18" charset="0"/>
              </a:rPr>
              <a:t>Jean-Paul Sartre </a:t>
            </a:r>
          </a:p>
          <a:p>
            <a:r>
              <a:rPr lang="en-US" sz="2000" dirty="0" smtClean="0">
                <a:latin typeface="Garamond" pitchFamily="18" charset="0"/>
              </a:rPr>
              <a:t>(1905-1980)</a:t>
            </a:r>
            <a:endParaRPr lang="en-US" sz="2000" dirty="0">
              <a:latin typeface="Garamond" pitchFamily="18" charset="0"/>
            </a:endParaRPr>
          </a:p>
        </p:txBody>
      </p:sp>
      <p:pic>
        <p:nvPicPr>
          <p:cNvPr id="13" name="Picture 12" descr="derrida5.jpg"/>
          <p:cNvPicPr>
            <a:picLocks noChangeAspect="1"/>
          </p:cNvPicPr>
          <p:nvPr/>
        </p:nvPicPr>
        <p:blipFill>
          <a:blip r:embed="rId6"/>
          <a:stretch>
            <a:fillRect/>
          </a:stretch>
        </p:blipFill>
        <p:spPr>
          <a:xfrm>
            <a:off x="2667000" y="3429001"/>
            <a:ext cx="1752600" cy="2339677"/>
          </a:xfrm>
          <a:prstGeom prst="rect">
            <a:avLst/>
          </a:prstGeom>
        </p:spPr>
      </p:pic>
      <p:sp>
        <p:nvSpPr>
          <p:cNvPr id="14" name="Rectangle 13"/>
          <p:cNvSpPr/>
          <p:nvPr/>
        </p:nvSpPr>
        <p:spPr>
          <a:xfrm>
            <a:off x="2667000" y="5791200"/>
            <a:ext cx="1981200" cy="707886"/>
          </a:xfrm>
          <a:prstGeom prst="rect">
            <a:avLst/>
          </a:prstGeom>
        </p:spPr>
        <p:txBody>
          <a:bodyPr wrap="square">
            <a:spAutoFit/>
          </a:bodyPr>
          <a:lstStyle/>
          <a:p>
            <a:r>
              <a:rPr lang="en-US" sz="2000" baseline="0" dirty="0" smtClean="0">
                <a:latin typeface="Garamond" pitchFamily="18" charset="0"/>
              </a:rPr>
              <a:t>Jacques Derrida </a:t>
            </a:r>
          </a:p>
          <a:p>
            <a:r>
              <a:rPr lang="en-US" sz="2000" baseline="0" dirty="0" smtClean="0">
                <a:latin typeface="Garamond" pitchFamily="18" charset="0"/>
              </a:rPr>
              <a:t>(1930-2004)</a:t>
            </a:r>
            <a:endParaRPr lang="en-US" sz="2000" dirty="0">
              <a:latin typeface="Garamond"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838200"/>
            <a:ext cx="3429000" cy="4343400"/>
          </a:xfrm>
        </p:spPr>
        <p:txBody>
          <a:bodyPr>
            <a:normAutofit fontScale="90000"/>
          </a:bodyPr>
          <a:lstStyle/>
          <a:p>
            <a:r>
              <a:rPr lang="en-US" dirty="0" smtClean="0">
                <a:latin typeface="Garamond" pitchFamily="18" charset="0"/>
              </a:rPr>
              <a:t>“Nietzsche had more penetrating knowledge of himself than any</a:t>
            </a:r>
            <a:br>
              <a:rPr lang="en-US" dirty="0" smtClean="0">
                <a:latin typeface="Garamond" pitchFamily="18" charset="0"/>
              </a:rPr>
            </a:br>
            <a:r>
              <a:rPr lang="en-US" dirty="0" smtClean="0">
                <a:latin typeface="Garamond" pitchFamily="18" charset="0"/>
              </a:rPr>
              <a:t>man who ever lived or was likely to live."</a:t>
            </a:r>
            <a:endParaRPr lang="en-US" dirty="0">
              <a:latin typeface="Garamond" pitchFamily="18" charset="0"/>
            </a:endParaRPr>
          </a:p>
        </p:txBody>
      </p:sp>
      <p:sp>
        <p:nvSpPr>
          <p:cNvPr id="5" name="Rectangle 4"/>
          <p:cNvSpPr/>
          <p:nvPr/>
        </p:nvSpPr>
        <p:spPr>
          <a:xfrm>
            <a:off x="5181600" y="6019800"/>
            <a:ext cx="3581399" cy="738664"/>
          </a:xfrm>
          <a:prstGeom prst="rect">
            <a:avLst/>
          </a:prstGeom>
        </p:spPr>
        <p:txBody>
          <a:bodyPr wrap="square">
            <a:spAutoFit/>
          </a:bodyPr>
          <a:lstStyle/>
          <a:p>
            <a:r>
              <a:rPr lang="en-US" sz="2400" baseline="0" dirty="0" smtClean="0">
                <a:latin typeface="Garamond" pitchFamily="18" charset="0"/>
              </a:rPr>
              <a:t>Sigmund Freud (1856-1939)</a:t>
            </a:r>
          </a:p>
          <a:p>
            <a:endParaRPr lang="en-US" dirty="0"/>
          </a:p>
        </p:txBody>
      </p:sp>
      <p:pic>
        <p:nvPicPr>
          <p:cNvPr id="9" name="Picture 8" descr="freud.jpg"/>
          <p:cNvPicPr>
            <a:picLocks noChangeAspect="1"/>
          </p:cNvPicPr>
          <p:nvPr/>
        </p:nvPicPr>
        <p:blipFill>
          <a:blip r:embed="rId2"/>
          <a:stretch>
            <a:fillRect/>
          </a:stretch>
        </p:blipFill>
        <p:spPr>
          <a:xfrm>
            <a:off x="0" y="0"/>
            <a:ext cx="504063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k6163.gif"/>
          <p:cNvPicPr>
            <a:picLocks noChangeAspect="1"/>
          </p:cNvPicPr>
          <p:nvPr/>
        </p:nvPicPr>
        <p:blipFill>
          <a:blip r:embed="rId2"/>
          <a:stretch>
            <a:fillRect/>
          </a:stretch>
        </p:blipFill>
        <p:spPr>
          <a:xfrm>
            <a:off x="0" y="0"/>
            <a:ext cx="4602685" cy="6858000"/>
          </a:xfrm>
          <a:prstGeom prst="rect">
            <a:avLst/>
          </a:prstGeom>
        </p:spPr>
      </p:pic>
      <p:pic>
        <p:nvPicPr>
          <p:cNvPr id="7" name="Picture 6" descr="jung5-large.jpg"/>
          <p:cNvPicPr>
            <a:picLocks noChangeAspect="1"/>
          </p:cNvPicPr>
          <p:nvPr/>
        </p:nvPicPr>
        <p:blipFill>
          <a:blip r:embed="rId3"/>
          <a:stretch>
            <a:fillRect/>
          </a:stretch>
        </p:blipFill>
        <p:spPr>
          <a:xfrm>
            <a:off x="4359729" y="0"/>
            <a:ext cx="4784271"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0" y="609600"/>
            <a:ext cx="3429000" cy="5333999"/>
          </a:xfrm>
        </p:spPr>
        <p:txBody>
          <a:bodyPr>
            <a:normAutofit fontScale="92500" lnSpcReduction="10000"/>
          </a:bodyPr>
          <a:lstStyle/>
          <a:p>
            <a:pPr>
              <a:buNone/>
            </a:pPr>
            <a:r>
              <a:rPr lang="en-US" baseline="0" dirty="0" smtClean="0"/>
              <a:t>	</a:t>
            </a:r>
            <a:r>
              <a:rPr lang="en-US" baseline="0" dirty="0" smtClean="0">
                <a:latin typeface="Garamond" pitchFamily="18" charset="0"/>
              </a:rPr>
              <a:t>“We are unknown to ourselves, we men of knowledge —and with good reason. We have never sought ourselves—</a:t>
            </a:r>
            <a:r>
              <a:rPr lang="en-US" i="1" baseline="0" dirty="0" smtClean="0">
                <a:latin typeface="Garamond" pitchFamily="18" charset="0"/>
              </a:rPr>
              <a:t>how</a:t>
            </a:r>
            <a:r>
              <a:rPr lang="en-US" baseline="0" dirty="0" smtClean="0">
                <a:latin typeface="Garamond" pitchFamily="18" charset="0"/>
              </a:rPr>
              <a:t> could it happen that we should ever </a:t>
            </a:r>
            <a:r>
              <a:rPr lang="en-US" i="1" baseline="0" dirty="0" smtClean="0">
                <a:latin typeface="Garamond" pitchFamily="18" charset="0"/>
              </a:rPr>
              <a:t>find</a:t>
            </a:r>
            <a:r>
              <a:rPr lang="en-US" baseline="0" dirty="0" smtClean="0">
                <a:latin typeface="Garamond" pitchFamily="18" charset="0"/>
              </a:rPr>
              <a:t> ourselves</a:t>
            </a:r>
            <a:r>
              <a:rPr lang="en-US" i="1" baseline="0" dirty="0" smtClean="0">
                <a:latin typeface="Garamond" pitchFamily="18" charset="0"/>
              </a:rPr>
              <a:t>.” </a:t>
            </a:r>
          </a:p>
          <a:p>
            <a:pPr>
              <a:buNone/>
            </a:pPr>
            <a:r>
              <a:rPr lang="en-US" sz="2600" i="1" baseline="0" dirty="0" smtClean="0">
                <a:latin typeface="Garamond" pitchFamily="18" charset="0"/>
              </a:rPr>
              <a:t>	</a:t>
            </a:r>
            <a:r>
              <a:rPr lang="en-US" sz="2000" i="1" baseline="0" dirty="0" smtClean="0">
                <a:latin typeface="Garamond" pitchFamily="18" charset="0"/>
              </a:rPr>
              <a:t>On the Genealogy of Morals, </a:t>
            </a:r>
            <a:r>
              <a:rPr lang="en-US" sz="2000" baseline="0" dirty="0" smtClean="0">
                <a:latin typeface="Garamond" pitchFamily="18" charset="0"/>
              </a:rPr>
              <a:t>Preface</a:t>
            </a:r>
            <a:endParaRPr lang="en-US" sz="2000" dirty="0">
              <a:latin typeface="Garamond" pitchFamily="18" charset="0"/>
            </a:endParaRPr>
          </a:p>
        </p:txBody>
      </p:sp>
      <p:pic>
        <p:nvPicPr>
          <p:cNvPr id="4" name="Picture 3" descr="nietzsche231s.jpg"/>
          <p:cNvPicPr>
            <a:picLocks noChangeAspect="1"/>
          </p:cNvPicPr>
          <p:nvPr/>
        </p:nvPicPr>
        <p:blipFill>
          <a:blip r:embed="rId2"/>
          <a:stretch>
            <a:fillRect/>
          </a:stretch>
        </p:blipFill>
        <p:spPr>
          <a:xfrm>
            <a:off x="0" y="0"/>
            <a:ext cx="54864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0" y="457200"/>
            <a:ext cx="2895600" cy="5943600"/>
          </a:xfrm>
        </p:spPr>
        <p:txBody>
          <a:bodyPr>
            <a:normAutofit fontScale="85000" lnSpcReduction="10000"/>
          </a:bodyPr>
          <a:lstStyle/>
          <a:p>
            <a:pPr>
              <a:buNone/>
            </a:pPr>
            <a:r>
              <a:rPr lang="en-US" sz="2000" baseline="0" dirty="0" smtClean="0">
                <a:latin typeface="Garamond" pitchFamily="18" charset="0"/>
              </a:rPr>
              <a:t>	</a:t>
            </a:r>
            <a:endParaRPr lang="en-US" sz="2000" dirty="0">
              <a:latin typeface="Garamond" pitchFamily="18" charset="0"/>
            </a:endParaRPr>
          </a:p>
          <a:p>
            <a:pPr>
              <a:buNone/>
            </a:pPr>
            <a:r>
              <a:rPr lang="en-US" sz="2000" dirty="0" smtClean="0">
                <a:latin typeface="Garamond" pitchFamily="18" charset="0"/>
              </a:rPr>
              <a:t>	</a:t>
            </a:r>
            <a:r>
              <a:rPr lang="en-US" sz="2000" dirty="0" smtClean="0">
                <a:latin typeface="Book Antiqua" pitchFamily="18" charset="0"/>
              </a:rPr>
              <a:t>“</a:t>
            </a:r>
            <a:r>
              <a:rPr lang="en-US" sz="2400" baseline="0" dirty="0" smtClean="0">
                <a:latin typeface="Book Antiqua" pitchFamily="18" charset="0"/>
              </a:rPr>
              <a:t>Long experience, acquired in the course of such wanderings </a:t>
            </a:r>
            <a:r>
              <a:rPr lang="en-US" sz="2400" i="1" baseline="0" dirty="0" smtClean="0">
                <a:latin typeface="Book Antiqua" pitchFamily="18" charset="0"/>
              </a:rPr>
              <a:t>in what is forbidden</a:t>
            </a:r>
            <a:r>
              <a:rPr lang="en-US" sz="2400" baseline="0" dirty="0" smtClean="0">
                <a:latin typeface="Book Antiqua" pitchFamily="18" charset="0"/>
              </a:rPr>
              <a:t>, taught me to regard the causes that so far have prompted</a:t>
            </a:r>
            <a:r>
              <a:rPr lang="en-US" sz="2400" dirty="0" smtClean="0">
                <a:latin typeface="Book Antiqua" pitchFamily="18" charset="0"/>
              </a:rPr>
              <a:t> moralizing and idealizing in a very different light from what may seem desirable: the</a:t>
            </a:r>
            <a:r>
              <a:rPr lang="en-US" sz="2400" i="1" dirty="0" smtClean="0">
                <a:latin typeface="Book Antiqua" pitchFamily="18" charset="0"/>
              </a:rPr>
              <a:t> </a:t>
            </a:r>
            <a:r>
              <a:rPr lang="en-US" sz="2400" i="1" baseline="0" dirty="0" smtClean="0">
                <a:latin typeface="Book Antiqua" pitchFamily="18" charset="0"/>
              </a:rPr>
              <a:t>hidden </a:t>
            </a:r>
            <a:r>
              <a:rPr lang="en-US" sz="2400" baseline="0" dirty="0" smtClean="0">
                <a:latin typeface="Book Antiqua" pitchFamily="18" charset="0"/>
              </a:rPr>
              <a:t>history of the philosophers, the psychology of the great names came to</a:t>
            </a:r>
            <a:r>
              <a:rPr lang="en-US" sz="2400" dirty="0" smtClean="0">
                <a:latin typeface="Book Antiqua" pitchFamily="18" charset="0"/>
              </a:rPr>
              <a:t> light for me.</a:t>
            </a:r>
            <a:r>
              <a:rPr lang="en-US" sz="2400" baseline="0" dirty="0" smtClean="0">
                <a:latin typeface="Book Antiqua" pitchFamily="18" charset="0"/>
              </a:rPr>
              <a:t>” </a:t>
            </a:r>
          </a:p>
          <a:p>
            <a:pPr>
              <a:buNone/>
            </a:pPr>
            <a:r>
              <a:rPr lang="en-US" sz="2000" i="1" dirty="0">
                <a:latin typeface="Garamond" pitchFamily="18" charset="0"/>
              </a:rPr>
              <a:t>	</a:t>
            </a:r>
            <a:r>
              <a:rPr lang="en-US" sz="2000" i="1" baseline="0" dirty="0" smtClean="0">
                <a:latin typeface="Garamond" pitchFamily="18" charset="0"/>
              </a:rPr>
              <a:t>Ecce Homo </a:t>
            </a:r>
            <a:r>
              <a:rPr lang="en-US" sz="2000" baseline="0" dirty="0" smtClean="0">
                <a:latin typeface="Garamond" pitchFamily="18" charset="0"/>
              </a:rPr>
              <a:t>Preface §3</a:t>
            </a:r>
            <a:r>
              <a:rPr lang="en-US" sz="2000" dirty="0" smtClean="0">
                <a:latin typeface="Garamond" pitchFamily="18" charset="0"/>
              </a:rPr>
              <a:t>	</a:t>
            </a:r>
            <a:endParaRPr lang="en-US" sz="2000" dirty="0">
              <a:latin typeface="Garamond" pitchFamily="18" charset="0"/>
            </a:endParaRPr>
          </a:p>
        </p:txBody>
      </p:sp>
      <p:pic>
        <p:nvPicPr>
          <p:cNvPr id="4" name="Picture 3" descr="Nietzsche 1893.jpg"/>
          <p:cNvPicPr>
            <a:picLocks noChangeAspect="1"/>
          </p:cNvPicPr>
          <p:nvPr/>
        </p:nvPicPr>
        <p:blipFill>
          <a:blip r:embed="rId2"/>
          <a:stretch>
            <a:fillRect/>
          </a:stretch>
        </p:blipFill>
        <p:spPr>
          <a:xfrm>
            <a:off x="0" y="0"/>
            <a:ext cx="5730658"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0"/>
            <a:ext cx="9144000" cy="914400"/>
          </a:xfrm>
        </p:spPr>
        <p:txBody>
          <a:bodyPr>
            <a:normAutofit/>
          </a:bodyPr>
          <a:lstStyle/>
          <a:p>
            <a:r>
              <a:rPr lang="en-US" sz="2000" dirty="0" smtClean="0">
                <a:latin typeface="Times New Roman"/>
              </a:rPr>
              <a:t>Have I been understood?—</a:t>
            </a:r>
            <a:r>
              <a:rPr lang="en-US" sz="2000" i="1" dirty="0" smtClean="0">
                <a:latin typeface="Times New Roman"/>
              </a:rPr>
              <a:t>Dionysus versus the Crucified</a:t>
            </a:r>
            <a:r>
              <a:rPr lang="en-US" sz="2000" dirty="0" smtClean="0">
                <a:latin typeface="Times New Roman"/>
              </a:rPr>
              <a:t>. </a:t>
            </a:r>
            <a:br>
              <a:rPr lang="en-US" sz="2000" dirty="0" smtClean="0">
                <a:latin typeface="Times New Roman"/>
              </a:rPr>
            </a:br>
            <a:r>
              <a:rPr lang="en-US" sz="2000" dirty="0" smtClean="0">
                <a:latin typeface="Times New Roman"/>
              </a:rPr>
              <a:t>(Nietzsche, </a:t>
            </a:r>
            <a:r>
              <a:rPr lang="en-US" sz="2000" i="1" dirty="0" smtClean="0">
                <a:latin typeface="Times New Roman"/>
              </a:rPr>
              <a:t>Ecce Homo</a:t>
            </a:r>
            <a:r>
              <a:rPr lang="en-US" sz="2000" dirty="0" smtClean="0">
                <a:latin typeface="Times New Roman"/>
              </a:rPr>
              <a:t>, “Why I am a Destiny,” </a:t>
            </a:r>
            <a:r>
              <a:rPr lang="en-US" sz="2000" dirty="0" smtClean="0">
                <a:latin typeface="Garamond" pitchFamily="18" charset="0"/>
              </a:rPr>
              <a:t>§9)</a:t>
            </a:r>
            <a:r>
              <a:rPr lang="en-US" sz="2000" dirty="0" smtClean="0">
                <a:latin typeface="Times New Roman"/>
              </a:rPr>
              <a:t>  </a:t>
            </a:r>
            <a:endParaRPr lang="en-US" sz="6000" i="1" dirty="0">
              <a:latin typeface="Garamond" pitchFamily="18" charset="0"/>
            </a:endParaRPr>
          </a:p>
        </p:txBody>
      </p:sp>
      <p:pic>
        <p:nvPicPr>
          <p:cNvPr id="11" name="Picture 10" descr="Christ on the Cross, 1632.jpg"/>
          <p:cNvPicPr>
            <a:picLocks noChangeAspect="1"/>
          </p:cNvPicPr>
          <p:nvPr/>
        </p:nvPicPr>
        <p:blipFill>
          <a:blip r:embed="rId2"/>
          <a:stretch>
            <a:fillRect/>
          </a:stretch>
        </p:blipFill>
        <p:spPr>
          <a:xfrm>
            <a:off x="5486400" y="381000"/>
            <a:ext cx="3141570" cy="4800600"/>
          </a:xfrm>
          <a:prstGeom prst="rect">
            <a:avLst/>
          </a:prstGeom>
        </p:spPr>
      </p:pic>
      <p:pic>
        <p:nvPicPr>
          <p:cNvPr id="13" name="Picture 12" descr="1024px-Exekias_Dionysos_Staatliche_Antikensammlungen_2044.jpg"/>
          <p:cNvPicPr>
            <a:picLocks noChangeAspect="1"/>
          </p:cNvPicPr>
          <p:nvPr/>
        </p:nvPicPr>
        <p:blipFill>
          <a:blip r:embed="rId3"/>
          <a:stretch>
            <a:fillRect/>
          </a:stretch>
        </p:blipFill>
        <p:spPr>
          <a:xfrm>
            <a:off x="533400" y="304800"/>
            <a:ext cx="4425596" cy="4953000"/>
          </a:xfrm>
          <a:prstGeom prst="rect">
            <a:avLst/>
          </a:prstGeom>
        </p:spPr>
      </p:pic>
      <p:sp>
        <p:nvSpPr>
          <p:cNvPr id="14" name="TextBox 13"/>
          <p:cNvSpPr txBox="1"/>
          <p:nvPr/>
        </p:nvSpPr>
        <p:spPr>
          <a:xfrm>
            <a:off x="5486400" y="5257801"/>
            <a:ext cx="3124200" cy="276999"/>
          </a:xfrm>
          <a:prstGeom prst="rect">
            <a:avLst/>
          </a:prstGeom>
          <a:noFill/>
        </p:spPr>
        <p:txBody>
          <a:bodyPr wrap="square" rtlCol="0">
            <a:spAutoFit/>
          </a:bodyPr>
          <a:lstStyle/>
          <a:p>
            <a:pPr algn="ctr"/>
            <a:r>
              <a:rPr lang="en-US" sz="1200" i="1" dirty="0" smtClean="0">
                <a:latin typeface="Times New Roman"/>
              </a:rPr>
              <a:t>Christ on the Cross</a:t>
            </a:r>
            <a:r>
              <a:rPr lang="en-US" sz="1200" dirty="0" smtClean="0">
                <a:latin typeface="Times New Roman"/>
              </a:rPr>
              <a:t>, Velazquez, 1632</a:t>
            </a:r>
            <a:endParaRPr lang="en-US" sz="1200" dirty="0">
              <a:latin typeface="Times New Roman"/>
            </a:endParaRPr>
          </a:p>
        </p:txBody>
      </p:sp>
      <p:sp>
        <p:nvSpPr>
          <p:cNvPr id="15" name="TextBox 14"/>
          <p:cNvSpPr txBox="1"/>
          <p:nvPr/>
        </p:nvSpPr>
        <p:spPr>
          <a:xfrm>
            <a:off x="457200" y="5257800"/>
            <a:ext cx="4419600" cy="276999"/>
          </a:xfrm>
          <a:prstGeom prst="rect">
            <a:avLst/>
          </a:prstGeom>
          <a:noFill/>
        </p:spPr>
        <p:txBody>
          <a:bodyPr wrap="square" rtlCol="0">
            <a:spAutoFit/>
          </a:bodyPr>
          <a:lstStyle/>
          <a:p>
            <a:pPr algn="ctr"/>
            <a:r>
              <a:rPr lang="en-US" sz="1200" i="1" dirty="0" err="1" smtClean="0">
                <a:latin typeface="Times New Roman"/>
              </a:rPr>
              <a:t>Dionysos</a:t>
            </a:r>
            <a:r>
              <a:rPr lang="en-US" sz="1200" i="1" dirty="0" smtClean="0">
                <a:latin typeface="Times New Roman"/>
              </a:rPr>
              <a:t> </a:t>
            </a:r>
            <a:r>
              <a:rPr lang="en-US" sz="1200" i="1" dirty="0" err="1" smtClean="0">
                <a:latin typeface="Times New Roman"/>
              </a:rPr>
              <a:t>Kylix</a:t>
            </a:r>
            <a:r>
              <a:rPr lang="en-US" sz="1200" dirty="0" smtClean="0">
                <a:latin typeface="Times New Roman"/>
              </a:rPr>
              <a:t>, </a:t>
            </a:r>
            <a:r>
              <a:rPr lang="en-US" sz="1200" dirty="0" err="1" smtClean="0">
                <a:latin typeface="Times New Roman"/>
              </a:rPr>
              <a:t>Exekias</a:t>
            </a:r>
            <a:r>
              <a:rPr lang="en-US" sz="1200" dirty="0" smtClean="0">
                <a:latin typeface="Times New Roman"/>
              </a:rPr>
              <a:t>, ca. 530 B.C.E.</a:t>
            </a:r>
            <a:endParaRPr lang="en-US" sz="1200" dirty="0">
              <a:latin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47500" lnSpcReduction="20000"/>
          </a:bodyPr>
          <a:lstStyle/>
          <a:p>
            <a:pPr>
              <a:buNone/>
            </a:pPr>
            <a:r>
              <a:rPr lang="en-US" dirty="0" smtClean="0">
                <a:latin typeface="Garamond" pitchFamily="18" charset="0"/>
              </a:rPr>
              <a:t>		</a:t>
            </a:r>
            <a:r>
              <a:rPr lang="en-US" sz="4400" dirty="0" smtClean="0">
                <a:latin typeface="Book Antiqua" pitchFamily="18" charset="0"/>
                <a:cs typeface="Times New Roman" pitchFamily="18" charset="0"/>
              </a:rPr>
              <a:t>Gradually it has become clear to me what every great philosophy so far has been: namely, the personal confession of its author and a kind of involuntary and unconscious memoir; also that the moral (or immoral) intentions in every philosophy constituted the real germ of life from which the whole plant had grown.</a:t>
            </a:r>
          </a:p>
          <a:p>
            <a:pPr>
              <a:buNone/>
            </a:pPr>
            <a:r>
              <a:rPr lang="en-US" sz="4400" dirty="0" smtClean="0">
                <a:latin typeface="Book Antiqua" pitchFamily="18" charset="0"/>
                <a:cs typeface="Times New Roman" pitchFamily="18" charset="0"/>
              </a:rPr>
              <a:t>		Indeed, if one would explain how the </a:t>
            </a:r>
            <a:r>
              <a:rPr lang="en-US" sz="4400" dirty="0" err="1" smtClean="0">
                <a:latin typeface="Book Antiqua" pitchFamily="18" charset="0"/>
                <a:cs typeface="Times New Roman" pitchFamily="18" charset="0"/>
              </a:rPr>
              <a:t>abstrusest</a:t>
            </a:r>
            <a:r>
              <a:rPr lang="en-US" sz="4400" dirty="0" smtClean="0">
                <a:latin typeface="Book Antiqua" pitchFamily="18" charset="0"/>
                <a:cs typeface="Times New Roman" pitchFamily="18" charset="0"/>
              </a:rPr>
              <a:t> metaphysical claims of a philosopher really came about, it is always well (and wise) to ask first: at what morality does all this (does</a:t>
            </a:r>
            <a:r>
              <a:rPr lang="en-US" sz="4400" i="1" dirty="0" smtClean="0">
                <a:latin typeface="Book Antiqua" pitchFamily="18" charset="0"/>
                <a:cs typeface="Times New Roman" pitchFamily="18" charset="0"/>
              </a:rPr>
              <a:t> he</a:t>
            </a:r>
            <a:r>
              <a:rPr lang="en-US" sz="4400" dirty="0" smtClean="0">
                <a:latin typeface="Book Antiqua" pitchFamily="18" charset="0"/>
                <a:cs typeface="Times New Roman" pitchFamily="18" charset="0"/>
              </a:rPr>
              <a:t>) aim? Accordingly, I do not believe that a "drive to knowledge" is the father of philosophy, but rather that another drive has, here as elsewhere, employed understanding (and misunderstanding) as a mere instrument. But anyone who considers the basic drives of man to see what extent they may have been at play just here as </a:t>
            </a:r>
            <a:r>
              <a:rPr lang="en-US" sz="4400" i="1" dirty="0" smtClean="0">
                <a:latin typeface="Book Antiqua" pitchFamily="18" charset="0"/>
                <a:cs typeface="Times New Roman" pitchFamily="18" charset="0"/>
              </a:rPr>
              <a:t>inspiring</a:t>
            </a:r>
            <a:r>
              <a:rPr lang="en-US" sz="4400" dirty="0" smtClean="0">
                <a:latin typeface="Book Antiqua" pitchFamily="18" charset="0"/>
                <a:cs typeface="Times New Roman" pitchFamily="18" charset="0"/>
              </a:rPr>
              <a:t> spirits (or demons or kobolds) will find that every single one of them have done philosophy at some time and that every single one of them would like only too well to represent just</a:t>
            </a:r>
            <a:r>
              <a:rPr lang="en-US" sz="4400" i="1" dirty="0" smtClean="0">
                <a:latin typeface="Book Antiqua" pitchFamily="18" charset="0"/>
                <a:cs typeface="Times New Roman" pitchFamily="18" charset="0"/>
              </a:rPr>
              <a:t> itself </a:t>
            </a:r>
            <a:r>
              <a:rPr lang="en-US" sz="4400" dirty="0" smtClean="0">
                <a:latin typeface="Book Antiqua" pitchFamily="18" charset="0"/>
                <a:cs typeface="Times New Roman" pitchFamily="18" charset="0"/>
              </a:rPr>
              <a:t>as the ultimate purpose of existence and the legitimate</a:t>
            </a:r>
            <a:r>
              <a:rPr lang="en-US" sz="4400" i="1" dirty="0" smtClean="0">
                <a:latin typeface="Book Antiqua" pitchFamily="18" charset="0"/>
                <a:cs typeface="Times New Roman" pitchFamily="18" charset="0"/>
              </a:rPr>
              <a:t> master </a:t>
            </a:r>
            <a:r>
              <a:rPr lang="en-US" sz="4400" dirty="0" smtClean="0">
                <a:latin typeface="Book Antiqua" pitchFamily="18" charset="0"/>
                <a:cs typeface="Times New Roman" pitchFamily="18" charset="0"/>
              </a:rPr>
              <a:t>of all the other drives. </a:t>
            </a:r>
          </a:p>
          <a:p>
            <a:pPr>
              <a:buNone/>
            </a:pPr>
            <a:r>
              <a:rPr lang="en-US" sz="4400" dirty="0" smtClean="0">
                <a:latin typeface="Book Antiqua" pitchFamily="18" charset="0"/>
                <a:cs typeface="Times New Roman" pitchFamily="18" charset="0"/>
              </a:rPr>
              <a:t>		</a:t>
            </a:r>
            <a:r>
              <a:rPr lang="en-US" sz="3800" i="1" dirty="0" smtClean="0">
                <a:latin typeface="Book Antiqua" pitchFamily="18" charset="0"/>
                <a:cs typeface="Times New Roman" pitchFamily="18" charset="0"/>
              </a:rPr>
              <a:t>Beyond Good and Evil</a:t>
            </a:r>
            <a:r>
              <a:rPr lang="en-US" sz="3800" dirty="0" smtClean="0">
                <a:latin typeface="Book Antiqua" pitchFamily="18" charset="0"/>
                <a:cs typeface="Times New Roman" pitchFamily="18" charset="0"/>
              </a:rPr>
              <a:t>, “On the Prejudices of Philosophers” §6</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5486400" y="0"/>
            <a:ext cx="3352800" cy="685800"/>
          </a:xfrm>
        </p:spPr>
        <p:txBody>
          <a:bodyPr>
            <a:noAutofit/>
          </a:bodyPr>
          <a:lstStyle/>
          <a:p>
            <a:r>
              <a:rPr lang="en-US" sz="1600" dirty="0" smtClean="0">
                <a:latin typeface="Bernard MT Condensed" pitchFamily="18" charset="0"/>
              </a:rPr>
              <a:t>Nietzsche’s Influence on Modern Culture</a:t>
            </a:r>
            <a:endParaRPr lang="en-US" sz="1600" dirty="0">
              <a:latin typeface="Bernard MT Condensed" pitchFamily="18" charset="0"/>
            </a:endParaRPr>
          </a:p>
        </p:txBody>
      </p:sp>
      <p:pic>
        <p:nvPicPr>
          <p:cNvPr id="4" name="Content Placeholder 3" descr="nietsche_3.jpg"/>
          <p:cNvPicPr>
            <a:picLocks noGrp="1" noChangeAspect="1"/>
          </p:cNvPicPr>
          <p:nvPr>
            <p:ph idx="1"/>
          </p:nvPr>
        </p:nvPicPr>
        <p:blipFill>
          <a:blip r:embed="rId2"/>
          <a:stretch>
            <a:fillRect/>
          </a:stretch>
        </p:blipFill>
        <p:spPr>
          <a:xfrm>
            <a:off x="0" y="0"/>
            <a:ext cx="5469674" cy="6858000"/>
          </a:xfrm>
        </p:spPr>
      </p:pic>
      <p:sp>
        <p:nvSpPr>
          <p:cNvPr id="5" name="Rectangle 4"/>
          <p:cNvSpPr/>
          <p:nvPr/>
        </p:nvSpPr>
        <p:spPr>
          <a:xfrm rot="10800000" flipV="1">
            <a:off x="0" y="6550625"/>
            <a:ext cx="2438400" cy="553998"/>
          </a:xfrm>
          <a:prstGeom prst="rect">
            <a:avLst/>
          </a:prstGeom>
        </p:spPr>
        <p:txBody>
          <a:bodyPr wrap="square">
            <a:spAutoFit/>
          </a:bodyPr>
          <a:lstStyle/>
          <a:p>
            <a:r>
              <a:rPr lang="en-US" sz="1200" b="1" i="1" baseline="0" dirty="0" smtClean="0">
                <a:latin typeface="Times New Roman" pitchFamily="18" charset="0"/>
                <a:cs typeface="Times New Roman" pitchFamily="18" charset="0"/>
              </a:rPr>
              <a:t>Nietzsche, </a:t>
            </a:r>
            <a:r>
              <a:rPr lang="en-US" sz="1200" b="1" dirty="0" err="1">
                <a:latin typeface="Times New Roman" pitchFamily="18" charset="0"/>
                <a:cs typeface="Times New Roman" pitchFamily="18" charset="0"/>
              </a:rPr>
              <a:t>Edvard</a:t>
            </a:r>
            <a:r>
              <a:rPr lang="en-US" sz="1200" b="1" dirty="0">
                <a:latin typeface="Times New Roman" pitchFamily="18" charset="0"/>
                <a:cs typeface="Times New Roman" pitchFamily="18" charset="0"/>
              </a:rPr>
              <a:t> Munch, </a:t>
            </a:r>
            <a:r>
              <a:rPr lang="en-US" sz="1200" b="1" dirty="0" smtClean="0">
                <a:latin typeface="Times New Roman" pitchFamily="18" charset="0"/>
                <a:cs typeface="Times New Roman" pitchFamily="18" charset="0"/>
              </a:rPr>
              <a:t>1906</a:t>
            </a:r>
          </a:p>
          <a:p>
            <a:endParaRPr lang="en-US" dirty="0"/>
          </a:p>
        </p:txBody>
      </p:sp>
      <p:sp>
        <p:nvSpPr>
          <p:cNvPr id="7" name="Rectangle 6"/>
          <p:cNvSpPr/>
          <p:nvPr/>
        </p:nvSpPr>
        <p:spPr>
          <a:xfrm>
            <a:off x="5638800" y="609601"/>
            <a:ext cx="3505200" cy="6186309"/>
          </a:xfrm>
          <a:prstGeom prst="rect">
            <a:avLst/>
          </a:prstGeom>
        </p:spPr>
        <p:txBody>
          <a:bodyPr wrap="square">
            <a:spAutoFit/>
          </a:bodyPr>
          <a:lstStyle/>
          <a:p>
            <a:r>
              <a:rPr lang="en-US" sz="1200" b="1" u="sng" baseline="0" dirty="0" smtClean="0">
                <a:latin typeface="Times New Roman" pitchFamily="18" charset="0"/>
                <a:cs typeface="Times New Roman" pitchFamily="18" charset="0"/>
              </a:rPr>
              <a:t>Novelists </a:t>
            </a:r>
          </a:p>
          <a:p>
            <a:r>
              <a:rPr lang="en-US" sz="1200" b="1" baseline="0" dirty="0" smtClean="0">
                <a:latin typeface="Times New Roman" pitchFamily="18" charset="0"/>
                <a:cs typeface="Times New Roman" pitchFamily="18" charset="0"/>
              </a:rPr>
              <a:t>Hermann </a:t>
            </a:r>
            <a:r>
              <a:rPr lang="en-US" sz="1200" b="1" baseline="0" dirty="0" err="1" smtClean="0">
                <a:latin typeface="Times New Roman" pitchFamily="18" charset="0"/>
                <a:cs typeface="Times New Roman" pitchFamily="18" charset="0"/>
              </a:rPr>
              <a:t>Hesse</a:t>
            </a:r>
            <a:r>
              <a:rPr lang="en-US" sz="1200" b="1" baseline="0" dirty="0" smtClean="0">
                <a:latin typeface="Times New Roman" pitchFamily="18" charset="0"/>
                <a:cs typeface="Times New Roman" pitchFamily="18" charset="0"/>
              </a:rPr>
              <a:t>, Thomas Mann, Franz Kafka, D.H. Lawrence, James Joyce, Henry Miller, Andr</a:t>
            </a:r>
            <a:r>
              <a:rPr lang="en-US" sz="1200" b="1" dirty="0">
                <a:latin typeface="Times New Roman" pitchFamily="18" charset="0"/>
                <a:cs typeface="Times New Roman" pitchFamily="18" charset="0"/>
              </a:rPr>
              <a:t>é Gide, André Malraux, Maxim Gorky, and Nikos Kazantzakis</a:t>
            </a:r>
          </a:p>
          <a:p>
            <a:endParaRPr lang="en-US" sz="1200" b="1" baseline="0" dirty="0" smtClean="0">
              <a:latin typeface="Times New Roman" pitchFamily="18" charset="0"/>
              <a:cs typeface="Times New Roman" pitchFamily="18" charset="0"/>
            </a:endParaRPr>
          </a:p>
          <a:p>
            <a:r>
              <a:rPr lang="en-US" sz="1200" b="1" u="sng" baseline="0" dirty="0" smtClean="0">
                <a:latin typeface="Times New Roman" pitchFamily="18" charset="0"/>
                <a:cs typeface="Times New Roman" pitchFamily="18" charset="0"/>
              </a:rPr>
              <a:t>Poets </a:t>
            </a:r>
          </a:p>
          <a:p>
            <a:r>
              <a:rPr lang="en-US" sz="1200" b="1" baseline="0" dirty="0" smtClean="0">
                <a:latin typeface="Times New Roman" pitchFamily="18" charset="0"/>
                <a:cs typeface="Times New Roman" pitchFamily="18" charset="0"/>
              </a:rPr>
              <a:t>Rainer Maria Rilke, Stefan George, William Butler Yeats, and Paul </a:t>
            </a:r>
            <a:r>
              <a:rPr lang="en-US" sz="1200" b="1" baseline="0" dirty="0" err="1" smtClean="0">
                <a:latin typeface="Times New Roman" pitchFamily="18" charset="0"/>
                <a:cs typeface="Times New Roman" pitchFamily="18" charset="0"/>
              </a:rPr>
              <a:t>Val</a:t>
            </a:r>
            <a:r>
              <a:rPr lang="en-US" sz="1200" b="1" dirty="0" err="1">
                <a:latin typeface="Times New Roman" pitchFamily="18" charset="0"/>
                <a:cs typeface="Times New Roman" pitchFamily="18" charset="0"/>
              </a:rPr>
              <a:t>éry</a:t>
            </a:r>
            <a:r>
              <a:rPr lang="en-US" sz="1200" b="1" dirty="0">
                <a:latin typeface="Times New Roman" pitchFamily="18" charset="0"/>
                <a:cs typeface="Times New Roman" pitchFamily="18" charset="0"/>
              </a:rPr>
              <a:t> </a:t>
            </a:r>
          </a:p>
          <a:p>
            <a:endParaRPr lang="en-US" sz="1200" b="1" baseline="0" dirty="0" smtClean="0">
              <a:latin typeface="Times New Roman" pitchFamily="18" charset="0"/>
              <a:cs typeface="Times New Roman" pitchFamily="18" charset="0"/>
            </a:endParaRPr>
          </a:p>
          <a:p>
            <a:r>
              <a:rPr lang="en-US" sz="1200" b="1" u="sng" baseline="0" dirty="0" smtClean="0">
                <a:latin typeface="Times New Roman" pitchFamily="18" charset="0"/>
                <a:cs typeface="Times New Roman" pitchFamily="18" charset="0"/>
              </a:rPr>
              <a:t>Dramatists </a:t>
            </a:r>
          </a:p>
          <a:p>
            <a:r>
              <a:rPr lang="en-US" sz="1200" b="1" baseline="0" dirty="0" smtClean="0">
                <a:latin typeface="Times New Roman" pitchFamily="18" charset="0"/>
                <a:cs typeface="Times New Roman" pitchFamily="18" charset="0"/>
              </a:rPr>
              <a:t>August Strindberg, George Bernard Shaw, and Eugene O'Neill</a:t>
            </a:r>
          </a:p>
          <a:p>
            <a:endParaRPr lang="en-US" sz="1200" b="1" baseline="0" dirty="0" smtClean="0">
              <a:latin typeface="Times New Roman" pitchFamily="18" charset="0"/>
              <a:cs typeface="Times New Roman" pitchFamily="18" charset="0"/>
            </a:endParaRPr>
          </a:p>
          <a:p>
            <a:r>
              <a:rPr lang="en-US" sz="1200" b="1" u="sng" baseline="0" dirty="0" smtClean="0">
                <a:latin typeface="Times New Roman" pitchFamily="18" charset="0"/>
                <a:cs typeface="Times New Roman" pitchFamily="18" charset="0"/>
              </a:rPr>
              <a:t>Painters</a:t>
            </a:r>
          </a:p>
          <a:p>
            <a:r>
              <a:rPr lang="en-US" sz="1200" b="1" baseline="0" dirty="0" smtClean="0">
                <a:latin typeface="Times New Roman" pitchFamily="18" charset="0"/>
                <a:cs typeface="Times New Roman" pitchFamily="18" charset="0"/>
              </a:rPr>
              <a:t>Henri Matisse, Max Ernst, Max Beckmann, Erich </a:t>
            </a:r>
            <a:r>
              <a:rPr lang="en-US" sz="1200" b="1" baseline="0" dirty="0" err="1" smtClean="0">
                <a:latin typeface="Times New Roman" pitchFamily="18" charset="0"/>
                <a:cs typeface="Times New Roman" pitchFamily="18" charset="0"/>
              </a:rPr>
              <a:t>Heckel</a:t>
            </a:r>
            <a:r>
              <a:rPr lang="en-US" sz="1200" b="1" baseline="0" dirty="0" smtClean="0">
                <a:latin typeface="Times New Roman" pitchFamily="18" charset="0"/>
                <a:cs typeface="Times New Roman" pitchFamily="18" charset="0"/>
              </a:rPr>
              <a:t>, Gustav Klimt, </a:t>
            </a:r>
            <a:r>
              <a:rPr lang="en-US" sz="1200" b="1" baseline="0" dirty="0" err="1" smtClean="0">
                <a:latin typeface="Times New Roman" pitchFamily="18" charset="0"/>
                <a:cs typeface="Times New Roman" pitchFamily="18" charset="0"/>
              </a:rPr>
              <a:t>Edvard</a:t>
            </a:r>
            <a:r>
              <a:rPr lang="en-US" sz="1200" b="1" baseline="0" dirty="0" smtClean="0">
                <a:latin typeface="Times New Roman" pitchFamily="18" charset="0"/>
                <a:cs typeface="Times New Roman" pitchFamily="18" charset="0"/>
              </a:rPr>
              <a:t> Munch, </a:t>
            </a:r>
            <a:r>
              <a:rPr lang="en-US" sz="1200" b="1" baseline="0" dirty="0" err="1" smtClean="0">
                <a:latin typeface="Times New Roman" pitchFamily="18" charset="0"/>
                <a:cs typeface="Times New Roman" pitchFamily="18" charset="0"/>
              </a:rPr>
              <a:t>Wassily</a:t>
            </a:r>
            <a:r>
              <a:rPr lang="en-US" sz="1200" b="1" baseline="0" dirty="0" smtClean="0">
                <a:latin typeface="Times New Roman" pitchFamily="18" charset="0"/>
                <a:cs typeface="Times New Roman" pitchFamily="18" charset="0"/>
              </a:rPr>
              <a:t> Kandinsky, Paul Klee, Francis Bacon </a:t>
            </a:r>
          </a:p>
          <a:p>
            <a:endParaRPr lang="en-US" sz="1200" b="1" baseline="0" dirty="0" smtClean="0">
              <a:latin typeface="Times New Roman" pitchFamily="18" charset="0"/>
              <a:cs typeface="Times New Roman" pitchFamily="18" charset="0"/>
            </a:endParaRPr>
          </a:p>
          <a:p>
            <a:r>
              <a:rPr lang="en-US" sz="1200" b="1" u="sng" baseline="0" dirty="0" smtClean="0">
                <a:latin typeface="Times New Roman" pitchFamily="18" charset="0"/>
                <a:cs typeface="Times New Roman" pitchFamily="18" charset="0"/>
              </a:rPr>
              <a:t>Sculptors </a:t>
            </a:r>
          </a:p>
          <a:p>
            <a:r>
              <a:rPr lang="en-US" sz="1200" b="1" baseline="0" dirty="0" err="1" smtClean="0">
                <a:latin typeface="Times New Roman" pitchFamily="18" charset="0"/>
                <a:cs typeface="Times New Roman" pitchFamily="18" charset="0"/>
              </a:rPr>
              <a:t>Auguste</a:t>
            </a:r>
            <a:r>
              <a:rPr lang="en-US" sz="1200" b="1" baseline="0" dirty="0" smtClean="0">
                <a:latin typeface="Times New Roman" pitchFamily="18" charset="0"/>
                <a:cs typeface="Times New Roman" pitchFamily="18" charset="0"/>
              </a:rPr>
              <a:t> Rodin, Aristide Maillol, and Otto Dix</a:t>
            </a:r>
          </a:p>
          <a:p>
            <a:endParaRPr lang="en-US" sz="1200" b="1" baseline="0" dirty="0" smtClean="0">
              <a:latin typeface="Times New Roman" pitchFamily="18" charset="0"/>
              <a:cs typeface="Times New Roman" pitchFamily="18" charset="0"/>
            </a:endParaRPr>
          </a:p>
          <a:p>
            <a:r>
              <a:rPr lang="en-US" sz="1200" b="1" u="sng" baseline="0" dirty="0" smtClean="0">
                <a:latin typeface="Times New Roman" pitchFamily="18" charset="0"/>
                <a:cs typeface="Times New Roman" pitchFamily="18" charset="0"/>
              </a:rPr>
              <a:t>Composers </a:t>
            </a:r>
          </a:p>
          <a:p>
            <a:r>
              <a:rPr lang="en-US" sz="1200" b="1" baseline="0" dirty="0" err="1" smtClean="0">
                <a:latin typeface="Times New Roman" pitchFamily="18" charset="0"/>
                <a:cs typeface="Times New Roman" pitchFamily="18" charset="0"/>
              </a:rPr>
              <a:t>Bela</a:t>
            </a:r>
            <a:r>
              <a:rPr lang="en-US" sz="1200" b="1" baseline="0" dirty="0" smtClean="0">
                <a:latin typeface="Times New Roman" pitchFamily="18" charset="0"/>
                <a:cs typeface="Times New Roman" pitchFamily="18" charset="0"/>
              </a:rPr>
              <a:t> Bartok, Alban Berg, Richard Strauss, Frederick Delius, Gustav Mahler, and Alexander </a:t>
            </a:r>
            <a:r>
              <a:rPr lang="en-US" sz="1200" b="1" baseline="0" dirty="0" err="1" smtClean="0">
                <a:latin typeface="Times New Roman" pitchFamily="18" charset="0"/>
                <a:cs typeface="Times New Roman" pitchFamily="18" charset="0"/>
              </a:rPr>
              <a:t>Skriabin</a:t>
            </a:r>
            <a:endParaRPr lang="en-US" sz="1200" b="1" baseline="0" dirty="0" smtClean="0">
              <a:latin typeface="Times New Roman" pitchFamily="18" charset="0"/>
              <a:cs typeface="Times New Roman" pitchFamily="18" charset="0"/>
            </a:endParaRPr>
          </a:p>
          <a:p>
            <a:endParaRPr lang="en-US" sz="1200" b="1" baseline="0" dirty="0" smtClean="0">
              <a:latin typeface="Times New Roman" pitchFamily="18" charset="0"/>
              <a:cs typeface="Times New Roman" pitchFamily="18" charset="0"/>
            </a:endParaRPr>
          </a:p>
          <a:p>
            <a:r>
              <a:rPr lang="en-US" sz="1200" b="1" u="sng" baseline="0" dirty="0" smtClean="0">
                <a:latin typeface="Times New Roman" pitchFamily="18" charset="0"/>
                <a:cs typeface="Times New Roman" pitchFamily="18" charset="0"/>
              </a:rPr>
              <a:t>Architecture</a:t>
            </a:r>
          </a:p>
          <a:p>
            <a:r>
              <a:rPr lang="en-US" sz="1200" b="1" baseline="0" dirty="0" smtClean="0">
                <a:latin typeface="Times New Roman" pitchFamily="18" charset="0"/>
                <a:cs typeface="Times New Roman" pitchFamily="18" charset="0"/>
              </a:rPr>
              <a:t>Le Corbusier and Walter Gropius</a:t>
            </a:r>
          </a:p>
          <a:p>
            <a:endParaRPr lang="en-US" sz="1200" b="1" baseline="0" dirty="0" smtClean="0">
              <a:latin typeface="Times New Roman" pitchFamily="18" charset="0"/>
              <a:cs typeface="Times New Roman" pitchFamily="18" charset="0"/>
            </a:endParaRPr>
          </a:p>
          <a:p>
            <a:endParaRPr lang="en-US" sz="1200" b="1" baseline="0" dirty="0" smtClean="0">
              <a:latin typeface="Times New Roman" pitchFamily="18" charset="0"/>
              <a:cs typeface="Times New Roman" pitchFamily="18" charset="0"/>
            </a:endParaRPr>
          </a:p>
          <a:p>
            <a:r>
              <a:rPr lang="en-US" sz="1200" b="1" u="sng" baseline="0" dirty="0" smtClean="0">
                <a:latin typeface="Times New Roman" pitchFamily="18" charset="0"/>
                <a:cs typeface="Times New Roman" pitchFamily="18" charset="0"/>
              </a:rPr>
              <a:t>Theologians </a:t>
            </a:r>
          </a:p>
          <a:p>
            <a:r>
              <a:rPr lang="en-US" sz="1200" b="1" baseline="0" dirty="0" smtClean="0">
                <a:latin typeface="Times New Roman" pitchFamily="18" charset="0"/>
                <a:cs typeface="Times New Roman" pitchFamily="18" charset="0"/>
              </a:rPr>
              <a:t>Martin Buber and Paul Tillich.</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886200" cy="488950"/>
          </a:xfrm>
        </p:spPr>
        <p:txBody>
          <a:bodyPr/>
          <a:lstStyle/>
          <a:p>
            <a:pPr algn="ctr"/>
            <a:r>
              <a:rPr lang="en-US" dirty="0" smtClean="0">
                <a:latin typeface="Book Antiqua" pitchFamily="18" charset="0"/>
              </a:rPr>
              <a:t>Biographical Chronology</a:t>
            </a:r>
            <a:endParaRPr lang="en-US" dirty="0">
              <a:latin typeface="Book Antiqua" pitchFamily="18" charset="0"/>
            </a:endParaRPr>
          </a:p>
        </p:txBody>
      </p:sp>
      <p:pic>
        <p:nvPicPr>
          <p:cNvPr id="6" name="Content Placeholder 5" descr="young nietzsche.jpg"/>
          <p:cNvPicPr>
            <a:picLocks noGrp="1" noChangeAspect="1"/>
          </p:cNvPicPr>
          <p:nvPr>
            <p:ph idx="1"/>
          </p:nvPr>
        </p:nvPicPr>
        <p:blipFill>
          <a:blip r:embed="rId2"/>
          <a:stretch>
            <a:fillRect/>
          </a:stretch>
        </p:blipFill>
        <p:spPr>
          <a:xfrm>
            <a:off x="4704213" y="-1"/>
            <a:ext cx="4439788" cy="6858001"/>
          </a:xfrm>
        </p:spPr>
      </p:pic>
      <p:sp>
        <p:nvSpPr>
          <p:cNvPr id="5" name="Text Placeholder 4"/>
          <p:cNvSpPr>
            <a:spLocks noGrp="1"/>
          </p:cNvSpPr>
          <p:nvPr>
            <p:ph type="body" sz="half" idx="2"/>
          </p:nvPr>
        </p:nvSpPr>
        <p:spPr>
          <a:xfrm>
            <a:off x="457200" y="838200"/>
            <a:ext cx="3962400" cy="5562600"/>
          </a:xfrm>
        </p:spPr>
        <p:txBody>
          <a:bodyPr>
            <a:normAutofit lnSpcReduction="10000"/>
          </a:bodyPr>
          <a:lstStyle/>
          <a:p>
            <a:r>
              <a:rPr lang="en-US" b="1" dirty="0" smtClean="0">
                <a:latin typeface="Book Antiqua" pitchFamily="18" charset="0"/>
              </a:rPr>
              <a:t>1844, 15 October.  Nietzsche is born in </a:t>
            </a:r>
            <a:r>
              <a:rPr lang="en-US" b="1" dirty="0" err="1" smtClean="0">
                <a:latin typeface="Book Antiqua" pitchFamily="18" charset="0"/>
              </a:rPr>
              <a:t>Röcken</a:t>
            </a:r>
            <a:r>
              <a:rPr lang="en-US" b="1" dirty="0" smtClean="0">
                <a:latin typeface="Book Antiqua" pitchFamily="18" charset="0"/>
              </a:rPr>
              <a:t> near Leipzig, in the Prussian province of Saxony on October.</a:t>
            </a:r>
          </a:p>
          <a:p>
            <a:endParaRPr lang="en-US" b="1" dirty="0" smtClean="0">
              <a:latin typeface="Book Antiqua" pitchFamily="18" charset="0"/>
            </a:endParaRPr>
          </a:p>
          <a:p>
            <a:r>
              <a:rPr lang="en-US" b="1" dirty="0" smtClean="0">
                <a:latin typeface="Book Antiqua" pitchFamily="18" charset="0"/>
              </a:rPr>
              <a:t>1846, 10 July.  Birth of Elisabeth Nietzsche.</a:t>
            </a:r>
          </a:p>
          <a:p>
            <a:endParaRPr lang="en-US" b="1" dirty="0" smtClean="0">
              <a:latin typeface="Book Antiqua" pitchFamily="18" charset="0"/>
            </a:endParaRPr>
          </a:p>
          <a:p>
            <a:r>
              <a:rPr lang="en-US" b="1" dirty="0" smtClean="0">
                <a:latin typeface="Book Antiqua" pitchFamily="18" charset="0"/>
              </a:rPr>
              <a:t>1848, February.  Birth of Joseph Nietzsche.</a:t>
            </a:r>
          </a:p>
          <a:p>
            <a:endParaRPr lang="en-US" b="1" dirty="0" smtClean="0">
              <a:latin typeface="Book Antiqua" pitchFamily="18" charset="0"/>
            </a:endParaRPr>
          </a:p>
          <a:p>
            <a:r>
              <a:rPr lang="en-US" b="1" dirty="0" smtClean="0">
                <a:latin typeface="Book Antiqua" pitchFamily="18" charset="0"/>
              </a:rPr>
              <a:t>1849, 30 July.  Nietzsche’s father, a Lutheran minister dies of a brain tumor at the age of 36.</a:t>
            </a:r>
          </a:p>
          <a:p>
            <a:endParaRPr lang="en-US" b="1" dirty="0" smtClean="0">
              <a:latin typeface="Book Antiqua" pitchFamily="18" charset="0"/>
            </a:endParaRPr>
          </a:p>
          <a:p>
            <a:r>
              <a:rPr lang="en-US" b="1" dirty="0" smtClean="0">
                <a:latin typeface="Book Antiqua" pitchFamily="18" charset="0"/>
              </a:rPr>
              <a:t>1850, January.  Joseph Nietzsche dies.  Family moves to </a:t>
            </a:r>
            <a:r>
              <a:rPr lang="en-US" b="1" dirty="0" err="1" smtClean="0">
                <a:latin typeface="Book Antiqua" pitchFamily="18" charset="0"/>
              </a:rPr>
              <a:t>Naumburg</a:t>
            </a:r>
            <a:r>
              <a:rPr lang="en-US" b="1" dirty="0" smtClean="0">
                <a:latin typeface="Book Antiqua" pitchFamily="18" charset="0"/>
              </a:rPr>
              <a:t>.</a:t>
            </a:r>
          </a:p>
          <a:p>
            <a:endParaRPr lang="en-US" b="1" dirty="0" smtClean="0">
              <a:latin typeface="Book Antiqua" pitchFamily="18" charset="0"/>
            </a:endParaRPr>
          </a:p>
          <a:p>
            <a:r>
              <a:rPr lang="en-US" b="1" dirty="0" smtClean="0">
                <a:latin typeface="Book Antiqua" pitchFamily="18" charset="0"/>
              </a:rPr>
              <a:t>1858, October.  Starts school at </a:t>
            </a:r>
            <a:r>
              <a:rPr lang="en-US" b="1" dirty="0" err="1" smtClean="0">
                <a:latin typeface="Book Antiqua" pitchFamily="18" charset="0"/>
              </a:rPr>
              <a:t>Pforta</a:t>
            </a:r>
            <a:r>
              <a:rPr lang="en-US" b="1" dirty="0" smtClean="0">
                <a:latin typeface="Book Antiqua" pitchFamily="18" charset="0"/>
              </a:rPr>
              <a:t>.</a:t>
            </a:r>
          </a:p>
          <a:p>
            <a:endParaRPr lang="en-US" b="1" dirty="0" smtClean="0">
              <a:latin typeface="Book Antiqua" pitchFamily="18" charset="0"/>
            </a:endParaRPr>
          </a:p>
          <a:p>
            <a:r>
              <a:rPr lang="en-US" b="1" dirty="0" smtClean="0">
                <a:latin typeface="Book Antiqua" pitchFamily="18" charset="0"/>
              </a:rPr>
              <a:t>1864, October.  Nietzsche enrolls as student of theology and philology at the University of Bonn.</a:t>
            </a:r>
          </a:p>
          <a:p>
            <a:endParaRPr lang="en-US" b="1" dirty="0" smtClean="0">
              <a:latin typeface="Book Antiqua" pitchFamily="18" charset="0"/>
            </a:endParaRPr>
          </a:p>
          <a:p>
            <a:r>
              <a:rPr lang="en-US" b="1" dirty="0" smtClean="0">
                <a:latin typeface="Book Antiqua" pitchFamily="18" charset="0"/>
              </a:rPr>
              <a:t>1865, October.  Begins studies in philology at the University of Leipzig. Discovers the works of Schopenhauer in a second-hand bookshop.</a:t>
            </a:r>
            <a:endParaRPr lang="en-US" b="1" dirty="0">
              <a:latin typeface="Book Antiqua" pitchFamily="18" charset="0"/>
            </a:endParaRPr>
          </a:p>
        </p:txBody>
      </p:sp>
      <p:sp>
        <p:nvSpPr>
          <p:cNvPr id="7" name="TextBox 6"/>
          <p:cNvSpPr txBox="1"/>
          <p:nvPr/>
        </p:nvSpPr>
        <p:spPr>
          <a:xfrm>
            <a:off x="2971800" y="6324600"/>
            <a:ext cx="1676400" cy="369332"/>
          </a:xfrm>
          <a:prstGeom prst="rect">
            <a:avLst/>
          </a:prstGeom>
          <a:noFill/>
        </p:spPr>
        <p:txBody>
          <a:bodyPr wrap="square" rtlCol="0">
            <a:spAutoFit/>
          </a:bodyPr>
          <a:lstStyle/>
          <a:p>
            <a:r>
              <a:rPr lang="en-US" dirty="0" smtClean="0">
                <a:latin typeface="Monotype Corsiva" pitchFamily="66" charset="0"/>
              </a:rPr>
              <a:t>Nietzsche at 16</a:t>
            </a:r>
            <a:endParaRPr lang="en-US" dirty="0">
              <a:latin typeface="Monotype Corsiva"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ermany.jpg"/>
          <p:cNvPicPr>
            <a:picLocks noGrp="1" noChangeAspect="1"/>
          </p:cNvPicPr>
          <p:nvPr>
            <p:ph idx="1"/>
          </p:nvPr>
        </p:nvPicPr>
        <p:blipFill>
          <a:blip r:embed="rId2"/>
          <a:stretch>
            <a:fillRect/>
          </a:stretch>
        </p:blipFill>
        <p:spPr>
          <a:xfrm>
            <a:off x="-304800" y="-1"/>
            <a:ext cx="10439400" cy="689939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ietzsche's Birthplace.jpg"/>
          <p:cNvPicPr>
            <a:picLocks noGrp="1" noChangeAspect="1"/>
          </p:cNvPicPr>
          <p:nvPr>
            <p:ph idx="1"/>
          </p:nvPr>
        </p:nvPicPr>
        <p:blipFill>
          <a:blip r:embed="rId2"/>
          <a:stretch>
            <a:fillRect/>
          </a:stretch>
        </p:blipFill>
        <p:spPr>
          <a:xfrm>
            <a:off x="-228601" y="0"/>
            <a:ext cx="10376765"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19800"/>
            <a:ext cx="8229600" cy="685800"/>
          </a:xfrm>
        </p:spPr>
        <p:txBody>
          <a:bodyPr>
            <a:normAutofit fontScale="90000"/>
          </a:bodyPr>
          <a:lstStyle/>
          <a:p>
            <a:r>
              <a:rPr lang="en-US" dirty="0" smtClean="0"/>
              <a:t/>
            </a:r>
            <a:br>
              <a:rPr lang="en-US" dirty="0" smtClean="0"/>
            </a:br>
            <a:r>
              <a:rPr lang="en-US" dirty="0" smtClean="0"/>
              <a:t> </a:t>
            </a:r>
            <a:r>
              <a:rPr lang="en-US" dirty="0"/>
              <a:t/>
            </a:r>
            <a:br>
              <a:rPr lang="en-US" dirty="0"/>
            </a:br>
            <a:r>
              <a:rPr lang="en-US" dirty="0" smtClean="0"/>
              <a:t/>
            </a:r>
            <a:br>
              <a:rPr lang="en-US" dirty="0" smtClean="0"/>
            </a:br>
            <a:endParaRPr lang="en-US" dirty="0"/>
          </a:p>
        </p:txBody>
      </p:sp>
      <p:pic>
        <p:nvPicPr>
          <p:cNvPr id="4" name="Content Placeholder 3" descr="nietzsche_01.jpg"/>
          <p:cNvPicPr>
            <a:picLocks noGrp="1" noChangeAspect="1"/>
          </p:cNvPicPr>
          <p:nvPr>
            <p:ph idx="1"/>
          </p:nvPr>
        </p:nvPicPr>
        <p:blipFill>
          <a:blip r:embed="rId2"/>
          <a:stretch>
            <a:fillRect/>
          </a:stretch>
        </p:blipFill>
        <p:spPr>
          <a:xfrm>
            <a:off x="0" y="-1"/>
            <a:ext cx="9144000" cy="6948441"/>
          </a:xfrm>
        </p:spPr>
      </p:pic>
      <p:sp>
        <p:nvSpPr>
          <p:cNvPr id="5" name="TextBox 4"/>
          <p:cNvSpPr txBox="1"/>
          <p:nvPr/>
        </p:nvSpPr>
        <p:spPr>
          <a:xfrm>
            <a:off x="304800" y="6477000"/>
            <a:ext cx="8839200" cy="400110"/>
          </a:xfrm>
          <a:prstGeom prst="rect">
            <a:avLst/>
          </a:prstGeom>
          <a:noFill/>
        </p:spPr>
        <p:txBody>
          <a:bodyPr wrap="square" rtlCol="0">
            <a:spAutoFit/>
          </a:bodyPr>
          <a:lstStyle/>
          <a:p>
            <a:r>
              <a:rPr lang="en-US" sz="2000" dirty="0" smtClean="0">
                <a:latin typeface="Monotype Corsiva" pitchFamily="66" charset="0"/>
              </a:rPr>
              <a:t>Classical Philological Association, The University of Leipzig, Winter Semester 1867/1868</a:t>
            </a:r>
            <a:endParaRPr lang="en-US" sz="2000" dirty="0">
              <a:latin typeface="Monotype Corsiva"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wagner.jpg"/>
          <p:cNvPicPr>
            <a:picLocks noGrp="1" noChangeAspect="1"/>
          </p:cNvPicPr>
          <p:nvPr>
            <p:ph idx="1"/>
          </p:nvPr>
        </p:nvPicPr>
        <p:blipFill>
          <a:blip r:embed="rId2"/>
          <a:stretch>
            <a:fillRect/>
          </a:stretch>
        </p:blipFill>
        <p:spPr>
          <a:xfrm>
            <a:off x="0" y="0"/>
            <a:ext cx="6336792" cy="6858000"/>
          </a:xfrm>
        </p:spPr>
      </p:pic>
      <p:sp>
        <p:nvSpPr>
          <p:cNvPr id="4" name="TextBox 3"/>
          <p:cNvSpPr txBox="1"/>
          <p:nvPr/>
        </p:nvSpPr>
        <p:spPr>
          <a:xfrm>
            <a:off x="6477000" y="2133600"/>
            <a:ext cx="2440729" cy="2677656"/>
          </a:xfrm>
          <a:prstGeom prst="rect">
            <a:avLst/>
          </a:prstGeom>
          <a:noFill/>
        </p:spPr>
        <p:txBody>
          <a:bodyPr wrap="square" rtlCol="0">
            <a:spAutoFit/>
          </a:bodyPr>
          <a:lstStyle/>
          <a:p>
            <a:pPr algn="ctr"/>
            <a:r>
              <a:rPr lang="en-US" sz="4800" dirty="0" smtClean="0">
                <a:latin typeface="Monotype Corsiva" pitchFamily="66" charset="0"/>
              </a:rPr>
              <a:t>Richard Wagner</a:t>
            </a:r>
          </a:p>
          <a:p>
            <a:pPr algn="ctr"/>
            <a:endParaRPr lang="en-US" sz="3600" dirty="0" smtClean="0">
              <a:latin typeface="Monotype Corsiva" pitchFamily="66" charset="0"/>
            </a:endParaRPr>
          </a:p>
          <a:p>
            <a:pPr algn="ctr"/>
            <a:r>
              <a:rPr lang="en-US" sz="3600" dirty="0" smtClean="0">
                <a:latin typeface="Monotype Corsiva" pitchFamily="66" charset="0"/>
              </a:rPr>
              <a:t>1813-1883</a:t>
            </a:r>
            <a:endParaRPr lang="en-US" sz="3600" dirty="0">
              <a:latin typeface="Monotype Corsiva"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taly.jpg"/>
          <p:cNvPicPr>
            <a:picLocks noGrp="1" noChangeAspect="1"/>
          </p:cNvPicPr>
          <p:nvPr>
            <p:ph idx="1"/>
          </p:nvPr>
        </p:nvPicPr>
        <p:blipFill>
          <a:blip r:embed="rId2"/>
          <a:stretch>
            <a:fillRect/>
          </a:stretch>
        </p:blipFill>
        <p:spPr>
          <a:xfrm>
            <a:off x="0" y="0"/>
            <a:ext cx="10376765"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Wagner in seinem Heim in Bayreuth.jpg"/>
          <p:cNvPicPr>
            <a:picLocks noChangeAspect="1"/>
          </p:cNvPicPr>
          <p:nvPr/>
        </p:nvPicPr>
        <p:blipFill>
          <a:blip r:embed="rId2"/>
          <a:stretch>
            <a:fillRect/>
          </a:stretch>
        </p:blipFill>
        <p:spPr>
          <a:xfrm>
            <a:off x="838200" y="0"/>
            <a:ext cx="7315200" cy="5213956"/>
          </a:xfrm>
          <a:prstGeom prst="rect">
            <a:avLst/>
          </a:prstGeom>
        </p:spPr>
      </p:pic>
      <p:sp>
        <p:nvSpPr>
          <p:cNvPr id="5" name="TextBox 4"/>
          <p:cNvSpPr txBox="1"/>
          <p:nvPr/>
        </p:nvSpPr>
        <p:spPr>
          <a:xfrm>
            <a:off x="914401" y="5181600"/>
            <a:ext cx="7315199" cy="1384995"/>
          </a:xfrm>
          <a:prstGeom prst="rect">
            <a:avLst/>
          </a:prstGeom>
          <a:noFill/>
        </p:spPr>
        <p:txBody>
          <a:bodyPr wrap="square" rtlCol="0">
            <a:spAutoFit/>
          </a:bodyPr>
          <a:lstStyle/>
          <a:p>
            <a:pPr algn="just"/>
            <a:r>
              <a:rPr lang="en-US" sz="1400" dirty="0" smtClean="0">
                <a:latin typeface="Times New Roman"/>
              </a:rPr>
              <a:t>Painting by W. Beckmann, 1881, depicting Richard Wagner, standing beneath a portrait of Schopenhauer, espousing his theories to a young man identified as either Nietzsche or another disciple, Hans von </a:t>
            </a:r>
            <a:r>
              <a:rPr lang="en-US" sz="1400" dirty="0" err="1" smtClean="0">
                <a:latin typeface="Times New Roman"/>
              </a:rPr>
              <a:t>Walzogen</a:t>
            </a:r>
            <a:r>
              <a:rPr lang="en-US" sz="1400" dirty="0" smtClean="0">
                <a:latin typeface="Times New Roman"/>
              </a:rPr>
              <a:t>, with </a:t>
            </a:r>
            <a:r>
              <a:rPr lang="en-US" sz="1400" dirty="0" err="1" smtClean="0">
                <a:latin typeface="Times New Roman"/>
              </a:rPr>
              <a:t>Cosima</a:t>
            </a:r>
            <a:r>
              <a:rPr lang="en-US" sz="1400" dirty="0" smtClean="0">
                <a:latin typeface="Times New Roman"/>
              </a:rPr>
              <a:t> </a:t>
            </a:r>
            <a:r>
              <a:rPr lang="en-US" sz="1400" dirty="0" err="1" smtClean="0">
                <a:latin typeface="Times New Roman"/>
              </a:rPr>
              <a:t>Lizst</a:t>
            </a:r>
            <a:r>
              <a:rPr lang="en-US" sz="1400" dirty="0" smtClean="0">
                <a:latin typeface="Times New Roman"/>
              </a:rPr>
              <a:t> Wagner and her father, Franz Liszt, also present. To me this looks more like Nietzsche rather than </a:t>
            </a:r>
            <a:r>
              <a:rPr lang="en-US" sz="1400" dirty="0" err="1" smtClean="0">
                <a:latin typeface="Times New Roman"/>
              </a:rPr>
              <a:t>Walzogen</a:t>
            </a:r>
            <a:r>
              <a:rPr lang="en-US" sz="1400" dirty="0" smtClean="0">
                <a:latin typeface="Times New Roman"/>
              </a:rPr>
              <a:t>, but if it were painted live in 1881 it wouldn’t have been Nietzsche. In any case, we can imagine this scene with Nietzsche occurred many times in the early 1870’s at the Wagner’s home at </a:t>
            </a:r>
            <a:r>
              <a:rPr lang="en-US" sz="1400" dirty="0" err="1" smtClean="0">
                <a:latin typeface="Times New Roman"/>
              </a:rPr>
              <a:t>Tribschen</a:t>
            </a:r>
            <a:r>
              <a:rPr lang="en-US" sz="1400" dirty="0" smtClean="0">
                <a:latin typeface="Times New Roman"/>
              </a:rPr>
              <a:t>, Switzerland.</a:t>
            </a:r>
            <a:endParaRPr lang="en-US" sz="1400" dirty="0">
              <a:latin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219200"/>
          </a:xfrm>
        </p:spPr>
        <p:txBody>
          <a:bodyPr>
            <a:normAutofit/>
          </a:bodyPr>
          <a:lstStyle/>
          <a:p>
            <a:endParaRPr lang="en-US" sz="3200" dirty="0">
              <a:latin typeface="Garamond" pitchFamily="18" charset="0"/>
            </a:endParaRPr>
          </a:p>
        </p:txBody>
      </p:sp>
      <p:sp>
        <p:nvSpPr>
          <p:cNvPr id="5" name="Content Placeholder 4"/>
          <p:cNvSpPr>
            <a:spLocks noGrp="1"/>
          </p:cNvSpPr>
          <p:nvPr>
            <p:ph idx="1"/>
          </p:nvPr>
        </p:nvSpPr>
        <p:spPr>
          <a:xfrm>
            <a:off x="228600" y="5791200"/>
            <a:ext cx="8458200" cy="1066800"/>
          </a:xfrm>
        </p:spPr>
        <p:txBody>
          <a:bodyPr>
            <a:normAutofit fontScale="92500" lnSpcReduction="10000"/>
          </a:bodyPr>
          <a:lstStyle/>
          <a:p>
            <a:pPr>
              <a:buNone/>
            </a:pPr>
            <a:r>
              <a:rPr lang="en-US" sz="2400" dirty="0" smtClean="0">
                <a:latin typeface="Garamond" pitchFamily="18" charset="0"/>
              </a:rPr>
              <a:t>	“Confidentially, I consider the Prussia of today to be one of the powers most dangerous of all of culture.” </a:t>
            </a:r>
          </a:p>
          <a:p>
            <a:pPr>
              <a:buNone/>
            </a:pPr>
            <a:r>
              <a:rPr lang="en-US" sz="2400" dirty="0">
                <a:latin typeface="Garamond" pitchFamily="18" charset="0"/>
              </a:rPr>
              <a:t>	</a:t>
            </a:r>
            <a:r>
              <a:rPr lang="en-US" sz="2400" dirty="0" smtClean="0">
                <a:latin typeface="Garamond" pitchFamily="18" charset="0"/>
              </a:rPr>
              <a:t>	</a:t>
            </a:r>
            <a:r>
              <a:rPr lang="en-US" sz="2200" dirty="0" smtClean="0">
                <a:latin typeface="Garamond" pitchFamily="18" charset="0"/>
              </a:rPr>
              <a:t>Letter to Erwin Rohde, 23 October 1870</a:t>
            </a:r>
            <a:endParaRPr lang="en-US" sz="2200" dirty="0">
              <a:latin typeface="Garamond" pitchFamily="18" charset="0"/>
            </a:endParaRPr>
          </a:p>
        </p:txBody>
      </p:sp>
      <p:pic>
        <p:nvPicPr>
          <p:cNvPr id="6" name="Picture 5" descr="Lignedefeu16August.jpg"/>
          <p:cNvPicPr>
            <a:picLocks noChangeAspect="1"/>
          </p:cNvPicPr>
          <p:nvPr/>
        </p:nvPicPr>
        <p:blipFill>
          <a:blip r:embed="rId2"/>
          <a:stretch>
            <a:fillRect/>
          </a:stretch>
        </p:blipFill>
        <p:spPr>
          <a:xfrm>
            <a:off x="0" y="0"/>
            <a:ext cx="9144000" cy="5715000"/>
          </a:xfrm>
          <a:prstGeom prst="rect">
            <a:avLst/>
          </a:prstGeom>
        </p:spPr>
      </p:pic>
      <p:sp>
        <p:nvSpPr>
          <p:cNvPr id="7" name="Rectangle 6"/>
          <p:cNvSpPr/>
          <p:nvPr/>
        </p:nvSpPr>
        <p:spPr>
          <a:xfrm>
            <a:off x="685800" y="228601"/>
            <a:ext cx="7238999" cy="584775"/>
          </a:xfrm>
          <a:prstGeom prst="rect">
            <a:avLst/>
          </a:prstGeom>
        </p:spPr>
        <p:txBody>
          <a:bodyPr wrap="square">
            <a:spAutoFit/>
          </a:bodyPr>
          <a:lstStyle/>
          <a:p>
            <a:r>
              <a:rPr lang="en-US" sz="3200" dirty="0" smtClean="0">
                <a:latin typeface="Garamond" pitchFamily="18" charset="0"/>
              </a:rPr>
              <a:t>Franco-Prussian War (July 1870-May 1871)</a:t>
            </a:r>
            <a:endParaRPr lang="en-US" sz="3200" dirty="0">
              <a:latin typeface="Garamon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3810000" cy="6248400"/>
          </a:xfrm>
        </p:spPr>
        <p:txBody>
          <a:bodyPr>
            <a:normAutofit/>
          </a:bodyPr>
          <a:lstStyle/>
          <a:p>
            <a:pPr>
              <a:buNone/>
            </a:pPr>
            <a:endParaRPr lang="en-US" sz="4000" baseline="0" dirty="0" smtClean="0">
              <a:latin typeface="Matura MT Script Capitals" pitchFamily="66" charset="0"/>
            </a:endParaRPr>
          </a:p>
          <a:p>
            <a:pPr>
              <a:buNone/>
            </a:pPr>
            <a:r>
              <a:rPr lang="en-US" sz="4000" baseline="0" dirty="0" smtClean="0">
                <a:latin typeface="Matura MT Script Capitals" pitchFamily="66" charset="0"/>
              </a:rPr>
              <a:t>“Out of life's school of war: What does not destroy me, makes me stronger!” </a:t>
            </a:r>
          </a:p>
          <a:p>
            <a:pPr>
              <a:buNone/>
            </a:pPr>
            <a:r>
              <a:rPr lang="en-US" sz="1800" baseline="0" dirty="0" smtClean="0">
                <a:latin typeface="Garamond" pitchFamily="18" charset="0"/>
              </a:rPr>
              <a:t> 	</a:t>
            </a:r>
            <a:r>
              <a:rPr lang="en-US" sz="1800" i="1" baseline="0" dirty="0" smtClean="0">
                <a:latin typeface="Garamond" pitchFamily="18" charset="0"/>
              </a:rPr>
              <a:t>Twilight of the Idols, </a:t>
            </a:r>
          </a:p>
          <a:p>
            <a:pPr>
              <a:buNone/>
            </a:pPr>
            <a:r>
              <a:rPr lang="en-US" sz="1800" i="1" dirty="0">
                <a:latin typeface="Garamond" pitchFamily="18" charset="0"/>
              </a:rPr>
              <a:t>	</a:t>
            </a:r>
            <a:r>
              <a:rPr lang="en-US" sz="1800" i="1" baseline="0" dirty="0" smtClean="0">
                <a:latin typeface="Garamond" pitchFamily="18" charset="0"/>
              </a:rPr>
              <a:t>“</a:t>
            </a:r>
            <a:r>
              <a:rPr lang="en-US" sz="1800" baseline="0" dirty="0" smtClean="0">
                <a:latin typeface="Garamond" pitchFamily="18" charset="0"/>
              </a:rPr>
              <a:t>Maxims and Arrows”</a:t>
            </a:r>
            <a:r>
              <a:rPr lang="en-US" sz="1800" i="1" baseline="0" dirty="0" smtClean="0">
                <a:latin typeface="Garamond" pitchFamily="18" charset="0"/>
              </a:rPr>
              <a:t> §8 </a:t>
            </a:r>
            <a:endParaRPr lang="en-US" sz="1800" dirty="0">
              <a:latin typeface="Garamond" pitchFamily="18" charset="0"/>
            </a:endParaRPr>
          </a:p>
        </p:txBody>
      </p:sp>
      <p:pic>
        <p:nvPicPr>
          <p:cNvPr id="4" name="Picture 3" descr="busto_Klinger.jpg"/>
          <p:cNvPicPr>
            <a:picLocks noChangeAspect="1"/>
          </p:cNvPicPr>
          <p:nvPr/>
        </p:nvPicPr>
        <p:blipFill>
          <a:blip r:embed="rId2"/>
          <a:stretch>
            <a:fillRect/>
          </a:stretch>
        </p:blipFill>
        <p:spPr>
          <a:xfrm>
            <a:off x="4462771" y="0"/>
            <a:ext cx="4681229"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er_nietzsche_elisabeth_00.jpg"/>
          <p:cNvPicPr>
            <a:picLocks noChangeAspect="1"/>
          </p:cNvPicPr>
          <p:nvPr/>
        </p:nvPicPr>
        <p:blipFill>
          <a:blip r:embed="rId2"/>
          <a:stretch>
            <a:fillRect/>
          </a:stretch>
        </p:blipFill>
        <p:spPr>
          <a:xfrm>
            <a:off x="-1" y="0"/>
            <a:ext cx="4557623" cy="6858000"/>
          </a:xfrm>
          <a:prstGeom prst="rect">
            <a:avLst/>
          </a:prstGeom>
        </p:spPr>
      </p:pic>
      <p:sp>
        <p:nvSpPr>
          <p:cNvPr id="4" name="Content Placeholder 3"/>
          <p:cNvSpPr>
            <a:spLocks noGrp="1"/>
          </p:cNvSpPr>
          <p:nvPr>
            <p:ph idx="1"/>
          </p:nvPr>
        </p:nvSpPr>
        <p:spPr>
          <a:xfrm>
            <a:off x="4876800" y="381000"/>
            <a:ext cx="3810000" cy="4572000"/>
          </a:xfrm>
        </p:spPr>
        <p:txBody>
          <a:bodyPr>
            <a:normAutofit fontScale="70000" lnSpcReduction="20000"/>
          </a:bodyPr>
          <a:lstStyle/>
          <a:p>
            <a:pPr>
              <a:buNone/>
            </a:pPr>
            <a:r>
              <a:rPr lang="en-US" sz="2000" b="1" dirty="0" smtClean="0">
                <a:latin typeface="Book Antiqua" pitchFamily="18" charset="0"/>
              </a:rPr>
              <a:t>1868, November. Nietzsche meets Richard Wagner. </a:t>
            </a:r>
          </a:p>
          <a:p>
            <a:endParaRPr lang="en-US" sz="2000" b="1" dirty="0" smtClean="0">
              <a:latin typeface="Book Antiqua" pitchFamily="18" charset="0"/>
            </a:endParaRPr>
          </a:p>
          <a:p>
            <a:pPr>
              <a:buNone/>
            </a:pPr>
            <a:r>
              <a:rPr lang="en-US" sz="2000" b="1" dirty="0" smtClean="0">
                <a:latin typeface="Book Antiqua" pitchFamily="18" charset="0"/>
              </a:rPr>
              <a:t>1869,  January.  Appointed professor of Classical Philology at the University of Basel, Switzerland. </a:t>
            </a:r>
          </a:p>
          <a:p>
            <a:endParaRPr lang="en-US" sz="2000" b="1" dirty="0" smtClean="0">
              <a:latin typeface="Book Antiqua" pitchFamily="18" charset="0"/>
            </a:endParaRPr>
          </a:p>
          <a:p>
            <a:pPr>
              <a:buNone/>
            </a:pPr>
            <a:r>
              <a:rPr lang="en-US" sz="2000" b="1" dirty="0" smtClean="0">
                <a:latin typeface="Book Antiqua" pitchFamily="18" charset="0"/>
              </a:rPr>
              <a:t>1870.  Becomes tenured professor at University of Basel. Serves briefly as a medical orderly with the Prussian forces in the Franco-Prussian war. </a:t>
            </a:r>
          </a:p>
          <a:p>
            <a:endParaRPr lang="en-US" sz="2000" b="1" dirty="0" smtClean="0">
              <a:latin typeface="Book Antiqua" pitchFamily="18" charset="0"/>
            </a:endParaRPr>
          </a:p>
          <a:p>
            <a:pPr>
              <a:buNone/>
            </a:pPr>
            <a:r>
              <a:rPr lang="en-US" sz="2000" b="1" dirty="0" smtClean="0">
                <a:latin typeface="Book Antiqua" pitchFamily="18" charset="0"/>
              </a:rPr>
              <a:t>1872, 2 January.  </a:t>
            </a:r>
            <a:r>
              <a:rPr lang="en-US" sz="2000" b="1" i="1" dirty="0" smtClean="0">
                <a:latin typeface="Book Antiqua" pitchFamily="18" charset="0"/>
              </a:rPr>
              <a:t>The Birth of Tragedy </a:t>
            </a:r>
            <a:r>
              <a:rPr lang="en-US" sz="2000" b="1" dirty="0" smtClean="0">
                <a:latin typeface="Book Antiqua" pitchFamily="18" charset="0"/>
              </a:rPr>
              <a:t>is published on January 2. Enthusiastic reception in </a:t>
            </a:r>
            <a:r>
              <a:rPr lang="en-US" sz="2000" b="1" dirty="0" err="1" smtClean="0">
                <a:latin typeface="Book Antiqua" pitchFamily="18" charset="0"/>
              </a:rPr>
              <a:t>Tribschen</a:t>
            </a:r>
            <a:r>
              <a:rPr lang="en-US" sz="2000" b="1" dirty="0" smtClean="0">
                <a:latin typeface="Book Antiqua" pitchFamily="18" charset="0"/>
              </a:rPr>
              <a:t>. After reading the book, Wagner remarks to </a:t>
            </a:r>
            <a:r>
              <a:rPr lang="en-US" sz="2000" b="1" dirty="0" err="1" smtClean="0">
                <a:latin typeface="Book Antiqua" pitchFamily="18" charset="0"/>
              </a:rPr>
              <a:t>Cosima</a:t>
            </a:r>
            <a:r>
              <a:rPr lang="en-US" sz="2000" b="1" dirty="0" smtClean="0">
                <a:latin typeface="Book Antiqua" pitchFamily="18" charset="0"/>
              </a:rPr>
              <a:t>: “that is the book I have always wished for myself”. Mid-May attends laying of the foundation stone at Bayreuth.</a:t>
            </a:r>
          </a:p>
          <a:p>
            <a:pPr>
              <a:buNone/>
            </a:pPr>
            <a:endParaRPr lang="en-US" sz="1800" dirty="0" smtClean="0">
              <a:latin typeface="Book Antiqua" pitchFamily="18" charset="0"/>
            </a:endParaRPr>
          </a:p>
          <a:p>
            <a:pPr>
              <a:buNone/>
            </a:pPr>
            <a:endParaRPr lang="en-US" sz="1800" dirty="0" smtClean="0">
              <a:latin typeface="Book Antiqua" pitchFamily="18" charset="0"/>
            </a:endParaRPr>
          </a:p>
          <a:p>
            <a:pPr>
              <a:buNone/>
            </a:pPr>
            <a:endParaRPr lang="en-US" sz="1800" dirty="0" smtClean="0">
              <a:latin typeface="Book Antiqua" pitchFamily="18" charset="0"/>
            </a:endParaRPr>
          </a:p>
          <a:p>
            <a:pPr>
              <a:buNone/>
            </a:pPr>
            <a:endParaRPr lang="en-US" sz="1800" dirty="0" smtClean="0">
              <a:latin typeface="Book Antiqua" pitchFamily="18" charset="0"/>
            </a:endParaRPr>
          </a:p>
          <a:p>
            <a:pPr>
              <a:buNone/>
            </a:pPr>
            <a:endParaRPr lang="en-US" sz="1800" dirty="0" smtClean="0">
              <a:latin typeface="Book Antiqua" pitchFamily="18" charset="0"/>
            </a:endParaRPr>
          </a:p>
          <a:p>
            <a:pPr>
              <a:buNone/>
            </a:pPr>
            <a:endParaRPr lang="en-US" sz="1800" dirty="0" smtClean="0">
              <a:latin typeface="Book Antiqua" pitchFamily="18" charset="0"/>
            </a:endParaRPr>
          </a:p>
          <a:p>
            <a:pPr>
              <a:buNone/>
            </a:pPr>
            <a:endParaRPr lang="en-US" sz="1800" dirty="0" smtClean="0">
              <a:latin typeface="Book Antiqua"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4114800" cy="1981200"/>
          </a:xfrm>
        </p:spPr>
        <p:txBody>
          <a:bodyPr>
            <a:normAutofit/>
          </a:bodyPr>
          <a:lstStyle/>
          <a:p>
            <a:r>
              <a:rPr lang="en-US" sz="3200" i="1" dirty="0" smtClean="0">
                <a:latin typeface="Garamond" pitchFamily="18" charset="0"/>
              </a:rPr>
              <a:t>The Birth of Tragedy</a:t>
            </a:r>
            <a:br>
              <a:rPr lang="en-US" sz="3200" i="1" dirty="0" smtClean="0">
                <a:latin typeface="Garamond" pitchFamily="18" charset="0"/>
              </a:rPr>
            </a:br>
            <a:r>
              <a:rPr lang="en-US" sz="2000" i="1" dirty="0" smtClean="0">
                <a:latin typeface="Garamond" pitchFamily="18" charset="0"/>
              </a:rPr>
              <a:t>out of the </a:t>
            </a:r>
            <a:br>
              <a:rPr lang="en-US" sz="2000" i="1" dirty="0" smtClean="0">
                <a:latin typeface="Garamond" pitchFamily="18" charset="0"/>
              </a:rPr>
            </a:br>
            <a:r>
              <a:rPr lang="en-US" sz="2000" i="1" dirty="0" smtClean="0">
                <a:latin typeface="Garamond" pitchFamily="18" charset="0"/>
              </a:rPr>
              <a:t>Spirit of Music</a:t>
            </a:r>
            <a:r>
              <a:rPr lang="en-US" sz="2000" i="1" dirty="0">
                <a:latin typeface="Garamond" pitchFamily="18" charset="0"/>
              </a:rPr>
              <a:t/>
            </a:r>
            <a:br>
              <a:rPr lang="en-US" sz="2000" i="1" dirty="0">
                <a:latin typeface="Garamond" pitchFamily="18" charset="0"/>
              </a:rPr>
            </a:br>
            <a:r>
              <a:rPr lang="en-US" sz="2000" i="1" dirty="0" smtClean="0">
                <a:latin typeface="Footlight MT Light" pitchFamily="18" charset="0"/>
              </a:rPr>
              <a:t>1872</a:t>
            </a:r>
            <a:endParaRPr lang="en-US" sz="2000" i="1" dirty="0">
              <a:latin typeface="Footlight MT Light" pitchFamily="18" charset="0"/>
            </a:endParaRPr>
          </a:p>
        </p:txBody>
      </p:sp>
      <p:pic>
        <p:nvPicPr>
          <p:cNvPr id="7" name="Content Placeholder 6" descr="IB-Dionysus Kleophrades.jpg"/>
          <p:cNvPicPr>
            <a:picLocks noGrp="1" noChangeAspect="1"/>
          </p:cNvPicPr>
          <p:nvPr>
            <p:ph idx="1"/>
          </p:nvPr>
        </p:nvPicPr>
        <p:blipFill>
          <a:blip r:embed="rId2"/>
          <a:stretch>
            <a:fillRect/>
          </a:stretch>
        </p:blipFill>
        <p:spPr>
          <a:xfrm>
            <a:off x="2057400" y="304800"/>
            <a:ext cx="2544113" cy="2362200"/>
          </a:xfrm>
        </p:spPr>
      </p:pic>
      <p:pic>
        <p:nvPicPr>
          <p:cNvPr id="8" name="Picture 7" descr="Tiber_Apollo_Massimo_Inv608_n2.jpg"/>
          <p:cNvPicPr>
            <a:picLocks noChangeAspect="1"/>
          </p:cNvPicPr>
          <p:nvPr/>
        </p:nvPicPr>
        <p:blipFill>
          <a:blip r:embed="rId3" cstate="print"/>
          <a:stretch>
            <a:fillRect/>
          </a:stretch>
        </p:blipFill>
        <p:spPr>
          <a:xfrm>
            <a:off x="304800" y="304800"/>
            <a:ext cx="1570612" cy="2362200"/>
          </a:xfrm>
          <a:prstGeom prst="rect">
            <a:avLst/>
          </a:prstGeom>
        </p:spPr>
      </p:pic>
      <p:pic>
        <p:nvPicPr>
          <p:cNvPr id="11" name="Picture 10" descr="N_Geburt_der_tragodie.gif"/>
          <p:cNvPicPr>
            <a:picLocks noChangeAspect="1"/>
          </p:cNvPicPr>
          <p:nvPr/>
        </p:nvPicPr>
        <p:blipFill>
          <a:blip r:embed="rId4"/>
          <a:stretch>
            <a:fillRect/>
          </a:stretch>
        </p:blipFill>
        <p:spPr>
          <a:xfrm>
            <a:off x="5001952" y="457200"/>
            <a:ext cx="3761048" cy="5854577"/>
          </a:xfrm>
          <a:prstGeom prst="rect">
            <a:avLst/>
          </a:prstGeom>
          <a:ln w="228600" cap="sq" cmpd="thickThin">
            <a:no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24400" y="273050"/>
            <a:ext cx="3962400" cy="5853113"/>
          </a:xfrm>
        </p:spPr>
        <p:txBody>
          <a:bodyPr>
            <a:normAutofit/>
          </a:bodyPr>
          <a:lstStyle/>
          <a:p>
            <a:endParaRPr lang="en-US" sz="1400" dirty="0" smtClean="0">
              <a:latin typeface="Book Antiqua" pitchFamily="18" charset="0"/>
            </a:endParaRPr>
          </a:p>
          <a:p>
            <a:pPr>
              <a:buNone/>
            </a:pPr>
            <a:r>
              <a:rPr lang="fr-FR" sz="1400" dirty="0" smtClean="0">
                <a:latin typeface="Book Antiqua" pitchFamily="18" charset="0"/>
              </a:rPr>
              <a:t>1873.  Nietzsche </a:t>
            </a:r>
            <a:r>
              <a:rPr lang="fr-FR" sz="1400" dirty="0" err="1" smtClean="0">
                <a:latin typeface="Book Antiqua" pitchFamily="18" charset="0"/>
              </a:rPr>
              <a:t>meets</a:t>
            </a:r>
            <a:r>
              <a:rPr lang="fr-FR" sz="1400" dirty="0" smtClean="0">
                <a:latin typeface="Book Antiqua" pitchFamily="18" charset="0"/>
              </a:rPr>
              <a:t> Paul Rée.  </a:t>
            </a:r>
            <a:r>
              <a:rPr lang="en-US" sz="1400" dirty="0" smtClean="0">
                <a:latin typeface="Book Antiqua" pitchFamily="18" charset="0"/>
              </a:rPr>
              <a:t>Writes the fragment</a:t>
            </a:r>
            <a:r>
              <a:rPr lang="en-US" sz="1400" i="1" dirty="0" smtClean="0">
                <a:latin typeface="Book Antiqua" pitchFamily="18" charset="0"/>
              </a:rPr>
              <a:t> On Truth and Lie in an Extra-Moral Sense</a:t>
            </a:r>
            <a:r>
              <a:rPr lang="en-US" sz="1400" dirty="0" smtClean="0">
                <a:latin typeface="Book Antiqua" pitchFamily="18" charset="0"/>
              </a:rPr>
              <a:t>. Publication of the first </a:t>
            </a:r>
            <a:r>
              <a:rPr lang="en-US" sz="1400" i="1" dirty="0" smtClean="0">
                <a:latin typeface="Book Antiqua" pitchFamily="18" charset="0"/>
              </a:rPr>
              <a:t>Untimely Meditation: David Strauss, the Confessor and the Writer</a:t>
            </a:r>
            <a:r>
              <a:rPr lang="en-US" sz="1400" dirty="0" smtClean="0">
                <a:latin typeface="Book Antiqua" pitchFamily="18" charset="0"/>
              </a:rPr>
              <a:t>. </a:t>
            </a:r>
            <a:endParaRPr lang="en-US" sz="1400" i="1" dirty="0" smtClean="0">
              <a:latin typeface="Book Antiqua" pitchFamily="18" charset="0"/>
            </a:endParaRPr>
          </a:p>
          <a:p>
            <a:endParaRPr lang="en-US" sz="1400" dirty="0" smtClean="0">
              <a:latin typeface="Book Antiqua" pitchFamily="18" charset="0"/>
            </a:endParaRPr>
          </a:p>
          <a:p>
            <a:pPr>
              <a:buNone/>
            </a:pPr>
            <a:r>
              <a:rPr lang="en-US" sz="1400" dirty="0" smtClean="0">
                <a:latin typeface="Book Antiqua" pitchFamily="18" charset="0"/>
              </a:rPr>
              <a:t>1874, Publication of </a:t>
            </a:r>
            <a:r>
              <a:rPr lang="en-US" sz="1400" i="1" dirty="0" smtClean="0">
                <a:latin typeface="Book Antiqua" pitchFamily="18" charset="0"/>
              </a:rPr>
              <a:t>On the Use and Abuse of History for Life. </a:t>
            </a:r>
            <a:r>
              <a:rPr lang="en-US" sz="1400" dirty="0" smtClean="0">
                <a:latin typeface="Book Antiqua" pitchFamily="18" charset="0"/>
              </a:rPr>
              <a:t>Publication of the third </a:t>
            </a:r>
            <a:r>
              <a:rPr lang="en-US" sz="1400" i="1" dirty="0" smtClean="0">
                <a:latin typeface="Book Antiqua" pitchFamily="18" charset="0"/>
              </a:rPr>
              <a:t>Untimely Meditation: Schopenhauer as Educator</a:t>
            </a:r>
            <a:r>
              <a:rPr lang="en-US" sz="1400" dirty="0" smtClean="0">
                <a:latin typeface="Book Antiqua" pitchFamily="18" charset="0"/>
              </a:rPr>
              <a:t>.</a:t>
            </a:r>
          </a:p>
          <a:p>
            <a:endParaRPr lang="en-US" sz="1400" dirty="0" smtClean="0">
              <a:latin typeface="Book Antiqua" pitchFamily="18" charset="0"/>
            </a:endParaRPr>
          </a:p>
          <a:p>
            <a:pPr>
              <a:buNone/>
            </a:pPr>
            <a:r>
              <a:rPr lang="en-US" sz="1400" dirty="0" smtClean="0">
                <a:latin typeface="Book Antiqua" pitchFamily="18" charset="0"/>
              </a:rPr>
              <a:t>1875.   Begins work on the </a:t>
            </a:r>
            <a:r>
              <a:rPr lang="en-US" sz="1400" i="1" dirty="0" smtClean="0">
                <a:latin typeface="Book Antiqua" pitchFamily="18" charset="0"/>
              </a:rPr>
              <a:t>fourth Untimely Meditation: Richard Wagner in Bayreuth.</a:t>
            </a:r>
          </a:p>
          <a:p>
            <a:endParaRPr lang="en-US" sz="1400" dirty="0" smtClean="0">
              <a:latin typeface="Book Antiqua" pitchFamily="18" charset="0"/>
            </a:endParaRPr>
          </a:p>
          <a:p>
            <a:pPr>
              <a:buNone/>
            </a:pPr>
            <a:r>
              <a:rPr lang="en-US" sz="1400" dirty="0" smtClean="0">
                <a:latin typeface="Book Antiqua" pitchFamily="18" charset="0"/>
              </a:rPr>
              <a:t>1876.   Writes the first part of </a:t>
            </a:r>
            <a:r>
              <a:rPr lang="en-US" sz="1400" i="1" dirty="0" smtClean="0">
                <a:latin typeface="Book Antiqua" pitchFamily="18" charset="0"/>
              </a:rPr>
              <a:t>Human, All Too Human</a:t>
            </a:r>
            <a:r>
              <a:rPr lang="en-US" sz="1400" dirty="0" smtClean="0">
                <a:latin typeface="Book Antiqua" pitchFamily="18" charset="0"/>
              </a:rPr>
              <a:t>. Requests leave of absence from University of Basel (granted June 2, 1876).   Break with Wagner.  Nietzsche leaves inaugural festival at Bayreuth with </a:t>
            </a:r>
            <a:r>
              <a:rPr lang="fr-FR" sz="1400" dirty="0" smtClean="0">
                <a:latin typeface="Book Antiqua" pitchFamily="18" charset="0"/>
              </a:rPr>
              <a:t>Paul Rée</a:t>
            </a:r>
            <a:r>
              <a:rPr lang="en-US" sz="1400" dirty="0" smtClean="0">
                <a:latin typeface="Book Antiqua" pitchFamily="18" charset="0"/>
              </a:rPr>
              <a:t>.</a:t>
            </a:r>
          </a:p>
        </p:txBody>
      </p:sp>
      <p:pic>
        <p:nvPicPr>
          <p:cNvPr id="7" name="Picture 6" descr="Nietzsche Rohde Gersdorff.jpg"/>
          <p:cNvPicPr>
            <a:picLocks noChangeAspect="1"/>
          </p:cNvPicPr>
          <p:nvPr/>
        </p:nvPicPr>
        <p:blipFill>
          <a:blip r:embed="rId2"/>
          <a:stretch>
            <a:fillRect/>
          </a:stretch>
        </p:blipFill>
        <p:spPr>
          <a:xfrm>
            <a:off x="0" y="0"/>
            <a:ext cx="4651744" cy="68580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5410200"/>
            <a:ext cx="4038600" cy="1295400"/>
          </a:xfrm>
        </p:spPr>
        <p:txBody>
          <a:bodyPr>
            <a:normAutofit fontScale="90000"/>
          </a:bodyPr>
          <a:lstStyle/>
          <a:p>
            <a:pPr algn="ctr"/>
            <a:r>
              <a:rPr lang="en-US" sz="2200" i="1" baseline="0" dirty="0" smtClean="0">
                <a:latin typeface="Book Antiqua" pitchFamily="18" charset="0"/>
              </a:rPr>
              <a:t>Untimely Meditations</a:t>
            </a:r>
            <a:br>
              <a:rPr lang="en-US" sz="2200" i="1" baseline="0" dirty="0" smtClean="0">
                <a:latin typeface="Book Antiqua" pitchFamily="18" charset="0"/>
              </a:rPr>
            </a:br>
            <a:r>
              <a:rPr lang="en-US" sz="2200" i="1" baseline="0" dirty="0" smtClean="0">
                <a:latin typeface="Book Antiqua" pitchFamily="18" charset="0"/>
              </a:rPr>
              <a:t>Untimely Reflections</a:t>
            </a:r>
            <a:br>
              <a:rPr lang="en-US" sz="2200" i="1" baseline="0" dirty="0" smtClean="0">
                <a:latin typeface="Book Antiqua" pitchFamily="18" charset="0"/>
              </a:rPr>
            </a:br>
            <a:r>
              <a:rPr lang="en-US" sz="2200" i="1" baseline="0" dirty="0" smtClean="0">
                <a:latin typeface="Book Antiqua" pitchFamily="18" charset="0"/>
              </a:rPr>
              <a:t>Thoughts Out of Season</a:t>
            </a:r>
            <a:r>
              <a:rPr lang="en-US" i="1" baseline="0" dirty="0" smtClean="0"/>
              <a:t/>
            </a:r>
            <a:br>
              <a:rPr lang="en-US" i="1" baseline="0" dirty="0" smtClean="0"/>
            </a:br>
            <a:endParaRPr lang="en-US" dirty="0"/>
          </a:p>
        </p:txBody>
      </p:sp>
      <p:pic>
        <p:nvPicPr>
          <p:cNvPr id="10" name="Content Placeholder 9" descr="ubhl.gif"/>
          <p:cNvPicPr>
            <a:picLocks noGrp="1" noChangeAspect="1"/>
          </p:cNvPicPr>
          <p:nvPr>
            <p:ph idx="1"/>
          </p:nvPr>
        </p:nvPicPr>
        <p:blipFill>
          <a:blip r:embed="rId2"/>
          <a:stretch>
            <a:fillRect/>
          </a:stretch>
        </p:blipFill>
        <p:spPr>
          <a:xfrm>
            <a:off x="5029200" y="152400"/>
            <a:ext cx="2778774" cy="4343400"/>
          </a:xfrm>
          <a:prstGeom prst="rect">
            <a:avLst/>
          </a:prstGeom>
          <a:ln w="228600" cap="sq" cmpd="thickThin">
            <a:noFill/>
            <a:prstDash val="solid"/>
            <a:miter lim="800000"/>
          </a:ln>
          <a:effectLst>
            <a:innerShdw blurRad="76200">
              <a:srgbClr val="000000"/>
            </a:innerShdw>
          </a:effectLst>
        </p:spPr>
      </p:pic>
      <p:sp>
        <p:nvSpPr>
          <p:cNvPr id="6" name="Text Placeholder 5"/>
          <p:cNvSpPr>
            <a:spLocks noGrp="1"/>
          </p:cNvSpPr>
          <p:nvPr>
            <p:ph type="body" sz="half" idx="2"/>
          </p:nvPr>
        </p:nvSpPr>
        <p:spPr>
          <a:xfrm>
            <a:off x="4267200" y="4648200"/>
            <a:ext cx="4572000" cy="1828800"/>
          </a:xfrm>
        </p:spPr>
        <p:txBody>
          <a:bodyPr>
            <a:normAutofit fontScale="70000" lnSpcReduction="20000"/>
          </a:bodyPr>
          <a:lstStyle/>
          <a:p>
            <a:pPr marL="400050" indent="-400050">
              <a:buAutoNum type="romanUcPeriod"/>
            </a:pPr>
            <a:r>
              <a:rPr lang="de-DE" sz="1800" i="1" baseline="0" dirty="0" smtClean="0">
                <a:latin typeface="Book Antiqua" pitchFamily="18" charset="0"/>
              </a:rPr>
              <a:t>David Strauss, The Confessor and the Writer </a:t>
            </a:r>
            <a:r>
              <a:rPr lang="de-DE" sz="1800" baseline="0" dirty="0" smtClean="0">
                <a:latin typeface="Book Antiqua" pitchFamily="18" charset="0"/>
              </a:rPr>
              <a:t>(1873)</a:t>
            </a:r>
          </a:p>
          <a:p>
            <a:pPr marL="400050" indent="-400050">
              <a:buAutoNum type="romanUcPeriod"/>
            </a:pPr>
            <a:endParaRPr lang="de-DE" sz="1800" dirty="0">
              <a:latin typeface="Book Antiqua" pitchFamily="18" charset="0"/>
            </a:endParaRPr>
          </a:p>
          <a:p>
            <a:pPr marL="400050" indent="-400050">
              <a:buAutoNum type="romanUcPeriod"/>
            </a:pPr>
            <a:r>
              <a:rPr lang="de-DE" sz="1800" i="1" dirty="0" smtClean="0">
                <a:latin typeface="Book Antiqua" pitchFamily="18" charset="0"/>
              </a:rPr>
              <a:t>On </a:t>
            </a:r>
            <a:r>
              <a:rPr lang="de-DE" sz="1800" i="1" dirty="0">
                <a:latin typeface="Book Antiqua" pitchFamily="18" charset="0"/>
              </a:rPr>
              <a:t>the Uses and Disadvantages of History for </a:t>
            </a:r>
            <a:r>
              <a:rPr lang="de-DE" sz="1800" i="1" dirty="0" smtClean="0">
                <a:latin typeface="Book Antiqua" pitchFamily="18" charset="0"/>
              </a:rPr>
              <a:t>Life</a:t>
            </a:r>
            <a:r>
              <a:rPr lang="de-DE" sz="1800" dirty="0" smtClean="0">
                <a:latin typeface="Book Antiqua" pitchFamily="18" charset="0"/>
              </a:rPr>
              <a:t> </a:t>
            </a:r>
            <a:r>
              <a:rPr lang="de-DE" sz="1800" dirty="0">
                <a:latin typeface="Book Antiqua" pitchFamily="18" charset="0"/>
              </a:rPr>
              <a:t>(</a:t>
            </a:r>
            <a:r>
              <a:rPr lang="de-DE" sz="1800" dirty="0" smtClean="0">
                <a:latin typeface="Book Antiqua" pitchFamily="18" charset="0"/>
              </a:rPr>
              <a:t>1874)</a:t>
            </a:r>
          </a:p>
          <a:p>
            <a:pPr marL="400050" indent="-400050">
              <a:buAutoNum type="romanUcPeriod"/>
            </a:pPr>
            <a:endParaRPr lang="de-DE" sz="1800" baseline="0" dirty="0" smtClean="0">
              <a:latin typeface="Book Antiqua" pitchFamily="18" charset="0"/>
            </a:endParaRPr>
          </a:p>
          <a:p>
            <a:pPr marL="400050" indent="-400050">
              <a:buAutoNum type="romanUcPeriod"/>
            </a:pPr>
            <a:r>
              <a:rPr lang="de-DE" sz="1800" i="1" baseline="0" dirty="0" smtClean="0">
                <a:latin typeface="Book Antiqua" pitchFamily="18" charset="0"/>
              </a:rPr>
              <a:t>Schopenhauer as Educator</a:t>
            </a:r>
            <a:r>
              <a:rPr lang="de-DE" sz="1800" i="1" dirty="0" smtClean="0">
                <a:latin typeface="Book Antiqua" pitchFamily="18" charset="0"/>
              </a:rPr>
              <a:t> </a:t>
            </a:r>
            <a:r>
              <a:rPr lang="de-DE" sz="1800" baseline="0" dirty="0" smtClean="0">
                <a:latin typeface="Book Antiqua" pitchFamily="18" charset="0"/>
              </a:rPr>
              <a:t>(1874)</a:t>
            </a:r>
          </a:p>
          <a:p>
            <a:pPr marL="400050" indent="-400050">
              <a:buAutoNum type="romanUcPeriod"/>
            </a:pPr>
            <a:endParaRPr lang="de-DE" sz="1800" dirty="0">
              <a:latin typeface="Book Antiqua" pitchFamily="18" charset="0"/>
            </a:endParaRPr>
          </a:p>
          <a:p>
            <a:pPr marL="400050" indent="-400050">
              <a:buAutoNum type="romanUcPeriod"/>
            </a:pPr>
            <a:endParaRPr lang="de-DE" sz="1800" baseline="0" dirty="0" smtClean="0">
              <a:latin typeface="Book Antiqua" pitchFamily="18" charset="0"/>
            </a:endParaRPr>
          </a:p>
          <a:p>
            <a:pPr marL="400050" indent="-400050">
              <a:buAutoNum type="romanUcPeriod"/>
            </a:pPr>
            <a:r>
              <a:rPr lang="en-US" sz="1800" i="1" baseline="0" dirty="0" smtClean="0">
                <a:latin typeface="Book Antiqua" pitchFamily="18" charset="0"/>
              </a:rPr>
              <a:t>Richard Wagner in Bayreuth</a:t>
            </a:r>
            <a:r>
              <a:rPr lang="en-US" sz="1800" baseline="0" dirty="0" smtClean="0">
                <a:latin typeface="Book Antiqua" pitchFamily="18" charset="0"/>
              </a:rPr>
              <a:t> (1876)</a:t>
            </a:r>
          </a:p>
          <a:p>
            <a:endParaRPr lang="en-US" sz="1800" dirty="0"/>
          </a:p>
        </p:txBody>
      </p:sp>
      <p:pic>
        <p:nvPicPr>
          <p:cNvPr id="7" name="Picture 6" descr="Nietzsche 1874a.jpg"/>
          <p:cNvPicPr>
            <a:picLocks noChangeAspect="1"/>
          </p:cNvPicPr>
          <p:nvPr/>
        </p:nvPicPr>
        <p:blipFill>
          <a:blip r:embed="rId3"/>
          <a:stretch>
            <a:fillRect/>
          </a:stretch>
        </p:blipFill>
        <p:spPr>
          <a:xfrm>
            <a:off x="0" y="0"/>
            <a:ext cx="3962400" cy="5283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810000" cy="1600200"/>
          </a:xfrm>
        </p:spPr>
        <p:txBody>
          <a:bodyPr>
            <a:noAutofit/>
          </a:bodyPr>
          <a:lstStyle/>
          <a:p>
            <a:pPr algn="ctr"/>
            <a:r>
              <a:rPr lang="en-US" sz="2400" i="1" baseline="0" dirty="0" smtClean="0">
                <a:latin typeface="Book Antiqua" pitchFamily="18" charset="0"/>
              </a:rPr>
              <a:t>Human, </a:t>
            </a:r>
            <a:br>
              <a:rPr lang="en-US" sz="2400" i="1" baseline="0" dirty="0" smtClean="0">
                <a:latin typeface="Book Antiqua" pitchFamily="18" charset="0"/>
              </a:rPr>
            </a:br>
            <a:r>
              <a:rPr lang="en-US" sz="2400" i="1" baseline="0" dirty="0" smtClean="0">
                <a:latin typeface="Book Antiqua" pitchFamily="18" charset="0"/>
              </a:rPr>
              <a:t>All Too Human, </a:t>
            </a:r>
            <a:br>
              <a:rPr lang="en-US" sz="2400" i="1" baseline="0" dirty="0" smtClean="0">
                <a:latin typeface="Book Antiqua" pitchFamily="18" charset="0"/>
              </a:rPr>
            </a:br>
            <a:r>
              <a:rPr lang="en-US" sz="2400" i="1" baseline="0" dirty="0" smtClean="0">
                <a:latin typeface="Book Antiqua" pitchFamily="18" charset="0"/>
              </a:rPr>
              <a:t/>
            </a:r>
            <a:br>
              <a:rPr lang="en-US" sz="2400" i="1" baseline="0" dirty="0" smtClean="0">
                <a:latin typeface="Book Antiqua" pitchFamily="18" charset="0"/>
              </a:rPr>
            </a:br>
            <a:r>
              <a:rPr lang="en-US" sz="1800" i="1" baseline="0" dirty="0" smtClean="0">
                <a:latin typeface="Book Antiqua" pitchFamily="18" charset="0"/>
              </a:rPr>
              <a:t>a Book for Free Spirits</a:t>
            </a:r>
            <a:r>
              <a:rPr lang="en-US" sz="2400" i="1" baseline="0" dirty="0" smtClean="0">
                <a:latin typeface="Book Antiqua" pitchFamily="18" charset="0"/>
              </a:rPr>
              <a:t/>
            </a:r>
            <a:br>
              <a:rPr lang="en-US" sz="2400" i="1" baseline="0" dirty="0" smtClean="0">
                <a:latin typeface="Book Antiqua" pitchFamily="18" charset="0"/>
              </a:rPr>
            </a:br>
            <a:r>
              <a:rPr lang="en-US" sz="1800" b="0" dirty="0" smtClean="0">
                <a:latin typeface="Book Antiqua" pitchFamily="18" charset="0"/>
              </a:rPr>
              <a:t>1878</a:t>
            </a:r>
            <a:endParaRPr lang="en-US" sz="1800" b="0" dirty="0">
              <a:latin typeface="Book Antiqua" pitchFamily="18" charset="0"/>
            </a:endParaRPr>
          </a:p>
        </p:txBody>
      </p:sp>
      <p:pic>
        <p:nvPicPr>
          <p:cNvPr id="5" name="Content Placeholder 4" descr="nietzsche-ma.jpg"/>
          <p:cNvPicPr>
            <a:picLocks noGrp="1" noChangeAspect="1"/>
          </p:cNvPicPr>
          <p:nvPr>
            <p:ph idx="1"/>
          </p:nvPr>
        </p:nvPicPr>
        <p:blipFill>
          <a:blip r:embed="rId2"/>
          <a:stretch>
            <a:fillRect/>
          </a:stretch>
        </p:blipFill>
        <p:spPr>
          <a:xfrm>
            <a:off x="4267200" y="228600"/>
            <a:ext cx="4648200" cy="6311963"/>
          </a:xfrm>
          <a:prstGeom prst="rect">
            <a:avLst/>
          </a:prstGeom>
          <a:ln w="228600" cap="sq" cmpd="thickThin">
            <a:noFill/>
            <a:prstDash val="solid"/>
            <a:miter lim="800000"/>
          </a:ln>
          <a:effectLst>
            <a:innerShdw blurRad="76200">
              <a:srgbClr val="000000"/>
            </a:innerShdw>
          </a:effectLst>
        </p:spPr>
      </p:pic>
      <p:sp>
        <p:nvSpPr>
          <p:cNvPr id="6" name="Text Placeholder 5"/>
          <p:cNvSpPr>
            <a:spLocks noGrp="1"/>
          </p:cNvSpPr>
          <p:nvPr>
            <p:ph type="body" sz="half" idx="2"/>
          </p:nvPr>
        </p:nvSpPr>
        <p:spPr>
          <a:xfrm>
            <a:off x="838200" y="2209801"/>
            <a:ext cx="3581400" cy="1219199"/>
          </a:xfrm>
        </p:spPr>
        <p:txBody>
          <a:bodyPr>
            <a:normAutofit fontScale="92500" lnSpcReduction="10000"/>
          </a:bodyPr>
          <a:lstStyle/>
          <a:p>
            <a:r>
              <a:rPr lang="en-US" baseline="0" dirty="0" smtClean="0">
                <a:latin typeface="Book Antiqua" pitchFamily="18" charset="0"/>
              </a:rPr>
              <a:t>Two Sequels Added</a:t>
            </a:r>
            <a:r>
              <a:rPr lang="en-US" dirty="0" smtClean="0">
                <a:latin typeface="Book Antiqua" pitchFamily="18" charset="0"/>
              </a:rPr>
              <a:t> for the second edition</a:t>
            </a:r>
            <a:r>
              <a:rPr lang="en-US" baseline="0" dirty="0" smtClean="0">
                <a:latin typeface="Book Antiqua" pitchFamily="18" charset="0"/>
              </a:rPr>
              <a:t>:</a:t>
            </a:r>
          </a:p>
          <a:p>
            <a:endParaRPr lang="de-DE" dirty="0" smtClean="0">
              <a:latin typeface="Book Antiqua" pitchFamily="18" charset="0"/>
            </a:endParaRPr>
          </a:p>
          <a:p>
            <a:r>
              <a:rPr lang="de-DE" i="1" dirty="0" smtClean="0">
                <a:latin typeface="Book Antiqua" pitchFamily="18" charset="0"/>
              </a:rPr>
              <a:t>Assorted </a:t>
            </a:r>
            <a:r>
              <a:rPr lang="de-DE" i="1" dirty="0">
                <a:latin typeface="Book Antiqua" pitchFamily="18" charset="0"/>
              </a:rPr>
              <a:t>Opinions and </a:t>
            </a:r>
            <a:r>
              <a:rPr lang="de-DE" i="1" dirty="0" smtClean="0">
                <a:latin typeface="Book Antiqua" pitchFamily="18" charset="0"/>
              </a:rPr>
              <a:t>Sayings </a:t>
            </a:r>
            <a:r>
              <a:rPr lang="de-DE" dirty="0">
                <a:latin typeface="Book Antiqua" pitchFamily="18" charset="0"/>
              </a:rPr>
              <a:t>(1879</a:t>
            </a:r>
            <a:r>
              <a:rPr lang="de-DE" dirty="0" smtClean="0">
                <a:latin typeface="Book Antiqua" pitchFamily="18" charset="0"/>
              </a:rPr>
              <a:t>)</a:t>
            </a:r>
          </a:p>
          <a:p>
            <a:endParaRPr lang="de-DE" dirty="0">
              <a:latin typeface="Book Antiqua" pitchFamily="18" charset="0"/>
            </a:endParaRPr>
          </a:p>
          <a:p>
            <a:r>
              <a:rPr lang="de-DE" baseline="0" dirty="0" smtClean="0">
                <a:latin typeface="Book Antiqua" pitchFamily="18" charset="0"/>
              </a:rPr>
              <a:t> </a:t>
            </a:r>
            <a:r>
              <a:rPr lang="de-DE" i="1" baseline="0" dirty="0" smtClean="0">
                <a:latin typeface="Book Antiqua" pitchFamily="18" charset="0"/>
              </a:rPr>
              <a:t>The Wanderer and his Shadow </a:t>
            </a:r>
            <a:r>
              <a:rPr lang="de-DE" baseline="0" dirty="0" smtClean="0">
                <a:latin typeface="Book Antiqua" pitchFamily="18" charset="0"/>
              </a:rPr>
              <a:t>(1880)</a:t>
            </a:r>
          </a:p>
          <a:p>
            <a:endParaRPr lang="en-US" dirty="0"/>
          </a:p>
        </p:txBody>
      </p:sp>
      <p:pic>
        <p:nvPicPr>
          <p:cNvPr id="7" name="Picture 6" descr="nietzche234.jpg"/>
          <p:cNvPicPr>
            <a:picLocks noChangeAspect="1"/>
          </p:cNvPicPr>
          <p:nvPr/>
        </p:nvPicPr>
        <p:blipFill>
          <a:blip r:embed="rId3"/>
          <a:stretch>
            <a:fillRect/>
          </a:stretch>
        </p:blipFill>
        <p:spPr>
          <a:xfrm>
            <a:off x="990600" y="3429000"/>
            <a:ext cx="2743200" cy="326733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m.jpg"/>
          <p:cNvPicPr>
            <a:picLocks noChangeAspect="1"/>
          </p:cNvPicPr>
          <p:nvPr/>
        </p:nvPicPr>
        <p:blipFill>
          <a:blip r:embed="rId2"/>
          <a:stretch>
            <a:fillRect/>
          </a:stretch>
        </p:blipFill>
        <p:spPr>
          <a:xfrm>
            <a:off x="304800" y="4038600"/>
            <a:ext cx="1676400" cy="2617237"/>
          </a:xfrm>
          <a:prstGeom prst="rect">
            <a:avLst/>
          </a:prstGeom>
          <a:ln w="228600" cap="sq" cmpd="thickThin">
            <a:noFill/>
            <a:prstDash val="solid"/>
            <a:miter lim="800000"/>
          </a:ln>
          <a:effectLst>
            <a:innerShdw blurRad="76200">
              <a:srgbClr val="000000"/>
            </a:innerShdw>
          </a:effectLst>
        </p:spPr>
      </p:pic>
      <p:sp>
        <p:nvSpPr>
          <p:cNvPr id="11" name="Content Placeholder 2"/>
          <p:cNvSpPr txBox="1">
            <a:spLocks/>
          </p:cNvSpPr>
          <p:nvPr/>
        </p:nvSpPr>
        <p:spPr>
          <a:xfrm>
            <a:off x="4191000" y="4419600"/>
            <a:ext cx="4800600" cy="228600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rPr>
              <a:t>1877.  Requests extension of leave of absence from University of Basel.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eriod" startAt="1878"/>
              <a:tabLst/>
              <a:defRPr/>
            </a:pPr>
            <a:r>
              <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rPr>
              <a:t>Requests extension of leave of absence from University of Basel. He spends the rest of his active life in Switzerland and Italy. Publication of </a:t>
            </a:r>
            <a:r>
              <a:rPr kumimoji="0" lang="en-US" sz="2500" b="0" i="1" u="none" strike="noStrike" kern="1200" cap="none" spc="0" normalizeH="0" baseline="0" noProof="0" dirty="0" smtClean="0">
                <a:ln>
                  <a:noFill/>
                </a:ln>
                <a:solidFill>
                  <a:schemeClr val="tx1"/>
                </a:solidFill>
                <a:effectLst/>
                <a:uLnTx/>
                <a:uFillTx/>
                <a:latin typeface="Book Antiqua" pitchFamily="18" charset="0"/>
                <a:ea typeface="+mn-ea"/>
                <a:cs typeface="+mn-cs"/>
              </a:rPr>
              <a:t>Human, All Too Human</a:t>
            </a:r>
            <a:r>
              <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rPr>
              <a:t>1879.  Resigns from the University.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rPr>
              <a:t>1880.  Travels to Venice and Genoa. Works on </a:t>
            </a:r>
            <a:r>
              <a:rPr kumimoji="0" lang="en-US" sz="2500" b="0" i="1" u="none" strike="noStrike" kern="1200" cap="none" spc="0" normalizeH="0" baseline="0" noProof="0" dirty="0" smtClean="0">
                <a:ln>
                  <a:noFill/>
                </a:ln>
                <a:solidFill>
                  <a:schemeClr val="tx1"/>
                </a:solidFill>
                <a:effectLst/>
                <a:uLnTx/>
                <a:uFillTx/>
                <a:latin typeface="Book Antiqua" pitchFamily="18" charset="0"/>
                <a:ea typeface="+mn-ea"/>
                <a:cs typeface="+mn-cs"/>
              </a:rPr>
              <a:t>The Dawn</a:t>
            </a:r>
            <a:r>
              <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1"/>
              </a:solidFill>
              <a:effectLst/>
              <a:uLnTx/>
              <a:uFillTx/>
              <a:latin typeface="Book Antiqua"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4572000" y="3886200"/>
            <a:ext cx="4343400" cy="307777"/>
          </a:xfrm>
          <a:prstGeom prst="rect">
            <a:avLst/>
          </a:prstGeom>
          <a:noFill/>
        </p:spPr>
        <p:txBody>
          <a:bodyPr wrap="square" rtlCol="0">
            <a:spAutoFit/>
          </a:bodyPr>
          <a:lstStyle/>
          <a:p>
            <a:r>
              <a:rPr lang="en-US" sz="1400" i="1" dirty="0" smtClean="0">
                <a:latin typeface="Garamond" pitchFamily="18" charset="0"/>
              </a:rPr>
              <a:t>Wheat Field with Rising Sun</a:t>
            </a:r>
            <a:r>
              <a:rPr lang="en-US" sz="1400" dirty="0" smtClean="0">
                <a:latin typeface="Garamond" pitchFamily="18" charset="0"/>
              </a:rPr>
              <a:t>, Vincent van Gogh, 1888.</a:t>
            </a:r>
            <a:endParaRPr lang="en-US" sz="1400" dirty="0">
              <a:latin typeface="Garamond" pitchFamily="18" charset="0"/>
            </a:endParaRPr>
          </a:p>
        </p:txBody>
      </p:sp>
      <p:sp>
        <p:nvSpPr>
          <p:cNvPr id="10" name="Title 9"/>
          <p:cNvSpPr>
            <a:spLocks noGrp="1"/>
          </p:cNvSpPr>
          <p:nvPr>
            <p:ph type="title"/>
          </p:nvPr>
        </p:nvSpPr>
        <p:spPr>
          <a:xfrm>
            <a:off x="1981200" y="3962400"/>
            <a:ext cx="2209800" cy="2743200"/>
          </a:xfrm>
        </p:spPr>
        <p:txBody>
          <a:bodyPr>
            <a:normAutofit/>
          </a:bodyPr>
          <a:lstStyle/>
          <a:p>
            <a:pPr algn="ctr"/>
            <a:r>
              <a:rPr lang="en-US" sz="3100" b="0" i="1" dirty="0" smtClean="0">
                <a:latin typeface="Garamond" pitchFamily="18" charset="0"/>
              </a:rPr>
              <a:t>The Dawn</a:t>
            </a:r>
            <a:r>
              <a:rPr lang="en-US" b="0" i="1" dirty="0" smtClean="0">
                <a:latin typeface="Garamond" pitchFamily="18" charset="0"/>
              </a:rPr>
              <a:t/>
            </a:r>
            <a:br>
              <a:rPr lang="en-US" b="0" i="1" dirty="0" smtClean="0">
                <a:latin typeface="Garamond" pitchFamily="18" charset="0"/>
              </a:rPr>
            </a:br>
            <a:r>
              <a:rPr lang="en-US" b="0" i="1" dirty="0" smtClean="0">
                <a:latin typeface="Garamond" pitchFamily="18" charset="0"/>
              </a:rPr>
              <a:t>Daybreak</a:t>
            </a:r>
            <a:br>
              <a:rPr lang="en-US" b="0" i="1" dirty="0" smtClean="0">
                <a:latin typeface="Garamond" pitchFamily="18" charset="0"/>
              </a:rPr>
            </a:br>
            <a:r>
              <a:rPr lang="en-US" b="0" i="1" dirty="0" smtClean="0">
                <a:latin typeface="Garamond" pitchFamily="18" charset="0"/>
              </a:rPr>
              <a:t>Sunrise</a:t>
            </a:r>
            <a:br>
              <a:rPr lang="en-US" b="0" i="1" dirty="0" smtClean="0">
                <a:latin typeface="Garamond" pitchFamily="18" charset="0"/>
              </a:rPr>
            </a:br>
            <a:r>
              <a:rPr lang="en-US" b="0" i="1" dirty="0" smtClean="0">
                <a:latin typeface="Garamond" pitchFamily="18" charset="0"/>
              </a:rPr>
              <a:t/>
            </a:r>
            <a:br>
              <a:rPr lang="en-US" b="0" i="1" dirty="0" smtClean="0">
                <a:latin typeface="Garamond" pitchFamily="18" charset="0"/>
              </a:rPr>
            </a:br>
            <a:r>
              <a:rPr lang="en-US" b="0" i="1" dirty="0" smtClean="0">
                <a:latin typeface="Garamond" pitchFamily="18" charset="0"/>
              </a:rPr>
              <a:t>Thoughts on Moral Prejudices</a:t>
            </a:r>
            <a:br>
              <a:rPr lang="en-US" b="0" i="1" dirty="0" smtClean="0">
                <a:latin typeface="Garamond" pitchFamily="18" charset="0"/>
              </a:rPr>
            </a:br>
            <a:endParaRPr lang="en-US" b="0" i="1" dirty="0">
              <a:latin typeface="Garamond" pitchFamily="18" charset="0"/>
            </a:endParaRPr>
          </a:p>
        </p:txBody>
      </p:sp>
      <p:pic>
        <p:nvPicPr>
          <p:cNvPr id="14" name="Picture 13" descr="wheat field 02.JPG"/>
          <p:cNvPicPr>
            <a:picLocks noChangeAspect="1"/>
          </p:cNvPicPr>
          <p:nvPr/>
        </p:nvPicPr>
        <p:blipFill>
          <a:blip r:embed="rId3"/>
          <a:stretch>
            <a:fillRect/>
          </a:stretch>
        </p:blipFill>
        <p:spPr>
          <a:xfrm>
            <a:off x="609600" y="304800"/>
            <a:ext cx="7839075" cy="360997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0" y="273051"/>
            <a:ext cx="3657600" cy="2851149"/>
          </a:xfrm>
        </p:spPr>
        <p:txBody>
          <a:bodyPr>
            <a:normAutofit fontScale="47500" lnSpcReduction="20000"/>
          </a:bodyPr>
          <a:lstStyle/>
          <a:p>
            <a:pPr>
              <a:buNone/>
            </a:pPr>
            <a:r>
              <a:rPr lang="en-US" dirty="0" smtClean="0">
                <a:latin typeface="Book Antiqua" pitchFamily="18" charset="0"/>
              </a:rPr>
              <a:t>1881, Early July through September: </a:t>
            </a:r>
            <a:r>
              <a:rPr lang="en-US" dirty="0" err="1" smtClean="0">
                <a:latin typeface="Book Antiqua" pitchFamily="18" charset="0"/>
              </a:rPr>
              <a:t>Sils</a:t>
            </a:r>
            <a:r>
              <a:rPr lang="en-US" dirty="0" smtClean="0">
                <a:latin typeface="Book Antiqua" pitchFamily="18" charset="0"/>
              </a:rPr>
              <a:t>-Maria, Switzerland.  In early August, the revelation of eternal recurrence strikes Nietzsche.  Working on </a:t>
            </a:r>
            <a:r>
              <a:rPr lang="en-US" i="1" dirty="0" smtClean="0">
                <a:latin typeface="Book Antiqua" pitchFamily="18" charset="0"/>
              </a:rPr>
              <a:t>The Gay Science</a:t>
            </a:r>
            <a:r>
              <a:rPr lang="en-US" dirty="0" smtClean="0">
                <a:latin typeface="Book Antiqua" pitchFamily="18" charset="0"/>
              </a:rPr>
              <a:t>.</a:t>
            </a:r>
          </a:p>
          <a:p>
            <a:endParaRPr lang="en-US" dirty="0" smtClean="0">
              <a:latin typeface="Book Antiqua" pitchFamily="18" charset="0"/>
            </a:endParaRPr>
          </a:p>
          <a:p>
            <a:pPr>
              <a:buNone/>
            </a:pPr>
            <a:r>
              <a:rPr lang="en-US" dirty="0" smtClean="0">
                <a:latin typeface="Book Antiqua" pitchFamily="18" charset="0"/>
              </a:rPr>
              <a:t>1882.  First  four books of </a:t>
            </a:r>
            <a:r>
              <a:rPr lang="en-US" i="1" dirty="0" smtClean="0">
                <a:latin typeface="Book Antiqua" pitchFamily="18" charset="0"/>
              </a:rPr>
              <a:t>The Gay Science </a:t>
            </a:r>
            <a:r>
              <a:rPr lang="en-US" dirty="0" smtClean="0">
                <a:latin typeface="Book Antiqua" pitchFamily="18" charset="0"/>
              </a:rPr>
              <a:t>completed. Travels to Messina and then Rome where he meets Lou Salomé.  </a:t>
            </a:r>
          </a:p>
          <a:p>
            <a:pPr>
              <a:buNone/>
            </a:pPr>
            <a:r>
              <a:rPr lang="en-US" dirty="0" smtClean="0"/>
              <a:t> </a:t>
            </a:r>
          </a:p>
          <a:p>
            <a:pPr>
              <a:buNone/>
            </a:pPr>
            <a:endParaRPr lang="en-US" dirty="0"/>
          </a:p>
        </p:txBody>
      </p:sp>
      <p:pic>
        <p:nvPicPr>
          <p:cNvPr id="5" name="Picture 4" descr="Lou_Andreas_Salome.jpg"/>
          <p:cNvPicPr>
            <a:picLocks noChangeAspect="1"/>
          </p:cNvPicPr>
          <p:nvPr/>
        </p:nvPicPr>
        <p:blipFill>
          <a:blip r:embed="rId2"/>
          <a:stretch>
            <a:fillRect/>
          </a:stretch>
        </p:blipFill>
        <p:spPr>
          <a:xfrm>
            <a:off x="5486400" y="2680335"/>
            <a:ext cx="3276600" cy="4177665"/>
          </a:xfrm>
          <a:prstGeom prst="rect">
            <a:avLst/>
          </a:prstGeom>
        </p:spPr>
      </p:pic>
      <p:pic>
        <p:nvPicPr>
          <p:cNvPr id="6" name="Content Placeholder 4" descr="fwissen1.jpg"/>
          <p:cNvPicPr>
            <a:picLocks noChangeAspect="1"/>
          </p:cNvPicPr>
          <p:nvPr/>
        </p:nvPicPr>
        <p:blipFill>
          <a:blip r:embed="rId3"/>
          <a:stretch>
            <a:fillRect/>
          </a:stretch>
        </p:blipFill>
        <p:spPr>
          <a:xfrm>
            <a:off x="914400" y="1600200"/>
            <a:ext cx="3517054" cy="5105400"/>
          </a:xfrm>
          <a:prstGeom prst="rect">
            <a:avLst/>
          </a:prstGeom>
          <a:ln w="228600" cap="sq" cmpd="thickThin">
            <a:noFill/>
            <a:prstDash val="solid"/>
            <a:miter lim="800000"/>
          </a:ln>
          <a:effectLst>
            <a:innerShdw blurRad="76200">
              <a:srgbClr val="000000"/>
            </a:innerShdw>
          </a:effectLst>
        </p:spPr>
      </p:pic>
      <p:sp>
        <p:nvSpPr>
          <p:cNvPr id="8" name="TextBox 7"/>
          <p:cNvSpPr txBox="1"/>
          <p:nvPr/>
        </p:nvSpPr>
        <p:spPr>
          <a:xfrm>
            <a:off x="685800" y="228600"/>
            <a:ext cx="3810000" cy="1138773"/>
          </a:xfrm>
          <a:prstGeom prst="rect">
            <a:avLst/>
          </a:prstGeom>
          <a:noFill/>
        </p:spPr>
        <p:txBody>
          <a:bodyPr wrap="square" rtlCol="0">
            <a:spAutoFit/>
          </a:bodyPr>
          <a:lstStyle/>
          <a:p>
            <a:pPr algn="ctr"/>
            <a:r>
              <a:rPr lang="en-US" sz="2800" i="1" dirty="0" smtClean="0">
                <a:latin typeface="Garamond" pitchFamily="18" charset="0"/>
              </a:rPr>
              <a:t>The Joyful Science</a:t>
            </a:r>
            <a:endParaRPr lang="en-US" sz="2400" i="1" dirty="0" smtClean="0">
              <a:latin typeface="Garamond" pitchFamily="18" charset="0"/>
            </a:endParaRPr>
          </a:p>
          <a:p>
            <a:pPr algn="ctr"/>
            <a:r>
              <a:rPr lang="en-US" sz="2000" i="1" dirty="0" smtClean="0">
                <a:latin typeface="Garamond" pitchFamily="18" charset="0"/>
              </a:rPr>
              <a:t>The Gay Science</a:t>
            </a:r>
          </a:p>
          <a:p>
            <a:pPr algn="ctr"/>
            <a:r>
              <a:rPr lang="en-US" sz="2000" i="1" dirty="0" smtClean="0">
                <a:latin typeface="Garamond" pitchFamily="18" charset="0"/>
              </a:rPr>
              <a:t>The Joyful Wisdom</a:t>
            </a:r>
            <a:endParaRPr lang="en-US" sz="2000" i="1" dirty="0">
              <a:latin typeface="Garamond"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Nietzsche Ree Lou.jpg"/>
          <p:cNvPicPr>
            <a:picLocks noGrp="1" noChangeAspect="1"/>
          </p:cNvPicPr>
          <p:nvPr>
            <p:ph idx="1"/>
          </p:nvPr>
        </p:nvPicPr>
        <p:blipFill>
          <a:blip r:embed="rId2"/>
          <a:stretch>
            <a:fillRect/>
          </a:stretch>
        </p:blipFill>
        <p:spPr>
          <a:xfrm>
            <a:off x="0" y="0"/>
            <a:ext cx="5417820" cy="6858000"/>
          </a:xfrm>
        </p:spPr>
      </p:pic>
      <p:sp>
        <p:nvSpPr>
          <p:cNvPr id="8" name="TextBox 7"/>
          <p:cNvSpPr txBox="1"/>
          <p:nvPr/>
        </p:nvSpPr>
        <p:spPr>
          <a:xfrm>
            <a:off x="5486400" y="6400800"/>
            <a:ext cx="3657600" cy="338554"/>
          </a:xfrm>
          <a:prstGeom prst="rect">
            <a:avLst/>
          </a:prstGeom>
          <a:noFill/>
        </p:spPr>
        <p:txBody>
          <a:bodyPr wrap="square" rtlCol="0">
            <a:spAutoFit/>
          </a:bodyPr>
          <a:lstStyle/>
          <a:p>
            <a:r>
              <a:rPr lang="en-US" sz="1600" baseline="0" dirty="0" smtClean="0">
                <a:latin typeface="Monotype Corsiva" pitchFamily="66" charset="0"/>
              </a:rPr>
              <a:t>Lou Salom</a:t>
            </a:r>
            <a:r>
              <a:rPr lang="en-US" sz="1600" dirty="0">
                <a:latin typeface="Monotype Corsiva" pitchFamily="66" charset="0"/>
              </a:rPr>
              <a:t>é, Paul </a:t>
            </a:r>
            <a:r>
              <a:rPr lang="en-US" sz="1600" dirty="0" err="1">
                <a:latin typeface="Monotype Corsiva" pitchFamily="66" charset="0"/>
              </a:rPr>
              <a:t>Reé</a:t>
            </a:r>
            <a:r>
              <a:rPr lang="en-US" sz="1600" dirty="0">
                <a:latin typeface="Monotype Corsiva" pitchFamily="66" charset="0"/>
              </a:rPr>
              <a:t> and Nietzsche in 1882</a:t>
            </a:r>
          </a:p>
        </p:txBody>
      </p:sp>
      <p:sp>
        <p:nvSpPr>
          <p:cNvPr id="11" name="Content Placeholder 2"/>
          <p:cNvSpPr txBox="1">
            <a:spLocks/>
          </p:cNvSpPr>
          <p:nvPr/>
        </p:nvSpPr>
        <p:spPr>
          <a:xfrm>
            <a:off x="5562600" y="457200"/>
            <a:ext cx="3429000" cy="5562600"/>
          </a:xfrm>
          <a:prstGeom prst="rect">
            <a:avLst/>
          </a:prstGeom>
        </p:spPr>
        <p:txBody>
          <a:bodyPr vert="horz" lIns="91440" tIns="45720" rIns="91440" bIns="45720" rtlCol="0">
            <a:normAutofit fontScale="25000" lnSpcReduction="20000"/>
          </a:bodyPr>
          <a:lstStyle/>
          <a:p>
            <a:pPr marL="342900" indent="-342900">
              <a:spcBef>
                <a:spcPct val="20000"/>
              </a:spcBef>
            </a:pPr>
            <a:r>
              <a:rPr kumimoji="0" lang="en-US" sz="5600" b="0" i="0" u="none" strike="noStrike" kern="1200" cap="none" spc="0" normalizeH="0" baseline="0" noProof="0" dirty="0" smtClean="0">
                <a:ln>
                  <a:noFill/>
                </a:ln>
                <a:solidFill>
                  <a:schemeClr val="tx1"/>
                </a:solidFill>
                <a:effectLst/>
                <a:uLnTx/>
                <a:uFillTx/>
                <a:latin typeface="Book Antiqua" pitchFamily="18" charset="0"/>
              </a:rPr>
              <a:t>1882,</a:t>
            </a:r>
            <a:r>
              <a:rPr kumimoji="0" lang="en-US" sz="5600" b="0" i="0" u="none" strike="noStrike" kern="1200" cap="none" spc="0" normalizeH="0" noProof="0" dirty="0" smtClean="0">
                <a:ln>
                  <a:noFill/>
                </a:ln>
                <a:solidFill>
                  <a:schemeClr val="tx1"/>
                </a:solidFill>
                <a:effectLst/>
                <a:uLnTx/>
                <a:uFillTx/>
                <a:latin typeface="Book Antiqua" pitchFamily="18" charset="0"/>
              </a:rPr>
              <a:t> October.   The ‘trinity’ of Nietzsche, Lou and Re</a:t>
            </a:r>
            <a:r>
              <a:rPr lang="en-US" sz="5600" dirty="0" smtClean="0">
                <a:solidFill>
                  <a:prstClr val="black"/>
                </a:solidFill>
                <a:latin typeface="Book Antiqua" pitchFamily="18" charset="0"/>
              </a:rPr>
              <a:t>é stay together in Leipzig for five weeks.  </a:t>
            </a:r>
            <a:r>
              <a:rPr lang="en-US" sz="5600" dirty="0" smtClean="0">
                <a:latin typeface="Book Antiqua" pitchFamily="18" charset="0"/>
              </a:rPr>
              <a:t>Plans to live together in Paris are thwarted in part by Elizabeth. Lou and </a:t>
            </a:r>
            <a:r>
              <a:rPr lang="en-US" sz="5600" dirty="0" err="1" smtClean="0">
                <a:latin typeface="Book Antiqua" pitchFamily="18" charset="0"/>
              </a:rPr>
              <a:t>Re</a:t>
            </a:r>
            <a:r>
              <a:rPr lang="en-US" sz="5600" dirty="0" err="1" smtClean="0">
                <a:solidFill>
                  <a:prstClr val="black"/>
                </a:solidFill>
                <a:latin typeface="Book Antiqua" pitchFamily="18" charset="0"/>
              </a:rPr>
              <a:t>é</a:t>
            </a:r>
            <a:r>
              <a:rPr lang="en-US" sz="5600" dirty="0" smtClean="0">
                <a:solidFill>
                  <a:prstClr val="black"/>
                </a:solidFill>
                <a:latin typeface="Book Antiqua" pitchFamily="18" charset="0"/>
              </a:rPr>
              <a:t> leave Nietzsche.</a:t>
            </a:r>
          </a:p>
          <a:p>
            <a:pPr marL="342900" indent="-342900">
              <a:spcBef>
                <a:spcPct val="20000"/>
              </a:spcBef>
            </a:pPr>
            <a:endParaRPr lang="en-US" sz="5600" dirty="0" smtClean="0">
              <a:solidFill>
                <a:prstClr val="black"/>
              </a:solidFill>
              <a:latin typeface="Book Antiqua" pitchFamily="18" charset="0"/>
            </a:endParaRPr>
          </a:p>
          <a:p>
            <a:pPr marL="342900" indent="-342900">
              <a:spcBef>
                <a:spcPct val="20000"/>
              </a:spcBef>
            </a:pPr>
            <a:endParaRPr lang="en-US" sz="5600" dirty="0" smtClean="0">
              <a:solidFill>
                <a:prstClr val="black"/>
              </a:solidFill>
              <a:latin typeface="Book Antiqua" pitchFamily="18" charset="0"/>
            </a:endParaRPr>
          </a:p>
          <a:p>
            <a:pPr marL="342900" indent="-342900">
              <a:spcBef>
                <a:spcPct val="20000"/>
              </a:spcBef>
            </a:pPr>
            <a:r>
              <a:rPr lang="en-US" sz="5600" dirty="0" smtClean="0">
                <a:solidFill>
                  <a:prstClr val="black"/>
                </a:solidFill>
                <a:latin typeface="Book Antiqua" pitchFamily="18" charset="0"/>
              </a:rPr>
              <a:t>Nietzsche writes in a letter to his friend </a:t>
            </a:r>
            <a:r>
              <a:rPr lang="en-US" sz="5600" dirty="0" err="1" smtClean="0">
                <a:solidFill>
                  <a:prstClr val="black"/>
                </a:solidFill>
                <a:latin typeface="Book Antiqua" pitchFamily="18" charset="0"/>
              </a:rPr>
              <a:t>Overbeck</a:t>
            </a:r>
            <a:r>
              <a:rPr lang="en-US" sz="5600" dirty="0" smtClean="0">
                <a:solidFill>
                  <a:prstClr val="black"/>
                </a:solidFill>
                <a:latin typeface="Book Antiqua" pitchFamily="18" charset="0"/>
              </a:rPr>
              <a:t>: “Unless I can learn the alchemist trick of turning this filth into gold I am lost.”</a:t>
            </a:r>
          </a:p>
          <a:p>
            <a:pPr marL="342900" indent="-342900">
              <a:spcBef>
                <a:spcPct val="20000"/>
              </a:spcBef>
            </a:pPr>
            <a:endParaRPr lang="en-US" sz="5600" dirty="0" smtClean="0">
              <a:solidFill>
                <a:prstClr val="black"/>
              </a:solidFill>
              <a:latin typeface="Book Antiqua" pitchFamily="18" charset="0"/>
            </a:endParaRPr>
          </a:p>
          <a:p>
            <a:pPr marL="342900" indent="-342900">
              <a:spcBef>
                <a:spcPct val="20000"/>
              </a:spcBef>
            </a:pPr>
            <a:endParaRPr lang="en-US" sz="5600" dirty="0" smtClean="0">
              <a:latin typeface="Book Antiqua" pitchFamily="18" charset="0"/>
            </a:endParaRPr>
          </a:p>
          <a:p>
            <a:pPr marL="342900" indent="-342900">
              <a:spcBef>
                <a:spcPct val="20000"/>
              </a:spcBef>
            </a:pPr>
            <a:r>
              <a:rPr lang="en-US" sz="5600" dirty="0" smtClean="0">
                <a:latin typeface="Book Antiqua" pitchFamily="18" charset="0"/>
              </a:rPr>
              <a:t>1883, January.   Writes first book of </a:t>
            </a:r>
            <a:r>
              <a:rPr lang="en-US" sz="5600" i="1" dirty="0" smtClean="0">
                <a:latin typeface="Book Antiqua" pitchFamily="18" charset="0"/>
              </a:rPr>
              <a:t>Thus Spoke Zarathustra</a:t>
            </a:r>
            <a:r>
              <a:rPr lang="en-US" sz="5600" dirty="0" smtClean="0">
                <a:latin typeface="Book Antiqua" pitchFamily="18" charset="0"/>
              </a:rPr>
              <a:t> in Rapallo.  July, writes second part in </a:t>
            </a:r>
            <a:r>
              <a:rPr lang="en-US" sz="5600" dirty="0" err="1" smtClean="0">
                <a:latin typeface="Book Antiqua" pitchFamily="18" charset="0"/>
              </a:rPr>
              <a:t>Sils</a:t>
            </a:r>
            <a:r>
              <a:rPr lang="en-US" sz="5600" dirty="0" smtClean="0">
                <a:latin typeface="Book Antiqua" pitchFamily="18" charset="0"/>
              </a:rPr>
              <a:t>-Maria. Travels to Frankfurt, Freiburg, Genoa, La Spezia, </a:t>
            </a:r>
            <a:r>
              <a:rPr lang="en-US" sz="5600" dirty="0" err="1" smtClean="0">
                <a:latin typeface="Book Antiqua" pitchFamily="18" charset="0"/>
              </a:rPr>
              <a:t>Villafranca</a:t>
            </a:r>
            <a:r>
              <a:rPr lang="en-US" sz="5600" dirty="0" smtClean="0">
                <a:latin typeface="Book Antiqua" pitchFamily="18" charset="0"/>
              </a:rPr>
              <a:t>, finally settling in Nice for the winter.</a:t>
            </a:r>
          </a:p>
          <a:p>
            <a:pPr marL="342900" indent="-342900">
              <a:spcBef>
                <a:spcPct val="20000"/>
              </a:spcBef>
            </a:pPr>
            <a:endParaRPr lang="en-US" sz="5600" dirty="0" smtClean="0">
              <a:latin typeface="Book Antiqua" pitchFamily="18" charset="0"/>
            </a:endParaRPr>
          </a:p>
          <a:p>
            <a:pPr marL="342900" indent="-342900">
              <a:spcBef>
                <a:spcPct val="20000"/>
              </a:spcBef>
            </a:pPr>
            <a:endParaRPr lang="en-US" sz="5600" dirty="0" smtClean="0">
              <a:latin typeface="Book Antiqua" pitchFamily="18" charset="0"/>
            </a:endParaRPr>
          </a:p>
          <a:p>
            <a:pPr marL="342900" indent="-342900">
              <a:spcBef>
                <a:spcPct val="20000"/>
              </a:spcBef>
            </a:pPr>
            <a:r>
              <a:rPr lang="en-US" sz="5600" dirty="0" smtClean="0">
                <a:latin typeface="Book Antiqua" pitchFamily="18" charset="0"/>
              </a:rPr>
              <a:t>1884,  January.  Breach with Elizabeth over her impending marriage to Bernard </a:t>
            </a:r>
            <a:r>
              <a:rPr lang="en-US" sz="5600" dirty="0" err="1" smtClean="0">
                <a:latin typeface="Book Antiqua" pitchFamily="18" charset="0"/>
              </a:rPr>
              <a:t>F</a:t>
            </a:r>
            <a:r>
              <a:rPr lang="en-US" sz="5600" dirty="0" err="1" smtClean="0">
                <a:latin typeface="Times New Roman"/>
              </a:rPr>
              <a:t>örster</a:t>
            </a:r>
            <a:r>
              <a:rPr lang="en-US" sz="5600" dirty="0" smtClean="0">
                <a:latin typeface="Times New Roman"/>
              </a:rPr>
              <a:t>.  Back in </a:t>
            </a:r>
            <a:r>
              <a:rPr lang="en-US" sz="5600" dirty="0" err="1" smtClean="0">
                <a:latin typeface="Times New Roman"/>
              </a:rPr>
              <a:t>Sils</a:t>
            </a:r>
            <a:r>
              <a:rPr lang="en-US" sz="5600" dirty="0" smtClean="0">
                <a:latin typeface="Times New Roman"/>
              </a:rPr>
              <a:t>-Maria for the summer.  Writes third part of </a:t>
            </a:r>
            <a:r>
              <a:rPr lang="en-US" sz="5600" i="1" dirty="0" smtClean="0">
                <a:latin typeface="Times New Roman"/>
              </a:rPr>
              <a:t>Thus Spoke Zarathustra</a:t>
            </a:r>
            <a:r>
              <a:rPr lang="en-US" sz="5600" dirty="0" smtClean="0">
                <a:latin typeface="Times New Roman"/>
              </a:rPr>
              <a:t>.  December, works on part four.</a:t>
            </a:r>
          </a:p>
          <a:p>
            <a:pPr marL="342900" indent="-342900">
              <a:spcBef>
                <a:spcPct val="20000"/>
              </a:spcBef>
            </a:pPr>
            <a:endParaRPr lang="en-US" sz="4400" dirty="0" smtClean="0">
              <a:latin typeface="Times New Roman"/>
            </a:endParaRPr>
          </a:p>
          <a:p>
            <a:pPr marL="342900" indent="-342900">
              <a:spcBef>
                <a:spcPct val="20000"/>
              </a:spcBef>
            </a:pPr>
            <a:endParaRPr lang="en-US" sz="4400" dirty="0" smtClean="0">
              <a:latin typeface="Times New Roman"/>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0" i="0" u="none" strike="noStrike" kern="1200" cap="none" spc="0" normalizeH="0" baseline="0" noProof="0" dirty="0" smtClean="0">
                <a:ln>
                  <a:noFill/>
                </a:ln>
                <a:solidFill>
                  <a:schemeClr val="tx1"/>
                </a:solidFill>
                <a:effectLst/>
                <a:uLnTx/>
                <a:uFillTx/>
                <a:latin typeface="Book Antiqua"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z1.gif"/>
          <p:cNvPicPr>
            <a:picLocks noGrp="1" noChangeAspect="1"/>
          </p:cNvPicPr>
          <p:nvPr>
            <p:ph idx="1"/>
          </p:nvPr>
        </p:nvPicPr>
        <p:blipFill>
          <a:blip r:embed="rId2"/>
          <a:stretch>
            <a:fillRect/>
          </a:stretch>
        </p:blipFill>
        <p:spPr>
          <a:xfrm>
            <a:off x="4724400" y="381000"/>
            <a:ext cx="4038600" cy="6004052"/>
          </a:xfrm>
        </p:spPr>
      </p:pic>
      <p:pic>
        <p:nvPicPr>
          <p:cNvPr id="6" name="Picture 5" descr="Zcover100.jpg"/>
          <p:cNvPicPr>
            <a:picLocks noChangeAspect="1"/>
          </p:cNvPicPr>
          <p:nvPr/>
        </p:nvPicPr>
        <p:blipFill>
          <a:blip r:embed="rId3"/>
          <a:stretch>
            <a:fillRect/>
          </a:stretch>
        </p:blipFill>
        <p:spPr>
          <a:xfrm>
            <a:off x="0" y="0"/>
            <a:ext cx="4500562" cy="6858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953000" y="457200"/>
            <a:ext cx="4191000" cy="1295400"/>
          </a:xfrm>
        </p:spPr>
        <p:txBody>
          <a:bodyPr>
            <a:normAutofit fontScale="90000"/>
          </a:bodyPr>
          <a:lstStyle/>
          <a:p>
            <a:pPr algn="ctr"/>
            <a:r>
              <a:rPr lang="en-US" sz="3100" b="0" i="1" baseline="0" dirty="0" smtClean="0">
                <a:latin typeface="Garamond" pitchFamily="18" charset="0"/>
              </a:rPr>
              <a:t>Beyond Good and Evil </a:t>
            </a:r>
            <a:br>
              <a:rPr lang="en-US" sz="3100" b="0" i="1" baseline="0" dirty="0" smtClean="0">
                <a:latin typeface="Garamond" pitchFamily="18" charset="0"/>
              </a:rPr>
            </a:br>
            <a:r>
              <a:rPr lang="en-US" b="0" i="1" baseline="0" dirty="0" smtClean="0">
                <a:latin typeface="Garamond" pitchFamily="18" charset="0"/>
              </a:rPr>
              <a:t/>
            </a:r>
            <a:br>
              <a:rPr lang="en-US" b="0" i="1" baseline="0" dirty="0" smtClean="0">
                <a:latin typeface="Garamond" pitchFamily="18" charset="0"/>
              </a:rPr>
            </a:br>
            <a:r>
              <a:rPr lang="en-US" sz="2200" b="0" i="1" baseline="0" dirty="0" smtClean="0">
                <a:latin typeface="Garamond" pitchFamily="18" charset="0"/>
              </a:rPr>
              <a:t>Prelude to a Philosophy of the Future</a:t>
            </a:r>
            <a:r>
              <a:rPr lang="en-US" sz="1800" i="1" baseline="0" dirty="0" smtClean="0"/>
              <a:t/>
            </a:r>
            <a:br>
              <a:rPr lang="en-US" sz="1800" i="1" baseline="0" dirty="0" smtClean="0"/>
            </a:br>
            <a:endParaRPr lang="en-US" dirty="0"/>
          </a:p>
        </p:txBody>
      </p:sp>
      <p:pic>
        <p:nvPicPr>
          <p:cNvPr id="11" name="Content Placeholder 10" descr="jgb.gif"/>
          <p:cNvPicPr>
            <a:picLocks noGrp="1" noChangeAspect="1"/>
          </p:cNvPicPr>
          <p:nvPr>
            <p:ph idx="1"/>
          </p:nvPr>
        </p:nvPicPr>
        <p:blipFill>
          <a:blip r:embed="rId2"/>
          <a:stretch>
            <a:fillRect/>
          </a:stretch>
        </p:blipFill>
        <p:spPr>
          <a:xfrm>
            <a:off x="5791200" y="1676400"/>
            <a:ext cx="2895600" cy="4564068"/>
          </a:xfrm>
          <a:prstGeom prst="rect">
            <a:avLst/>
          </a:prstGeom>
          <a:ln w="228600" cap="sq" cmpd="thickThin">
            <a:noFill/>
            <a:prstDash val="solid"/>
            <a:miter lim="800000"/>
          </a:ln>
          <a:effectLst>
            <a:innerShdw blurRad="76200">
              <a:srgbClr val="000000"/>
            </a:innerShdw>
          </a:effectLst>
        </p:spPr>
      </p:pic>
      <p:sp>
        <p:nvSpPr>
          <p:cNvPr id="5" name="Content Placeholder 2"/>
          <p:cNvSpPr txBox="1">
            <a:spLocks/>
          </p:cNvSpPr>
          <p:nvPr/>
        </p:nvSpPr>
        <p:spPr>
          <a:xfrm>
            <a:off x="381000" y="3581400"/>
            <a:ext cx="4876800" cy="2743200"/>
          </a:xfrm>
          <a:prstGeom prst="rect">
            <a:avLst/>
          </a:prstGeom>
        </p:spPr>
        <p:txBody>
          <a:bodyPr vert="horz" lIns="91440" tIns="45720" rIns="91440" bIns="45720" rtlCol="0">
            <a:normAutofit fontScale="25000" lnSpcReduction="20000"/>
          </a:bodyPr>
          <a:lstStyle/>
          <a:p>
            <a:pPr marL="342900" indent="-342900">
              <a:spcBef>
                <a:spcPct val="20000"/>
              </a:spcBef>
            </a:pPr>
            <a:endParaRPr lang="en-US" sz="4400" dirty="0" smtClean="0">
              <a:latin typeface="Times New Roman"/>
            </a:endParaRPr>
          </a:p>
          <a:p>
            <a:pPr marL="342900" indent="-342900">
              <a:spcBef>
                <a:spcPct val="20000"/>
              </a:spcBef>
            </a:pPr>
            <a:r>
              <a:rPr lang="en-US" sz="6600" dirty="0" smtClean="0">
                <a:latin typeface="Times New Roman"/>
              </a:rPr>
              <a:t>1885, May.  Elizabeth married to </a:t>
            </a:r>
            <a:r>
              <a:rPr lang="en-US" sz="6600" dirty="0" smtClean="0">
                <a:latin typeface="Book Antiqua" pitchFamily="18" charset="0"/>
              </a:rPr>
              <a:t>Bernard </a:t>
            </a:r>
            <a:r>
              <a:rPr lang="en-US" sz="6600" dirty="0" err="1" smtClean="0">
                <a:latin typeface="Book Antiqua" pitchFamily="18" charset="0"/>
              </a:rPr>
              <a:t>F</a:t>
            </a:r>
            <a:r>
              <a:rPr lang="en-US" sz="6600" dirty="0" err="1" smtClean="0">
                <a:latin typeface="Times New Roman"/>
              </a:rPr>
              <a:t>örster</a:t>
            </a:r>
            <a:r>
              <a:rPr lang="en-US" sz="6600" dirty="0" smtClean="0">
                <a:latin typeface="Times New Roman"/>
              </a:rPr>
              <a:t>. June, Nietzsche begins work on </a:t>
            </a:r>
            <a:r>
              <a:rPr lang="en-US" sz="6600" i="1" dirty="0" smtClean="0">
                <a:latin typeface="Times New Roman"/>
              </a:rPr>
              <a:t>Beyond Good and Evil</a:t>
            </a:r>
            <a:r>
              <a:rPr lang="en-US" sz="6600" dirty="0" smtClean="0">
                <a:latin typeface="Times New Roman"/>
              </a:rPr>
              <a:t>.  Travels to Florence and then Nice for the winter</a:t>
            </a:r>
            <a:endParaRPr lang="en-US" sz="5400" dirty="0" smtClean="0">
              <a:latin typeface="Book Antiqua" pitchFamily="18" charset="0"/>
            </a:endParaRPr>
          </a:p>
          <a:p>
            <a:pPr marL="342900" indent="-342900">
              <a:spcBef>
                <a:spcPct val="20000"/>
              </a:spcBef>
            </a:pPr>
            <a:endParaRPr lang="en-US" sz="6400" dirty="0" smtClean="0">
              <a:latin typeface="Book Antiqua" pitchFamily="18" charset="0"/>
            </a:endParaRPr>
          </a:p>
          <a:p>
            <a:pPr marL="342900" indent="-342900">
              <a:spcBef>
                <a:spcPct val="20000"/>
              </a:spcBef>
            </a:pPr>
            <a:endParaRPr lang="en-US" sz="6400" dirty="0" smtClean="0">
              <a:latin typeface="Book Antiqua" pitchFamily="18" charset="0"/>
            </a:endParaRPr>
          </a:p>
          <a:p>
            <a:pPr marL="342900" indent="-342900">
              <a:spcBef>
                <a:spcPct val="20000"/>
              </a:spcBef>
            </a:pPr>
            <a:r>
              <a:rPr lang="en-US" sz="6400" dirty="0" smtClean="0">
                <a:latin typeface="Book Antiqua" pitchFamily="18" charset="0"/>
              </a:rPr>
              <a:t>1886, January .  Completes </a:t>
            </a:r>
            <a:r>
              <a:rPr lang="en-US" sz="6400" i="1" dirty="0" smtClean="0">
                <a:latin typeface="Book Antiqua" pitchFamily="18" charset="0"/>
              </a:rPr>
              <a:t>Beyond Good and Evil</a:t>
            </a:r>
            <a:r>
              <a:rPr lang="en-US" sz="6400" dirty="0" smtClean="0">
                <a:latin typeface="Book Antiqua" pitchFamily="18" charset="0"/>
              </a:rPr>
              <a:t>. February, Elizabeth and </a:t>
            </a:r>
            <a:r>
              <a:rPr lang="en-US" sz="6400" dirty="0" err="1" smtClean="0">
                <a:latin typeface="Book Antiqua" pitchFamily="18" charset="0"/>
              </a:rPr>
              <a:t>Förster</a:t>
            </a:r>
            <a:r>
              <a:rPr lang="en-US" sz="6400" dirty="0" smtClean="0">
                <a:latin typeface="Book Antiqua" pitchFamily="18" charset="0"/>
              </a:rPr>
              <a:t> leave for Paraguay.  March to August writes new prefaces to </a:t>
            </a:r>
            <a:r>
              <a:rPr lang="en-US" sz="6400" i="1" dirty="0" smtClean="0">
                <a:latin typeface="Book Antiqua" pitchFamily="18" charset="0"/>
              </a:rPr>
              <a:t>Human, All Too Human </a:t>
            </a:r>
            <a:r>
              <a:rPr lang="en-US" sz="6400" dirty="0" smtClean="0">
                <a:latin typeface="Book Antiqua" pitchFamily="18" charset="0"/>
              </a:rPr>
              <a:t>and </a:t>
            </a:r>
            <a:r>
              <a:rPr lang="en-US" sz="6400" i="1" dirty="0" smtClean="0">
                <a:latin typeface="Book Antiqua" pitchFamily="18" charset="0"/>
              </a:rPr>
              <a:t>The Birth of Tragedy</a:t>
            </a:r>
            <a:r>
              <a:rPr lang="en-US" sz="6400" dirty="0" smtClean="0">
                <a:latin typeface="Book Antiqua" pitchFamily="18" charset="0"/>
              </a:rPr>
              <a:t>.   Summer again in </a:t>
            </a:r>
            <a:r>
              <a:rPr lang="en-US" sz="6400" dirty="0" err="1" smtClean="0">
                <a:latin typeface="Book Antiqua" pitchFamily="18" charset="0"/>
              </a:rPr>
              <a:t>Sils</a:t>
            </a:r>
            <a:r>
              <a:rPr lang="en-US" sz="6400" dirty="0" smtClean="0">
                <a:latin typeface="Book Antiqua" pitchFamily="18" charset="0"/>
              </a:rPr>
              <a:t>-Maria, Autumn in </a:t>
            </a:r>
            <a:r>
              <a:rPr lang="en-US" sz="6400" dirty="0" err="1" smtClean="0">
                <a:latin typeface="Book Antiqua" pitchFamily="18" charset="0"/>
              </a:rPr>
              <a:t>Ruta</a:t>
            </a:r>
            <a:r>
              <a:rPr lang="en-US" sz="6400" dirty="0" smtClean="0">
                <a:latin typeface="Book Antiqua" pitchFamily="18" charset="0"/>
              </a:rPr>
              <a:t>, near Rapallo, Winter in Nice. Writes fifth book of </a:t>
            </a:r>
            <a:r>
              <a:rPr lang="en-US" sz="6400" i="1" dirty="0" smtClean="0">
                <a:latin typeface="Book Antiqua" pitchFamily="18" charset="0"/>
              </a:rPr>
              <a:t>The Gay Science.</a:t>
            </a:r>
          </a:p>
          <a:p>
            <a:pPr marL="342900" indent="-342900">
              <a:spcBef>
                <a:spcPct val="20000"/>
              </a:spcBef>
            </a:pPr>
            <a:endParaRPr kumimoji="0" lang="en-US" sz="4400" b="0" i="0" u="none" strike="noStrike" kern="1200" cap="none" spc="0" normalizeH="0" baseline="0" noProof="0" dirty="0" smtClean="0">
              <a:ln>
                <a:noFill/>
              </a:ln>
              <a:solidFill>
                <a:schemeClr val="tx1"/>
              </a:solidFill>
              <a:effectLst/>
              <a:uLnTx/>
              <a:uFillTx/>
              <a:latin typeface="Times New Roman"/>
            </a:endParaRPr>
          </a:p>
          <a:p>
            <a:pPr marL="342900" indent="-342900">
              <a:spcBef>
                <a:spcPct val="20000"/>
              </a:spcBef>
            </a:pPr>
            <a:endParaRPr lang="en-US" sz="4400" dirty="0" smtClean="0">
              <a:latin typeface="Times New Roman"/>
            </a:endParaRPr>
          </a:p>
          <a:p>
            <a:pPr marL="342900" indent="-342900">
              <a:spcBef>
                <a:spcPct val="20000"/>
              </a:spcBef>
            </a:pPr>
            <a:endParaRPr kumimoji="0" lang="en-US" sz="4400" b="0" i="0" u="none" strike="noStrike" kern="1200" cap="none" spc="0" normalizeH="0" baseline="0" noProof="0" dirty="0" smtClean="0">
              <a:ln>
                <a:noFill/>
              </a:ln>
              <a:solidFill>
                <a:schemeClr val="tx1"/>
              </a:solidFill>
              <a:effectLst/>
              <a:uLnTx/>
              <a:uFillTx/>
              <a:latin typeface="Times New Roman"/>
            </a:endParaRPr>
          </a:p>
          <a:p>
            <a:pPr marL="342900" indent="-342900">
              <a:spcBef>
                <a:spcPct val="20000"/>
              </a:spcBef>
            </a:pPr>
            <a:endParaRPr lang="en-US" sz="4400" dirty="0" smtClean="0">
              <a:latin typeface="Times New Roman"/>
            </a:endParaRPr>
          </a:p>
          <a:p>
            <a:pPr marL="342900" indent="-342900">
              <a:spcBef>
                <a:spcPct val="20000"/>
              </a:spcBef>
            </a:pPr>
            <a:endParaRPr kumimoji="0" lang="en-US" sz="4400" b="0" i="0" u="none" strike="noStrike" kern="1200" cap="none" spc="0" normalizeH="0" baseline="0" noProof="0" dirty="0" smtClean="0">
              <a:ln>
                <a:noFill/>
              </a:ln>
              <a:solidFill>
                <a:schemeClr val="tx1"/>
              </a:solidFill>
              <a:effectLst/>
              <a:uLnTx/>
              <a:uFillTx/>
              <a:latin typeface="Times New Roman"/>
            </a:endParaRPr>
          </a:p>
          <a:p>
            <a:pPr marL="342900" indent="-342900">
              <a:spcBef>
                <a:spcPct val="20000"/>
              </a:spcBef>
            </a:pPr>
            <a:endParaRPr lang="en-US" sz="4400" dirty="0" smtClean="0">
              <a:latin typeface="Times New Roman"/>
            </a:endParaRPr>
          </a:p>
          <a:p>
            <a:pPr marL="342900" indent="-342900">
              <a:spcBef>
                <a:spcPct val="20000"/>
              </a:spcBef>
            </a:pPr>
            <a:endParaRPr kumimoji="0" lang="en-US" sz="4400" b="0" i="0" u="none" strike="noStrike" kern="1200" cap="none" spc="0" normalizeH="0" baseline="0" noProof="0" dirty="0" smtClean="0">
              <a:ln>
                <a:noFill/>
              </a:ln>
              <a:solidFill>
                <a:schemeClr val="tx1"/>
              </a:solidFill>
              <a:effectLst/>
              <a:uLnTx/>
              <a:uFillTx/>
              <a:latin typeface="Times New Roman"/>
            </a:endParaRPr>
          </a:p>
          <a:p>
            <a:pPr marL="342900" indent="-342900">
              <a:spcBef>
                <a:spcPct val="20000"/>
              </a:spcBef>
            </a:pPr>
            <a:endParaRPr lang="en-US" sz="4400" dirty="0" smtClean="0">
              <a:latin typeface="Times New Roman"/>
            </a:endParaRPr>
          </a:p>
          <a:p>
            <a:pPr marL="342900" indent="-342900">
              <a:spcBef>
                <a:spcPct val="20000"/>
              </a:spcBef>
            </a:pPr>
            <a:endParaRPr kumimoji="0" lang="en-US" sz="4400" b="0" i="0" u="none" strike="noStrike" kern="1200" cap="none" spc="0" normalizeH="0" baseline="0" noProof="0" dirty="0" smtClean="0">
              <a:ln>
                <a:noFill/>
              </a:ln>
              <a:solidFill>
                <a:schemeClr val="tx1"/>
              </a:solidFill>
              <a:effectLst/>
              <a:uLnTx/>
              <a:uFillTx/>
              <a:latin typeface="Times New Roman"/>
            </a:endParaRPr>
          </a:p>
          <a:p>
            <a:pPr marL="342900" indent="-342900">
              <a:spcBef>
                <a:spcPct val="20000"/>
              </a:spcBef>
            </a:pPr>
            <a:endParaRPr lang="en-US" sz="4400" dirty="0" smtClean="0">
              <a:latin typeface="Times New Roman"/>
            </a:endParaRPr>
          </a:p>
          <a:p>
            <a:pPr marL="342900" indent="-342900">
              <a:spcBef>
                <a:spcPct val="20000"/>
              </a:spcBef>
            </a:pPr>
            <a:endParaRPr kumimoji="0" lang="en-US" sz="4400" b="0" i="0" u="none" strike="noStrike" kern="1200" cap="none" spc="0" normalizeH="0" baseline="0" noProof="0" dirty="0" smtClean="0">
              <a:ln>
                <a:noFill/>
              </a:ln>
              <a:solidFill>
                <a:schemeClr val="tx1"/>
              </a:solidFill>
              <a:effectLst/>
              <a:uLnTx/>
              <a:uFillTx/>
              <a:latin typeface="Times New Roman"/>
            </a:endParaRPr>
          </a:p>
          <a:p>
            <a:pPr marL="342900" indent="-342900">
              <a:spcBef>
                <a:spcPct val="20000"/>
              </a:spcBef>
            </a:pPr>
            <a:endParaRPr lang="en-US" sz="4400" dirty="0" smtClean="0">
              <a:latin typeface="Times New Roman"/>
            </a:endParaRPr>
          </a:p>
          <a:p>
            <a:pPr marL="342900" indent="-342900">
              <a:spcBef>
                <a:spcPct val="20000"/>
              </a:spcBef>
            </a:pPr>
            <a:endParaRPr kumimoji="0" lang="en-US" sz="3500" b="0" i="0" u="none" strike="noStrike" kern="1200" cap="none" spc="0" normalizeH="0" baseline="0" noProof="0" dirty="0" smtClean="0">
              <a:ln>
                <a:noFill/>
              </a:ln>
              <a:solidFill>
                <a:schemeClr val="tx1"/>
              </a:solidFill>
              <a:effectLst/>
              <a:uLnTx/>
              <a:uFillTx/>
              <a:latin typeface="Book Antiqu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500" b="0" i="0" u="none" strike="noStrike" kern="1200" cap="none" spc="0" normalizeH="0" baseline="0" noProof="0" dirty="0" smtClean="0">
                <a:ln>
                  <a:noFill/>
                </a:ln>
                <a:solidFill>
                  <a:schemeClr val="tx1"/>
                </a:solidFill>
                <a:effectLst/>
                <a:uLnTx/>
                <a:uFillTx/>
                <a:latin typeface="Book Antiqua"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222.jpg"/>
          <p:cNvPicPr>
            <a:picLocks noChangeAspect="1"/>
          </p:cNvPicPr>
          <p:nvPr/>
        </p:nvPicPr>
        <p:blipFill>
          <a:blip r:embed="rId3"/>
          <a:stretch>
            <a:fillRect/>
          </a:stretch>
        </p:blipFill>
        <p:spPr>
          <a:xfrm>
            <a:off x="1752600" y="381000"/>
            <a:ext cx="2281375" cy="29752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2600" y="228600"/>
            <a:ext cx="3429000" cy="6172200"/>
          </a:xfrm>
        </p:spPr>
        <p:txBody>
          <a:bodyPr>
            <a:normAutofit/>
          </a:bodyPr>
          <a:lstStyle/>
          <a:p>
            <a:pPr>
              <a:buNone/>
            </a:pPr>
            <a:endParaRPr lang="en-US" dirty="0" smtClean="0"/>
          </a:p>
          <a:p>
            <a:pPr>
              <a:buNone/>
            </a:pPr>
            <a:endParaRPr lang="en-US" dirty="0"/>
          </a:p>
          <a:p>
            <a:pPr>
              <a:buNone/>
            </a:pPr>
            <a:r>
              <a:rPr lang="en-US" sz="4000" baseline="0" dirty="0" smtClean="0">
                <a:latin typeface="Monotype Corsiva" pitchFamily="66" charset="0"/>
              </a:rPr>
              <a:t>  “He who has a why to live for can bear almost any how.” </a:t>
            </a:r>
          </a:p>
          <a:p>
            <a:pPr>
              <a:buNone/>
            </a:pPr>
            <a:r>
              <a:rPr lang="en-US" sz="1900" dirty="0">
                <a:latin typeface="Garamond" pitchFamily="18" charset="0"/>
              </a:rPr>
              <a:t>	</a:t>
            </a:r>
            <a:r>
              <a:rPr lang="en-US" sz="1900" i="1" baseline="0" dirty="0" smtClean="0">
                <a:latin typeface="Garamond" pitchFamily="18" charset="0"/>
              </a:rPr>
              <a:t>Twilight of the Idols, “</a:t>
            </a:r>
            <a:r>
              <a:rPr lang="en-US" sz="1900" baseline="0" dirty="0" smtClean="0">
                <a:latin typeface="Garamond" pitchFamily="18" charset="0"/>
              </a:rPr>
              <a:t>Maxims and Arrows</a:t>
            </a:r>
            <a:r>
              <a:rPr lang="en-US" sz="1900" i="1" dirty="0" smtClean="0">
                <a:latin typeface="Garamond" pitchFamily="18" charset="0"/>
              </a:rPr>
              <a:t>”</a:t>
            </a:r>
            <a:r>
              <a:rPr lang="en-US" sz="1900" i="1" baseline="0" dirty="0" smtClean="0">
                <a:latin typeface="Garamond" pitchFamily="18" charset="0"/>
              </a:rPr>
              <a:t> §12</a:t>
            </a:r>
            <a:endParaRPr lang="en-US" sz="1900" dirty="0">
              <a:latin typeface="Garamond" pitchFamily="18" charset="0"/>
            </a:endParaRPr>
          </a:p>
        </p:txBody>
      </p:sp>
      <p:pic>
        <p:nvPicPr>
          <p:cNvPr id="6" name="Picture 5" descr="Nietzsche 1875b.jpg"/>
          <p:cNvPicPr>
            <a:picLocks noChangeAspect="1"/>
          </p:cNvPicPr>
          <p:nvPr/>
        </p:nvPicPr>
        <p:blipFill>
          <a:blip r:embed="rId2"/>
          <a:stretch>
            <a:fillRect/>
          </a:stretch>
        </p:blipFill>
        <p:spPr>
          <a:xfrm>
            <a:off x="0" y="0"/>
            <a:ext cx="5384601" cy="6858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fwissen2.jpg"/>
          <p:cNvPicPr>
            <a:picLocks noGrp="1" noChangeAspect="1"/>
          </p:cNvPicPr>
          <p:nvPr>
            <p:ph idx="1"/>
          </p:nvPr>
        </p:nvPicPr>
        <p:blipFill>
          <a:blip r:embed="rId2"/>
          <a:stretch>
            <a:fillRect/>
          </a:stretch>
        </p:blipFill>
        <p:spPr>
          <a:xfrm>
            <a:off x="5562600" y="1600200"/>
            <a:ext cx="3348736" cy="4876800"/>
          </a:xfrm>
          <a:prstGeom prst="rect">
            <a:avLst/>
          </a:prstGeom>
          <a:ln w="228600" cap="sq" cmpd="thickThin">
            <a:noFill/>
            <a:prstDash val="solid"/>
            <a:miter lim="800000"/>
          </a:ln>
          <a:effectLst>
            <a:innerShdw blurRad="76200">
              <a:srgbClr val="000000"/>
            </a:innerShdw>
          </a:effectLst>
        </p:spPr>
      </p:pic>
      <p:pic>
        <p:nvPicPr>
          <p:cNvPr id="6" name="Picture 5" descr="TheTravellerAbovetheSeaofClouds1818.jpg"/>
          <p:cNvPicPr>
            <a:picLocks noChangeAspect="1"/>
          </p:cNvPicPr>
          <p:nvPr/>
        </p:nvPicPr>
        <p:blipFill>
          <a:blip r:embed="rId3"/>
          <a:stretch>
            <a:fillRect/>
          </a:stretch>
        </p:blipFill>
        <p:spPr>
          <a:xfrm>
            <a:off x="0" y="0"/>
            <a:ext cx="5347981" cy="6858000"/>
          </a:xfrm>
          <a:prstGeom prst="rect">
            <a:avLst/>
          </a:prstGeom>
        </p:spPr>
      </p:pic>
      <p:sp>
        <p:nvSpPr>
          <p:cNvPr id="4" name="TextBox 3"/>
          <p:cNvSpPr txBox="1"/>
          <p:nvPr/>
        </p:nvSpPr>
        <p:spPr>
          <a:xfrm>
            <a:off x="5791200" y="609600"/>
            <a:ext cx="3063464" cy="800219"/>
          </a:xfrm>
          <a:prstGeom prst="rect">
            <a:avLst/>
          </a:prstGeom>
          <a:noFill/>
        </p:spPr>
        <p:txBody>
          <a:bodyPr wrap="square" rtlCol="0">
            <a:spAutoFit/>
          </a:bodyPr>
          <a:lstStyle/>
          <a:p>
            <a:pPr algn="ctr"/>
            <a:r>
              <a:rPr lang="en-US" sz="2800" i="1" dirty="0" smtClean="0">
                <a:latin typeface="Garamond" pitchFamily="18" charset="0"/>
              </a:rPr>
              <a:t>The Joyful Science</a:t>
            </a:r>
          </a:p>
          <a:p>
            <a:pPr algn="ctr"/>
            <a:r>
              <a:rPr lang="en-US" dirty="0" smtClean="0">
                <a:latin typeface="Garamond" pitchFamily="18" charset="0"/>
              </a:rPr>
              <a:t>Book V</a:t>
            </a:r>
            <a:endParaRPr lang="en-US" dirty="0">
              <a:latin typeface="Garamond"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3050"/>
            <a:ext cx="3810000" cy="2241550"/>
          </a:xfrm>
        </p:spPr>
        <p:txBody>
          <a:bodyPr>
            <a:normAutofit fontScale="90000"/>
          </a:bodyPr>
          <a:lstStyle/>
          <a:p>
            <a:pPr algn="ctr"/>
            <a:r>
              <a:rPr lang="en-US" sz="3200" b="0" i="1" baseline="0" dirty="0" smtClean="0">
                <a:latin typeface="Garamond" pitchFamily="18" charset="0"/>
              </a:rPr>
              <a:t>On the Genealogy of Morals</a:t>
            </a:r>
            <a:br>
              <a:rPr lang="en-US" sz="3200" b="0" i="1" baseline="0" dirty="0" smtClean="0">
                <a:latin typeface="Garamond" pitchFamily="18" charset="0"/>
              </a:rPr>
            </a:br>
            <a:r>
              <a:rPr lang="en-US" b="0" i="1" baseline="0" dirty="0" smtClean="0">
                <a:latin typeface="Garamond" pitchFamily="18" charset="0"/>
              </a:rPr>
              <a:t/>
            </a:r>
            <a:br>
              <a:rPr lang="en-US" b="0" i="1" baseline="0" dirty="0" smtClean="0">
                <a:latin typeface="Garamond" pitchFamily="18" charset="0"/>
              </a:rPr>
            </a:br>
            <a:r>
              <a:rPr lang="en-US" b="0" i="1" dirty="0" smtClean="0">
                <a:latin typeface="Garamond" pitchFamily="18" charset="0"/>
              </a:rPr>
              <a:t>A Polemic</a:t>
            </a:r>
            <a:br>
              <a:rPr lang="en-US" b="0" i="1" dirty="0" smtClean="0">
                <a:latin typeface="Garamond" pitchFamily="18" charset="0"/>
              </a:rPr>
            </a:br>
            <a:r>
              <a:rPr lang="en-US" b="0" i="1" dirty="0" smtClean="0">
                <a:latin typeface="Garamond" pitchFamily="18" charset="0"/>
              </a:rPr>
              <a:t/>
            </a:r>
            <a:br>
              <a:rPr lang="en-US" b="0" i="1" dirty="0" smtClean="0">
                <a:latin typeface="Garamond" pitchFamily="18" charset="0"/>
              </a:rPr>
            </a:br>
            <a:r>
              <a:rPr lang="en-US" b="0" i="1" baseline="0" dirty="0" smtClean="0">
                <a:latin typeface="Garamond" pitchFamily="18" charset="0"/>
              </a:rPr>
              <a:t>1887</a:t>
            </a:r>
            <a:endParaRPr lang="en-US" b="0" i="1" dirty="0">
              <a:latin typeface="Garamond" pitchFamily="18" charset="0"/>
            </a:endParaRPr>
          </a:p>
        </p:txBody>
      </p:sp>
      <p:pic>
        <p:nvPicPr>
          <p:cNvPr id="5" name="Content Placeholder 4" descr="Genealogie_der_moral.gif"/>
          <p:cNvPicPr>
            <a:picLocks noGrp="1" noChangeAspect="1"/>
          </p:cNvPicPr>
          <p:nvPr>
            <p:ph idx="1"/>
          </p:nvPr>
        </p:nvPicPr>
        <p:blipFill>
          <a:blip r:embed="rId2"/>
          <a:stretch>
            <a:fillRect/>
          </a:stretch>
        </p:blipFill>
        <p:spPr>
          <a:xfrm>
            <a:off x="5257800" y="2514600"/>
            <a:ext cx="2819400" cy="4038600"/>
          </a:xfrm>
          <a:prstGeom prst="rect">
            <a:avLst/>
          </a:prstGeom>
          <a:ln w="228600" cap="sq" cmpd="thickThin">
            <a:noFill/>
            <a:prstDash val="solid"/>
            <a:miter lim="800000"/>
          </a:ln>
          <a:effectLst>
            <a:innerShdw blurRad="76200">
              <a:srgbClr val="000000"/>
            </a:innerShdw>
          </a:effectLst>
        </p:spPr>
      </p:pic>
      <p:pic>
        <p:nvPicPr>
          <p:cNvPr id="6" name="Picture 5" descr="Nietzsche5667.jpg"/>
          <p:cNvPicPr>
            <a:picLocks noChangeAspect="1"/>
          </p:cNvPicPr>
          <p:nvPr/>
        </p:nvPicPr>
        <p:blipFill>
          <a:blip r:embed="rId3" cstate="print"/>
          <a:stretch>
            <a:fillRect/>
          </a:stretch>
        </p:blipFill>
        <p:spPr>
          <a:xfrm>
            <a:off x="0" y="0"/>
            <a:ext cx="4528287" cy="68580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2 Wheat Field Under Threatening Skies 1890.jpg"/>
          <p:cNvPicPr>
            <a:picLocks noChangeAspect="1"/>
          </p:cNvPicPr>
          <p:nvPr/>
        </p:nvPicPr>
        <p:blipFill>
          <a:blip r:embed="rId2"/>
          <a:stretch>
            <a:fillRect/>
          </a:stretch>
        </p:blipFill>
        <p:spPr>
          <a:xfrm>
            <a:off x="0" y="0"/>
            <a:ext cx="9144000" cy="4278014"/>
          </a:xfrm>
          <a:prstGeom prst="rect">
            <a:avLst/>
          </a:prstGeom>
        </p:spPr>
      </p:pic>
      <p:sp>
        <p:nvSpPr>
          <p:cNvPr id="6" name="TextBox 5"/>
          <p:cNvSpPr txBox="1"/>
          <p:nvPr/>
        </p:nvSpPr>
        <p:spPr>
          <a:xfrm>
            <a:off x="4191000" y="4267200"/>
            <a:ext cx="4953000" cy="338554"/>
          </a:xfrm>
          <a:prstGeom prst="rect">
            <a:avLst/>
          </a:prstGeom>
          <a:noFill/>
        </p:spPr>
        <p:txBody>
          <a:bodyPr wrap="square" rtlCol="0">
            <a:spAutoFit/>
          </a:bodyPr>
          <a:lstStyle/>
          <a:p>
            <a:r>
              <a:rPr lang="en-US" sz="1600" i="1" dirty="0" smtClean="0">
                <a:latin typeface="Garamond" pitchFamily="18" charset="0"/>
              </a:rPr>
              <a:t>Wheat Field Under Threatening Skies</a:t>
            </a:r>
            <a:r>
              <a:rPr lang="en-US" sz="1600" dirty="0" smtClean="0">
                <a:latin typeface="Garamond" pitchFamily="18" charset="0"/>
              </a:rPr>
              <a:t>, Vincent van Gogh, 1890 </a:t>
            </a:r>
            <a:endParaRPr lang="en-US" sz="1600" dirty="0">
              <a:latin typeface="Garamond" pitchFamily="18" charset="0"/>
            </a:endParaRPr>
          </a:p>
        </p:txBody>
      </p:sp>
      <p:sp>
        <p:nvSpPr>
          <p:cNvPr id="9" name="TextBox 8"/>
          <p:cNvSpPr txBox="1"/>
          <p:nvPr/>
        </p:nvSpPr>
        <p:spPr>
          <a:xfrm>
            <a:off x="228600" y="4648201"/>
            <a:ext cx="8382000" cy="461665"/>
          </a:xfrm>
          <a:prstGeom prst="rect">
            <a:avLst/>
          </a:prstGeom>
          <a:noFill/>
        </p:spPr>
        <p:txBody>
          <a:bodyPr wrap="square" rtlCol="0">
            <a:spAutoFit/>
          </a:bodyPr>
          <a:lstStyle/>
          <a:p>
            <a:r>
              <a:rPr lang="en-US" sz="2400" dirty="0" smtClean="0">
                <a:latin typeface="Garamond" pitchFamily="18" charset="0"/>
              </a:rPr>
              <a:t>1888: </a:t>
            </a:r>
            <a:r>
              <a:rPr lang="en-US" sz="2400" i="1" dirty="0" smtClean="0">
                <a:latin typeface="Garamond" pitchFamily="18" charset="0"/>
              </a:rPr>
              <a:t>A Year of Shattering Climax</a:t>
            </a:r>
          </a:p>
        </p:txBody>
      </p:sp>
      <p:sp>
        <p:nvSpPr>
          <p:cNvPr id="10" name="TextBox 9"/>
          <p:cNvSpPr txBox="1"/>
          <p:nvPr/>
        </p:nvSpPr>
        <p:spPr>
          <a:xfrm>
            <a:off x="762000" y="5105400"/>
            <a:ext cx="7924800" cy="1754326"/>
          </a:xfrm>
          <a:prstGeom prst="rect">
            <a:avLst/>
          </a:prstGeom>
          <a:noFill/>
        </p:spPr>
        <p:txBody>
          <a:bodyPr wrap="square" rtlCol="0">
            <a:spAutoFit/>
          </a:bodyPr>
          <a:lstStyle/>
          <a:p>
            <a:r>
              <a:rPr lang="en-US" dirty="0" smtClean="0">
                <a:latin typeface="Garamond" pitchFamily="18" charset="0"/>
              </a:rPr>
              <a:t>In the last year of Nietzsche’s creative life he would write four books as well as publish</a:t>
            </a:r>
          </a:p>
          <a:p>
            <a:r>
              <a:rPr lang="en-US" dirty="0" smtClean="0">
                <a:latin typeface="Garamond" pitchFamily="18" charset="0"/>
              </a:rPr>
              <a:t>a collection of writings on Wagner from previously published works. The year begins in Turin, Italy where he writes </a:t>
            </a:r>
            <a:r>
              <a:rPr lang="en-US" i="1" dirty="0" smtClean="0">
                <a:latin typeface="Garamond" pitchFamily="18" charset="0"/>
              </a:rPr>
              <a:t>The Case of Wagner. </a:t>
            </a:r>
            <a:r>
              <a:rPr lang="en-US" dirty="0" smtClean="0">
                <a:latin typeface="Garamond" pitchFamily="18" charset="0"/>
              </a:rPr>
              <a:t>In the summer he travels back to </a:t>
            </a:r>
            <a:r>
              <a:rPr lang="en-US" dirty="0" err="1" smtClean="0">
                <a:latin typeface="Garamond" pitchFamily="18" charset="0"/>
              </a:rPr>
              <a:t>Sils</a:t>
            </a:r>
            <a:r>
              <a:rPr lang="en-US" dirty="0" smtClean="0">
                <a:latin typeface="Garamond" pitchFamily="18" charset="0"/>
              </a:rPr>
              <a:t>-Maria and writes </a:t>
            </a:r>
            <a:r>
              <a:rPr lang="en-US" i="1" dirty="0" smtClean="0">
                <a:latin typeface="Garamond" pitchFamily="18" charset="0"/>
              </a:rPr>
              <a:t>Twilight of the Idols</a:t>
            </a:r>
            <a:r>
              <a:rPr lang="en-US" dirty="0" smtClean="0">
                <a:latin typeface="Garamond" pitchFamily="18" charset="0"/>
              </a:rPr>
              <a:t>. In the last months he returns to Turin and puts together the collection </a:t>
            </a:r>
            <a:r>
              <a:rPr lang="en-US" i="1" dirty="0" smtClean="0">
                <a:latin typeface="Garamond" pitchFamily="18" charset="0"/>
              </a:rPr>
              <a:t>Nietzsche Contra Wagner </a:t>
            </a:r>
            <a:r>
              <a:rPr lang="en-US" dirty="0" smtClean="0">
                <a:latin typeface="Garamond" pitchFamily="18" charset="0"/>
              </a:rPr>
              <a:t>and brings his career to a shattering climax </a:t>
            </a:r>
            <a:r>
              <a:rPr lang="en-US" dirty="0" err="1" smtClean="0">
                <a:latin typeface="Garamond" pitchFamily="18" charset="0"/>
              </a:rPr>
              <a:t>with</a:t>
            </a:r>
            <a:r>
              <a:rPr lang="en-US" i="1" dirty="0" err="1" smtClean="0">
                <a:latin typeface="Garamond" pitchFamily="18" charset="0"/>
              </a:rPr>
              <a:t>The</a:t>
            </a:r>
            <a:r>
              <a:rPr lang="en-US" i="1" dirty="0" smtClean="0">
                <a:latin typeface="Garamond" pitchFamily="18" charset="0"/>
              </a:rPr>
              <a:t> Antichrist </a:t>
            </a:r>
            <a:r>
              <a:rPr lang="en-US" dirty="0" smtClean="0">
                <a:latin typeface="Garamond" pitchFamily="18" charset="0"/>
              </a:rPr>
              <a:t>and </a:t>
            </a:r>
            <a:r>
              <a:rPr lang="en-US" i="1" dirty="0" smtClean="0">
                <a:latin typeface="Garamond" pitchFamily="18" charset="0"/>
              </a:rPr>
              <a:t>Ecce Homo.</a:t>
            </a:r>
            <a:endParaRPr lang="en-US"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73050"/>
            <a:ext cx="3810000" cy="2089150"/>
          </a:xfrm>
        </p:spPr>
        <p:txBody>
          <a:bodyPr/>
          <a:lstStyle/>
          <a:p>
            <a:pPr algn="ctr"/>
            <a:r>
              <a:rPr lang="en-US" sz="3200" b="0" i="1" baseline="0" dirty="0" smtClean="0">
                <a:latin typeface="Garamond" pitchFamily="18" charset="0"/>
              </a:rPr>
              <a:t>The Case of Wagner </a:t>
            </a:r>
            <a:br>
              <a:rPr lang="en-US" sz="3200" b="0" i="1" baseline="0" dirty="0" smtClean="0">
                <a:latin typeface="Garamond" pitchFamily="18" charset="0"/>
              </a:rPr>
            </a:br>
            <a:r>
              <a:rPr lang="en-US" b="0" i="1" baseline="0" dirty="0" smtClean="0">
                <a:latin typeface="Garamond" pitchFamily="18" charset="0"/>
              </a:rPr>
              <a:t/>
            </a:r>
            <a:br>
              <a:rPr lang="en-US" b="0" i="1" baseline="0" dirty="0" smtClean="0">
                <a:latin typeface="Garamond" pitchFamily="18" charset="0"/>
              </a:rPr>
            </a:br>
            <a:r>
              <a:rPr lang="en-US" b="0" i="1" baseline="0" dirty="0" smtClean="0">
                <a:latin typeface="Garamond" pitchFamily="18" charset="0"/>
              </a:rPr>
              <a:t>A Musician’s Problem </a:t>
            </a:r>
            <a:br>
              <a:rPr lang="en-US" b="0" i="1" baseline="0" dirty="0" smtClean="0">
                <a:latin typeface="Garamond" pitchFamily="18" charset="0"/>
              </a:rPr>
            </a:br>
            <a:endParaRPr lang="en-US" b="0" i="1" dirty="0">
              <a:latin typeface="Garamond" pitchFamily="18" charset="0"/>
            </a:endParaRPr>
          </a:p>
        </p:txBody>
      </p:sp>
      <p:pic>
        <p:nvPicPr>
          <p:cNvPr id="5" name="Content Placeholder 4" descr="fallw.gif"/>
          <p:cNvPicPr>
            <a:picLocks noGrp="1" noChangeAspect="1"/>
          </p:cNvPicPr>
          <p:nvPr>
            <p:ph idx="1"/>
          </p:nvPr>
        </p:nvPicPr>
        <p:blipFill>
          <a:blip r:embed="rId2"/>
          <a:stretch>
            <a:fillRect/>
          </a:stretch>
        </p:blipFill>
        <p:spPr>
          <a:xfrm>
            <a:off x="5486400" y="2438400"/>
            <a:ext cx="3124200" cy="4184142"/>
          </a:xfrm>
          <a:prstGeom prst="rect">
            <a:avLst/>
          </a:prstGeom>
          <a:ln w="228600" cap="sq" cmpd="thickThin">
            <a:noFill/>
            <a:prstDash val="solid"/>
            <a:miter lim="800000"/>
          </a:ln>
          <a:effectLst>
            <a:innerShdw blurRad="76200">
              <a:srgbClr val="000000"/>
            </a:innerShdw>
          </a:effectLst>
        </p:spPr>
      </p:pic>
      <p:pic>
        <p:nvPicPr>
          <p:cNvPr id="7" name="Picture 6" descr="RichardWagner.jpg"/>
          <p:cNvPicPr>
            <a:picLocks noChangeAspect="1"/>
          </p:cNvPicPr>
          <p:nvPr/>
        </p:nvPicPr>
        <p:blipFill>
          <a:blip r:embed="rId3"/>
          <a:stretch>
            <a:fillRect/>
          </a:stretch>
        </p:blipFill>
        <p:spPr>
          <a:xfrm>
            <a:off x="0" y="0"/>
            <a:ext cx="4953000" cy="688467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4038600" cy="1828800"/>
          </a:xfrm>
        </p:spPr>
        <p:txBody>
          <a:bodyPr>
            <a:normAutofit/>
          </a:bodyPr>
          <a:lstStyle/>
          <a:p>
            <a:pPr algn="ctr"/>
            <a:r>
              <a:rPr lang="en-US" sz="3600" b="0" i="1" baseline="0" dirty="0" smtClean="0">
                <a:latin typeface="Garamond" pitchFamily="18" charset="0"/>
              </a:rPr>
              <a:t>Twilight of the Idols </a:t>
            </a:r>
            <a:br>
              <a:rPr lang="en-US" sz="3600" b="0" i="1" baseline="0" dirty="0" smtClean="0">
                <a:latin typeface="Garamond" pitchFamily="18" charset="0"/>
              </a:rPr>
            </a:br>
            <a:r>
              <a:rPr lang="en-US" b="0" i="1" baseline="0" dirty="0" smtClean="0">
                <a:latin typeface="Garamond" pitchFamily="18" charset="0"/>
              </a:rPr>
              <a:t/>
            </a:r>
            <a:br>
              <a:rPr lang="en-US" b="0" i="1" baseline="0" dirty="0" smtClean="0">
                <a:latin typeface="Garamond" pitchFamily="18" charset="0"/>
              </a:rPr>
            </a:br>
            <a:r>
              <a:rPr lang="en-US" b="0" i="1" baseline="0" dirty="0" smtClean="0">
                <a:latin typeface="Garamond" pitchFamily="18" charset="0"/>
              </a:rPr>
              <a:t>or How to Philosophize with a Hammer</a:t>
            </a:r>
            <a:r>
              <a:rPr lang="en-US" sz="1600" b="0" i="1" baseline="0" dirty="0" smtClean="0">
                <a:latin typeface="Garamond" pitchFamily="18" charset="0"/>
              </a:rPr>
              <a:t/>
            </a:r>
            <a:br>
              <a:rPr lang="en-US" sz="1600" b="0" i="1" baseline="0" dirty="0" smtClean="0">
                <a:latin typeface="Garamond" pitchFamily="18" charset="0"/>
              </a:rPr>
            </a:br>
            <a:r>
              <a:rPr lang="en-US" sz="1600" b="0" i="1" dirty="0" smtClean="0">
                <a:latin typeface="Garamond" pitchFamily="18" charset="0"/>
              </a:rPr>
              <a:t/>
            </a:r>
            <a:br>
              <a:rPr lang="en-US" sz="1600" b="0" i="1" dirty="0" smtClean="0">
                <a:latin typeface="Garamond" pitchFamily="18" charset="0"/>
              </a:rPr>
            </a:br>
            <a:endParaRPr lang="en-US" b="0" dirty="0">
              <a:latin typeface="Garamond" pitchFamily="18" charset="0"/>
            </a:endParaRPr>
          </a:p>
        </p:txBody>
      </p:sp>
      <p:pic>
        <p:nvPicPr>
          <p:cNvPr id="5" name="Content Placeholder 4" descr="gd.gif"/>
          <p:cNvPicPr>
            <a:picLocks noGrp="1" noChangeAspect="1"/>
          </p:cNvPicPr>
          <p:nvPr>
            <p:ph idx="1"/>
          </p:nvPr>
        </p:nvPicPr>
        <p:blipFill>
          <a:blip r:embed="rId2"/>
          <a:stretch>
            <a:fillRect/>
          </a:stretch>
        </p:blipFill>
        <p:spPr>
          <a:xfrm>
            <a:off x="5562600" y="2286000"/>
            <a:ext cx="2712816" cy="4286250"/>
          </a:xfrm>
          <a:prstGeom prst="rect">
            <a:avLst/>
          </a:prstGeom>
          <a:ln w="228600" cap="sq" cmpd="thickThin">
            <a:noFill/>
            <a:prstDash val="solid"/>
            <a:miter lim="800000"/>
          </a:ln>
          <a:effectLst>
            <a:innerShdw blurRad="76200">
              <a:srgbClr val="000000"/>
            </a:innerShdw>
          </a:effectLst>
        </p:spPr>
      </p:pic>
      <p:pic>
        <p:nvPicPr>
          <p:cNvPr id="8" name="Picture 7" descr="Nietzsche 1905-1906.jpg"/>
          <p:cNvPicPr>
            <a:picLocks noChangeAspect="1"/>
          </p:cNvPicPr>
          <p:nvPr/>
        </p:nvPicPr>
        <p:blipFill>
          <a:blip r:embed="rId3"/>
          <a:stretch>
            <a:fillRect/>
          </a:stretch>
        </p:blipFill>
        <p:spPr>
          <a:xfrm>
            <a:off x="0" y="0"/>
            <a:ext cx="4456790" cy="68580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733800" cy="1860550"/>
          </a:xfrm>
        </p:spPr>
        <p:txBody>
          <a:bodyPr>
            <a:noAutofit/>
          </a:bodyPr>
          <a:lstStyle/>
          <a:p>
            <a:pPr algn="ctr"/>
            <a:r>
              <a:rPr lang="en-US" sz="2800" i="1" baseline="0" dirty="0" smtClean="0">
                <a:latin typeface="Book Antiqua" pitchFamily="18" charset="0"/>
              </a:rPr>
              <a:t>The Antichrist</a:t>
            </a:r>
            <a:br>
              <a:rPr lang="en-US" sz="2800" i="1" baseline="0" dirty="0" smtClean="0">
                <a:latin typeface="Book Antiqua" pitchFamily="18" charset="0"/>
              </a:rPr>
            </a:br>
            <a:r>
              <a:rPr lang="en-US" sz="2800" i="1" baseline="0" dirty="0" smtClean="0">
                <a:latin typeface="Book Antiqua" pitchFamily="18" charset="0"/>
              </a:rPr>
              <a:t>The Anti-Christian</a:t>
            </a:r>
            <a:br>
              <a:rPr lang="en-US" sz="2800" i="1" baseline="0" dirty="0" smtClean="0">
                <a:latin typeface="Book Antiqua" pitchFamily="18" charset="0"/>
              </a:rPr>
            </a:br>
            <a:r>
              <a:rPr lang="en-US" sz="2800" i="1" dirty="0">
                <a:latin typeface="Book Antiqua" pitchFamily="18" charset="0"/>
              </a:rPr>
              <a:t/>
            </a:r>
            <a:br>
              <a:rPr lang="en-US" sz="2800" i="1" dirty="0">
                <a:latin typeface="Book Antiqua" pitchFamily="18" charset="0"/>
              </a:rPr>
            </a:br>
            <a:r>
              <a:rPr lang="en-US" sz="2800" i="1" baseline="0" dirty="0" smtClean="0">
                <a:latin typeface="Book Antiqua" pitchFamily="18" charset="0"/>
              </a:rPr>
              <a:t> </a:t>
            </a:r>
            <a:r>
              <a:rPr lang="en-US" i="1" baseline="0" dirty="0" smtClean="0">
                <a:latin typeface="Book Antiqua" pitchFamily="18" charset="0"/>
              </a:rPr>
              <a:t>1888</a:t>
            </a:r>
            <a:endParaRPr lang="en-US" dirty="0">
              <a:latin typeface="Book Antiqua" pitchFamily="18" charset="0"/>
            </a:endParaRPr>
          </a:p>
        </p:txBody>
      </p:sp>
      <p:pic>
        <p:nvPicPr>
          <p:cNvPr id="5" name="Content Placeholder 4" descr="N_Antichrist.gif"/>
          <p:cNvPicPr>
            <a:picLocks noGrp="1" noChangeAspect="1"/>
          </p:cNvPicPr>
          <p:nvPr>
            <p:ph idx="1"/>
          </p:nvPr>
        </p:nvPicPr>
        <p:blipFill>
          <a:blip r:embed="rId2"/>
          <a:stretch>
            <a:fillRect/>
          </a:stretch>
        </p:blipFill>
        <p:spPr>
          <a:xfrm>
            <a:off x="609600" y="2895600"/>
            <a:ext cx="3505200" cy="2778668"/>
          </a:xfrm>
        </p:spPr>
      </p:pic>
      <p:pic>
        <p:nvPicPr>
          <p:cNvPr id="6" name="Picture 5" descr="Nietzsche2234.jpg"/>
          <p:cNvPicPr>
            <a:picLocks noChangeAspect="1"/>
          </p:cNvPicPr>
          <p:nvPr/>
        </p:nvPicPr>
        <p:blipFill>
          <a:blip r:embed="rId3" cstate="print"/>
          <a:stretch>
            <a:fillRect/>
          </a:stretch>
        </p:blipFill>
        <p:spPr>
          <a:xfrm>
            <a:off x="5351201" y="0"/>
            <a:ext cx="3792799" cy="68580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NcW.gif"/>
          <p:cNvPicPr>
            <a:picLocks noChangeAspect="1"/>
          </p:cNvPicPr>
          <p:nvPr/>
        </p:nvPicPr>
        <p:blipFill>
          <a:blip r:embed="rId2"/>
          <a:stretch>
            <a:fillRect/>
          </a:stretch>
        </p:blipFill>
        <p:spPr>
          <a:xfrm>
            <a:off x="4495800" y="381000"/>
            <a:ext cx="4267199" cy="6172200"/>
          </a:xfrm>
          <a:prstGeom prst="rect">
            <a:avLst/>
          </a:prstGeom>
          <a:ln w="228600" cap="sq" cmpd="thickThin">
            <a:noFill/>
            <a:prstDash val="solid"/>
            <a:miter lim="800000"/>
          </a:ln>
          <a:effectLst>
            <a:innerShdw blurRad="76200">
              <a:srgbClr val="000000"/>
            </a:innerShdw>
          </a:effectLst>
        </p:spPr>
      </p:pic>
      <p:sp>
        <p:nvSpPr>
          <p:cNvPr id="7" name="Title 6"/>
          <p:cNvSpPr txBox="1">
            <a:spLocks noGrp="1"/>
          </p:cNvSpPr>
          <p:nvPr>
            <p:ph type="title" idx="4294967295"/>
          </p:nvPr>
        </p:nvSpPr>
        <p:spPr>
          <a:xfrm>
            <a:off x="685800" y="1447800"/>
            <a:ext cx="3352800" cy="2277547"/>
          </a:xfrm>
          <a:prstGeom prst="rect">
            <a:avLst/>
          </a:prstGeom>
          <a:noFill/>
        </p:spPr>
        <p:txBody>
          <a:bodyPr wrap="square" rtlCol="0">
            <a:spAutoFit/>
          </a:bodyPr>
          <a:lstStyle/>
          <a:p>
            <a:pPr algn="ctr"/>
            <a:r>
              <a:rPr lang="en-US" sz="2800" i="1" baseline="0" dirty="0" smtClean="0">
                <a:latin typeface="Book Antiqua" pitchFamily="18" charset="0"/>
              </a:rPr>
              <a:t>Nietzsche contra Wagner</a:t>
            </a:r>
            <a:br>
              <a:rPr lang="en-US" sz="2800" i="1" baseline="0" dirty="0" smtClean="0">
                <a:latin typeface="Book Antiqua" pitchFamily="18" charset="0"/>
              </a:rPr>
            </a:br>
            <a:r>
              <a:rPr lang="en-US" sz="2800" i="1" baseline="0" dirty="0" smtClean="0">
                <a:latin typeface="Book Antiqua" pitchFamily="18" charset="0"/>
              </a:rPr>
              <a:t/>
            </a:r>
            <a:br>
              <a:rPr lang="en-US" sz="2800" i="1" baseline="0" dirty="0" smtClean="0">
                <a:latin typeface="Book Antiqua" pitchFamily="18" charset="0"/>
              </a:rPr>
            </a:br>
            <a:r>
              <a:rPr lang="en-US" sz="1800" i="1" baseline="0" dirty="0">
                <a:latin typeface="Book Antiqua" pitchFamily="18" charset="0"/>
              </a:rPr>
              <a:t>O</a:t>
            </a:r>
            <a:r>
              <a:rPr lang="en-US" sz="1800" i="1" dirty="0" smtClean="0">
                <a:latin typeface="Book Antiqua" pitchFamily="18" charset="0"/>
              </a:rPr>
              <a:t>ut of the Files of a Psychologist</a:t>
            </a:r>
            <a:r>
              <a:rPr lang="en-US" sz="1800" i="1" baseline="0" dirty="0" smtClean="0">
                <a:latin typeface="Book Antiqua" pitchFamily="18" charset="0"/>
              </a:rPr>
              <a:t> </a:t>
            </a:r>
            <a:r>
              <a:rPr lang="en-US" i="1" baseline="0" dirty="0" smtClean="0">
                <a:latin typeface="Book Antiqua" pitchFamily="18" charset="0"/>
              </a:rPr>
              <a:t/>
            </a:r>
            <a:br>
              <a:rPr lang="en-US" i="1" baseline="0" dirty="0" smtClean="0">
                <a:latin typeface="Book Antiqua" pitchFamily="18" charset="0"/>
              </a:rPr>
            </a:br>
            <a:r>
              <a:rPr lang="en-US" sz="2000" i="1" dirty="0">
                <a:latin typeface="Book Antiqua" pitchFamily="18" charset="0"/>
              </a:rPr>
              <a:t/>
            </a:r>
            <a:br>
              <a:rPr lang="en-US" sz="2000" i="1" dirty="0">
                <a:latin typeface="Book Antiqua" pitchFamily="18" charset="0"/>
              </a:rPr>
            </a:br>
            <a:r>
              <a:rPr lang="en-US" sz="2000" i="1" baseline="0" dirty="0" smtClean="0">
                <a:latin typeface="Book Antiqua" pitchFamily="18" charset="0"/>
              </a:rPr>
              <a:t>1888</a:t>
            </a:r>
            <a:endParaRPr lang="en-US" sz="2000" dirty="0">
              <a:latin typeface="Book Antiqua"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86400"/>
            <a:ext cx="6477000" cy="1371600"/>
          </a:xfrm>
        </p:spPr>
        <p:txBody>
          <a:bodyPr>
            <a:normAutofit/>
          </a:bodyPr>
          <a:lstStyle/>
          <a:p>
            <a:pPr algn="ctr"/>
            <a:r>
              <a:rPr lang="en-US" sz="2400" i="1" baseline="0" dirty="0" smtClean="0">
                <a:latin typeface="Book Antiqua" pitchFamily="18" charset="0"/>
              </a:rPr>
              <a:t>Ecce Homo</a:t>
            </a:r>
            <a:r>
              <a:rPr lang="en-US" sz="1400" i="1" baseline="0" dirty="0" smtClean="0">
                <a:latin typeface="Book Antiqua" pitchFamily="18" charset="0"/>
              </a:rPr>
              <a:t/>
            </a:r>
            <a:br>
              <a:rPr lang="en-US" sz="1400" i="1" baseline="0" dirty="0" smtClean="0">
                <a:latin typeface="Book Antiqua" pitchFamily="18" charset="0"/>
              </a:rPr>
            </a:br>
            <a:r>
              <a:rPr lang="en-US" sz="1400" i="1" baseline="0" dirty="0" smtClean="0">
                <a:latin typeface="Book Antiqua" pitchFamily="18" charset="0"/>
              </a:rPr>
              <a:t/>
            </a:r>
            <a:br>
              <a:rPr lang="en-US" sz="1400" i="1" baseline="0" dirty="0" smtClean="0">
                <a:latin typeface="Book Antiqua" pitchFamily="18" charset="0"/>
              </a:rPr>
            </a:br>
            <a:r>
              <a:rPr lang="en-US" sz="1400" i="1" baseline="0" dirty="0" smtClean="0">
                <a:latin typeface="Book Antiqua" pitchFamily="18" charset="0"/>
              </a:rPr>
              <a:t>How One Becomes What One Is </a:t>
            </a:r>
            <a:br>
              <a:rPr lang="en-US" sz="1400" i="1" baseline="0" dirty="0" smtClean="0">
                <a:latin typeface="Book Antiqua" pitchFamily="18" charset="0"/>
              </a:rPr>
            </a:br>
            <a:r>
              <a:rPr lang="en-US" sz="1400" i="1" baseline="0" dirty="0" smtClean="0">
                <a:latin typeface="Book Antiqua" pitchFamily="18" charset="0"/>
              </a:rPr>
              <a:t/>
            </a:r>
            <a:br>
              <a:rPr lang="en-US" sz="1400" i="1" baseline="0" dirty="0" smtClean="0">
                <a:latin typeface="Book Antiqua" pitchFamily="18" charset="0"/>
              </a:rPr>
            </a:br>
            <a:r>
              <a:rPr lang="en-US" sz="1400" i="1" baseline="0" dirty="0" smtClean="0">
                <a:latin typeface="Book Antiqua" pitchFamily="18" charset="0"/>
              </a:rPr>
              <a:t>1888</a:t>
            </a:r>
            <a:endParaRPr lang="en-US" sz="1400" dirty="0">
              <a:latin typeface="Book Antiqua" pitchFamily="18" charset="0"/>
            </a:endParaRPr>
          </a:p>
        </p:txBody>
      </p:sp>
      <p:pic>
        <p:nvPicPr>
          <p:cNvPr id="7" name="Picture 6" descr="230px-Ecce_Homo_1908.jpg"/>
          <p:cNvPicPr>
            <a:picLocks noChangeAspect="1"/>
          </p:cNvPicPr>
          <p:nvPr/>
        </p:nvPicPr>
        <p:blipFill>
          <a:blip r:embed="rId2"/>
          <a:stretch>
            <a:fillRect/>
          </a:stretch>
        </p:blipFill>
        <p:spPr>
          <a:xfrm>
            <a:off x="0" y="0"/>
            <a:ext cx="9144000" cy="5605669"/>
          </a:xfrm>
          <a:prstGeom prst="rect">
            <a:avLst/>
          </a:prstGeom>
        </p:spPr>
      </p:pic>
      <p:sp>
        <p:nvSpPr>
          <p:cNvPr id="9" name="TextBox 8"/>
          <p:cNvSpPr txBox="1"/>
          <p:nvPr/>
        </p:nvSpPr>
        <p:spPr>
          <a:xfrm>
            <a:off x="6400800" y="5638800"/>
            <a:ext cx="2743200" cy="307777"/>
          </a:xfrm>
          <a:prstGeom prst="rect">
            <a:avLst/>
          </a:prstGeom>
          <a:noFill/>
        </p:spPr>
        <p:txBody>
          <a:bodyPr wrap="square" rtlCol="0">
            <a:spAutoFit/>
          </a:bodyPr>
          <a:lstStyle/>
          <a:p>
            <a:r>
              <a:rPr lang="en-US" sz="1400" i="1" dirty="0" smtClean="0">
                <a:latin typeface="Book Antiqua" pitchFamily="18" charset="0"/>
              </a:rPr>
              <a:t>Frontispiece for the 1908 edition</a:t>
            </a:r>
            <a:endParaRPr lang="en-US" sz="1400" i="1" dirty="0">
              <a:latin typeface="Book Antiqu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4" descr="dd.gif"/>
          <p:cNvPicPr>
            <a:picLocks noGrp="1" noChangeAspect="1"/>
          </p:cNvPicPr>
          <p:nvPr>
            <p:ph idx="4294967295"/>
          </p:nvPr>
        </p:nvPicPr>
        <p:blipFill>
          <a:blip r:embed="rId2"/>
          <a:stretch>
            <a:fillRect/>
          </a:stretch>
        </p:blipFill>
        <p:spPr>
          <a:xfrm>
            <a:off x="2895600" y="5943600"/>
            <a:ext cx="3657600" cy="769938"/>
          </a:xfrm>
        </p:spPr>
      </p:pic>
      <p:pic>
        <p:nvPicPr>
          <p:cNvPr id="4" name="Picture 3" descr="Screen Shot 2014-08-24 at 2.29.44 PM.png"/>
          <p:cNvPicPr>
            <a:picLocks noChangeAspect="1"/>
          </p:cNvPicPr>
          <p:nvPr/>
        </p:nvPicPr>
        <p:blipFill>
          <a:blip r:embed="rId3"/>
          <a:stretch>
            <a:fillRect/>
          </a:stretch>
        </p:blipFill>
        <p:spPr>
          <a:xfrm>
            <a:off x="0" y="-533400"/>
            <a:ext cx="9144000" cy="631528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457200"/>
            <a:ext cx="4572000" cy="6400800"/>
          </a:xfrm>
        </p:spPr>
        <p:txBody>
          <a:bodyPr>
            <a:normAutofit fontScale="70000" lnSpcReduction="20000"/>
          </a:bodyPr>
          <a:lstStyle/>
          <a:p>
            <a:endParaRPr lang="en-US" baseline="0" dirty="0" smtClean="0"/>
          </a:p>
          <a:p>
            <a:pPr>
              <a:buNone/>
            </a:pPr>
            <a:r>
              <a:rPr lang="en-US" baseline="0" dirty="0" smtClean="0"/>
              <a:t>	</a:t>
            </a:r>
            <a:r>
              <a:rPr lang="en-US" sz="3400" baseline="0" dirty="0" smtClean="0">
                <a:latin typeface="Garamond" pitchFamily="18" charset="0"/>
              </a:rPr>
              <a:t>“Actually, I would much rather be a Basel professor than God, but I have not ventured to carry my private egoism so far as to desist from creating the world on his account. You see, one must make sacrifices, however one may be living, and wherever. . . . Since I am condemned to while away the next eternity with bad jokes, I have a writing business here which really leaves me nothing to be desired—very pleasant and not at all exhausting. The unpleasant thing, which offends my modesty, is that fundamentally I am every name in history. . .”</a:t>
            </a:r>
          </a:p>
          <a:p>
            <a:pPr>
              <a:buNone/>
            </a:pPr>
            <a:r>
              <a:rPr lang="en-US" dirty="0"/>
              <a:t>	</a:t>
            </a:r>
            <a:r>
              <a:rPr lang="en-US" dirty="0" smtClean="0"/>
              <a:t>	</a:t>
            </a:r>
            <a:r>
              <a:rPr lang="en-US" sz="2300" baseline="0" dirty="0" smtClean="0">
                <a:latin typeface="Garamond" pitchFamily="18" charset="0"/>
              </a:rPr>
              <a:t>Letter to Jacob Burckhardt, 6</a:t>
            </a:r>
            <a:r>
              <a:rPr lang="en-US" sz="2300" dirty="0" smtClean="0">
                <a:latin typeface="Garamond" pitchFamily="18" charset="0"/>
              </a:rPr>
              <a:t> January, 1889</a:t>
            </a:r>
            <a:endParaRPr lang="en-US" sz="2300" baseline="0" dirty="0" smtClean="0">
              <a:latin typeface="Garamond" pitchFamily="18" charset="0"/>
            </a:endParaRPr>
          </a:p>
          <a:p>
            <a:pPr>
              <a:buNone/>
            </a:pPr>
            <a:endParaRPr lang="en-US" dirty="0"/>
          </a:p>
        </p:txBody>
      </p:sp>
      <p:pic>
        <p:nvPicPr>
          <p:cNvPr id="5" name="Picture 4" descr="Nietzsche and mother.jpg"/>
          <p:cNvPicPr>
            <a:picLocks noChangeAspect="1"/>
          </p:cNvPicPr>
          <p:nvPr/>
        </p:nvPicPr>
        <p:blipFill>
          <a:blip r:embed="rId2"/>
          <a:stretch>
            <a:fillRect/>
          </a:stretch>
        </p:blipFill>
        <p:spPr>
          <a:xfrm>
            <a:off x="0" y="-1"/>
            <a:ext cx="4038600" cy="4692403"/>
          </a:xfrm>
          <a:prstGeom prst="rect">
            <a:avLst/>
          </a:prstGeom>
        </p:spPr>
      </p:pic>
      <p:sp>
        <p:nvSpPr>
          <p:cNvPr id="4" name="TextBox 3"/>
          <p:cNvSpPr txBox="1"/>
          <p:nvPr/>
        </p:nvSpPr>
        <p:spPr>
          <a:xfrm>
            <a:off x="381000" y="4800600"/>
            <a:ext cx="3505200" cy="1815882"/>
          </a:xfrm>
          <a:prstGeom prst="rect">
            <a:avLst/>
          </a:prstGeom>
          <a:noFill/>
        </p:spPr>
        <p:txBody>
          <a:bodyPr wrap="square" rtlCol="0">
            <a:spAutoFit/>
          </a:bodyPr>
          <a:lstStyle/>
          <a:p>
            <a:r>
              <a:rPr lang="en-US" sz="1400" dirty="0" smtClean="0">
                <a:latin typeface="Book Antiqua" pitchFamily="18" charset="0"/>
              </a:rPr>
              <a:t>1889, 3 January.  Turin.  After seeing a coachman flogging a horse, Nietzsche collapses in the street while putting his arms around the horse’s neck.  Brought back to Basel by longtime friend Franz </a:t>
            </a:r>
            <a:r>
              <a:rPr lang="en-US" sz="1400" dirty="0" err="1" smtClean="0">
                <a:latin typeface="Book Antiqua" pitchFamily="18" charset="0"/>
              </a:rPr>
              <a:t>Overbeck</a:t>
            </a:r>
            <a:r>
              <a:rPr lang="en-US" sz="1400" dirty="0" smtClean="0">
                <a:latin typeface="Book Antiqua" pitchFamily="18" charset="0"/>
              </a:rPr>
              <a:t>.  13 January, Mother arrives in Basel and eventually takes Nietzsche back to Germany.</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5821362"/>
          </a:xfrm>
        </p:spPr>
        <p:txBody>
          <a:bodyPr/>
          <a:lstStyle/>
          <a:p>
            <a:endParaRPr lang="en-US" dirty="0"/>
          </a:p>
        </p:txBody>
      </p:sp>
      <p:sp>
        <p:nvSpPr>
          <p:cNvPr id="3" name="Content Placeholder 2"/>
          <p:cNvSpPr>
            <a:spLocks noGrp="1"/>
          </p:cNvSpPr>
          <p:nvPr>
            <p:ph idx="1"/>
          </p:nvPr>
        </p:nvSpPr>
        <p:spPr>
          <a:xfrm>
            <a:off x="6324600" y="381000"/>
            <a:ext cx="2819400" cy="5745163"/>
          </a:xfrm>
        </p:spPr>
        <p:txBody>
          <a:bodyPr>
            <a:normAutofit/>
          </a:bodyPr>
          <a:lstStyle/>
          <a:p>
            <a:pPr>
              <a:buNone/>
            </a:pPr>
            <a:endParaRPr lang="en-US" dirty="0" smtClean="0"/>
          </a:p>
          <a:p>
            <a:pPr>
              <a:buNone/>
            </a:pPr>
            <a:endParaRPr lang="en-US" dirty="0"/>
          </a:p>
          <a:p>
            <a:pPr>
              <a:buNone/>
            </a:pPr>
            <a:r>
              <a:rPr lang="en-US" sz="4000" baseline="0" dirty="0" smtClean="0">
                <a:latin typeface="Matura MT Script Capitals" pitchFamily="66" charset="0"/>
              </a:rPr>
              <a:t>	</a:t>
            </a:r>
            <a:r>
              <a:rPr lang="en-US" baseline="0" dirty="0" smtClean="0">
                <a:latin typeface="Matura MT Script Capitals" pitchFamily="66" charset="0"/>
              </a:rPr>
              <a:t>“Convictions are more dangerous enemies of truth than lies.” </a:t>
            </a:r>
          </a:p>
          <a:p>
            <a:pPr>
              <a:buNone/>
            </a:pPr>
            <a:r>
              <a:rPr lang="en-US" sz="1800" dirty="0">
                <a:latin typeface="Garamond" pitchFamily="18" charset="0"/>
              </a:rPr>
              <a:t>	</a:t>
            </a:r>
            <a:r>
              <a:rPr lang="en-US" sz="1800" i="1" baseline="0" dirty="0" smtClean="0">
                <a:latin typeface="Garamond" pitchFamily="18" charset="0"/>
              </a:rPr>
              <a:t>Human, All Too Human, §483</a:t>
            </a:r>
            <a:endParaRPr lang="en-US" sz="1800" dirty="0">
              <a:latin typeface="Garamond" pitchFamily="18" charset="0"/>
            </a:endParaRPr>
          </a:p>
        </p:txBody>
      </p:sp>
      <p:pic>
        <p:nvPicPr>
          <p:cNvPr id="4" name="Picture 3" descr="nietzsche33.jpg"/>
          <p:cNvPicPr>
            <a:picLocks noChangeAspect="1"/>
          </p:cNvPicPr>
          <p:nvPr/>
        </p:nvPicPr>
        <p:blipFill>
          <a:blip r:embed="rId2"/>
          <a:stretch>
            <a:fillRect/>
          </a:stretch>
        </p:blipFill>
        <p:spPr>
          <a:xfrm>
            <a:off x="0" y="0"/>
            <a:ext cx="6275070" cy="6858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5257800"/>
            <a:ext cx="8229600" cy="1143000"/>
          </a:xfrm>
        </p:spPr>
        <p:txBody>
          <a:bodyPr>
            <a:normAutofit/>
          </a:bodyPr>
          <a:lstStyle/>
          <a:p>
            <a:r>
              <a:rPr lang="en-US" sz="3600" dirty="0" smtClean="0">
                <a:latin typeface="Times"/>
              </a:rPr>
              <a:t>Nietzsche and his sister</a:t>
            </a:r>
            <a:endParaRPr lang="en-US" sz="3600" dirty="0">
              <a:latin typeface="Times"/>
            </a:endParaRPr>
          </a:p>
        </p:txBody>
      </p:sp>
      <p:pic>
        <p:nvPicPr>
          <p:cNvPr id="4" name="Picture 3" descr="Nietzsche &amp; sister.JPG"/>
          <p:cNvPicPr>
            <a:picLocks noChangeAspect="1"/>
          </p:cNvPicPr>
          <p:nvPr/>
        </p:nvPicPr>
        <p:blipFill>
          <a:blip r:embed="rId2"/>
          <a:stretch>
            <a:fillRect/>
          </a:stretch>
        </p:blipFill>
        <p:spPr>
          <a:xfrm>
            <a:off x="838200" y="304799"/>
            <a:ext cx="6934200" cy="532881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is1933.jpg"/>
          <p:cNvPicPr>
            <a:picLocks noGrp="1" noChangeAspect="1"/>
          </p:cNvPicPr>
          <p:nvPr>
            <p:ph idx="1"/>
          </p:nvPr>
        </p:nvPicPr>
        <p:blipFill>
          <a:blip r:embed="rId2"/>
          <a:stretch>
            <a:fillRect/>
          </a:stretch>
        </p:blipFill>
        <p:spPr>
          <a:xfrm>
            <a:off x="0" y="0"/>
            <a:ext cx="9160316" cy="6324600"/>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tler nietzsche.jpg"/>
          <p:cNvPicPr>
            <a:picLocks noGrp="1" noChangeAspect="1"/>
          </p:cNvPicPr>
          <p:nvPr>
            <p:ph idx="1"/>
          </p:nvPr>
        </p:nvPicPr>
        <p:blipFill>
          <a:blip r:embed="rId2"/>
          <a:stretch>
            <a:fillRect/>
          </a:stretch>
        </p:blipFill>
        <p:spPr>
          <a:xfrm>
            <a:off x="1" y="457200"/>
            <a:ext cx="9144000" cy="542925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3581400" cy="5867400"/>
          </a:xfrm>
        </p:spPr>
        <p:txBody>
          <a:bodyPr>
            <a:normAutofit fontScale="92500" lnSpcReduction="10000"/>
          </a:bodyPr>
          <a:lstStyle/>
          <a:p>
            <a:pPr>
              <a:buNone/>
            </a:pPr>
            <a:r>
              <a:rPr lang="en-US" baseline="0" dirty="0" smtClean="0">
                <a:latin typeface="Book Antiqua" pitchFamily="18" charset="0"/>
              </a:rPr>
              <a:t>	</a:t>
            </a:r>
            <a:r>
              <a:rPr lang="en-US" baseline="0" dirty="0" smtClean="0">
                <a:latin typeface="Garamond" pitchFamily="18" charset="0"/>
              </a:rPr>
              <a:t>“It is not at all necessary or even desirable to side with me; on the contrary, a dose of curiosity . . . and an ironic resistance would be an incomparably more intelligent position to adopt.” </a:t>
            </a:r>
          </a:p>
          <a:p>
            <a:pPr>
              <a:buNone/>
            </a:pPr>
            <a:r>
              <a:rPr lang="en-US" dirty="0">
                <a:latin typeface="Book Antiqua" pitchFamily="18" charset="0"/>
              </a:rPr>
              <a:t>	</a:t>
            </a:r>
            <a:r>
              <a:rPr lang="en-US" sz="2000" baseline="0" dirty="0" smtClean="0">
                <a:latin typeface="Garamond" pitchFamily="18" charset="0"/>
              </a:rPr>
              <a:t>Letter to Carl Fuchs, </a:t>
            </a:r>
          </a:p>
          <a:p>
            <a:pPr>
              <a:buNone/>
            </a:pPr>
            <a:r>
              <a:rPr lang="en-US" sz="2000" dirty="0" smtClean="0">
                <a:latin typeface="Garamond" pitchFamily="18" charset="0"/>
              </a:rPr>
              <a:t>	</a:t>
            </a:r>
            <a:r>
              <a:rPr lang="en-US" sz="2000" baseline="0" dirty="0" smtClean="0">
                <a:latin typeface="Garamond" pitchFamily="18" charset="0"/>
              </a:rPr>
              <a:t>29 July 1888</a:t>
            </a:r>
            <a:endParaRPr lang="en-US" sz="2000" dirty="0">
              <a:latin typeface="Garamond" pitchFamily="18" charset="0"/>
            </a:endParaRPr>
          </a:p>
        </p:txBody>
      </p:sp>
      <p:pic>
        <p:nvPicPr>
          <p:cNvPr id="4" name="Picture 3" descr="222.jpg"/>
          <p:cNvPicPr>
            <a:picLocks noChangeAspect="1"/>
          </p:cNvPicPr>
          <p:nvPr/>
        </p:nvPicPr>
        <p:blipFill>
          <a:blip r:embed="rId2"/>
          <a:stretch>
            <a:fillRect/>
          </a:stretch>
        </p:blipFill>
        <p:spPr>
          <a:xfrm>
            <a:off x="3885470" y="0"/>
            <a:ext cx="5258530" cy="68580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Nietzsche 1865.jpg"/>
          <p:cNvPicPr>
            <a:picLocks noChangeAspect="1"/>
          </p:cNvPicPr>
          <p:nvPr/>
        </p:nvPicPr>
        <p:blipFill>
          <a:blip r:embed="rId2"/>
          <a:stretch>
            <a:fillRect/>
          </a:stretch>
        </p:blipFill>
        <p:spPr>
          <a:xfrm>
            <a:off x="6781800" y="2438400"/>
            <a:ext cx="1863513" cy="2362200"/>
          </a:xfrm>
          <a:prstGeom prst="rect">
            <a:avLst/>
          </a:prstGeom>
        </p:spPr>
      </p:pic>
      <p:sp>
        <p:nvSpPr>
          <p:cNvPr id="5" name="Rectangle 4"/>
          <p:cNvSpPr/>
          <p:nvPr/>
        </p:nvSpPr>
        <p:spPr>
          <a:xfrm>
            <a:off x="381000" y="381000"/>
            <a:ext cx="5867400" cy="6494087"/>
          </a:xfrm>
          <a:prstGeom prst="rect">
            <a:avLst/>
          </a:prstGeom>
        </p:spPr>
        <p:txBody>
          <a:bodyPr wrap="square">
            <a:spAutoFit/>
          </a:bodyPr>
          <a:lstStyle/>
          <a:p>
            <a:pPr algn="just"/>
            <a:r>
              <a:rPr lang="en-US" sz="1600" b="1" dirty="0" smtClean="0">
                <a:latin typeface="Times New Roman"/>
              </a:rPr>
              <a:t>. . . As for your principle that truth is always on the side of the more difficult, I must admit this in part. However, it is difficult to believe that 2 times 2 is not 4; does that make it true? On the other hand, is it really so difficult simply to accept everything that one has been brought up on and that has gradually struck deep roots—what is considered truth in the circle of one’s relatives and of many good men, and what, moreover, really comforts and elevates man? Is that more difficult than to strike new paths, fighting the habitual, experiencing the insecurity of independence and the frequent wavering of one’s feelings and even one’s conscience, proceeding often without any consolation, but ever with the eternal goal of the true, the beautiful, and the good? Is it decisive after all that we arrive at that view of God, world, and reconciliation which makes us feel most comfortable? Rather, is not the result of his inquiries something wholly indifferent to the true inquirer? Do we after all seek rest, peace, and pleasure in our inquiries? No, only truth—even if it be the most abhorrent and ugly. Still one last question: if we had believed from childhood that all salvation issued from someone other than Jesus—say, from Mohammed—is it not certain that we should have experienced the same blessings? . . . Faith does not offer the least support for a proof of objective truth. Here the ways of men part: if you wish to strive for peace of soul and pleasure, then believe, if you wish to be a devotee of truth, then inquire. . . .</a:t>
            </a:r>
          </a:p>
          <a:p>
            <a:r>
              <a:rPr lang="en-US" sz="1600" dirty="0" smtClean="0">
                <a:latin typeface="Times New Roman"/>
              </a:rPr>
              <a:t>	Letter to his sister, 1865</a:t>
            </a:r>
            <a:endParaRPr lang="en-US" sz="1600" dirty="0">
              <a:latin typeface="Times New Roman"/>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buNone/>
            </a:pPr>
            <a:r>
              <a:rPr lang="en-US" baseline="0" dirty="0" smtClean="0">
                <a:latin typeface="Garamond" pitchFamily="18" charset="0"/>
              </a:rPr>
              <a:t>	“What I relate is the history of the next two centuries. I describe what is coming, what can no longer come differently: </a:t>
            </a:r>
            <a:r>
              <a:rPr lang="en-US" i="1" baseline="0" dirty="0" smtClean="0">
                <a:latin typeface="Garamond" pitchFamily="18" charset="0"/>
              </a:rPr>
              <a:t>the advent of nihilism</a:t>
            </a:r>
            <a:r>
              <a:rPr lang="en-US" baseline="0" dirty="0" smtClean="0">
                <a:latin typeface="Garamond" pitchFamily="18" charset="0"/>
              </a:rPr>
              <a:t>. This history can be related even now; for necessity itself is at work here. This future speaks even now in a hundred signs, this destiny announces itself everywhere; for this music of the future all ears are cocked even now. For some time now, our whole European culture has been moving as toward a catastrophe, with a tortured tension that is growing from decade to decade: restlessly, violently, headlong, like a river that wants to reach the end, that no longer reflects, that is afraid to reflect.”</a:t>
            </a:r>
            <a:endParaRPr lang="en-US" dirty="0">
              <a:latin typeface="Garamond" pitchFamily="18" charset="0"/>
            </a:endParaRPr>
          </a:p>
          <a:p>
            <a:pPr>
              <a:buNone/>
            </a:pPr>
            <a:r>
              <a:rPr lang="en-US" i="1" baseline="0" dirty="0" smtClean="0"/>
              <a:t>		</a:t>
            </a:r>
            <a:r>
              <a:rPr lang="en-US" i="1" baseline="0" dirty="0" smtClean="0">
                <a:latin typeface="Garamond" pitchFamily="18" charset="0"/>
              </a:rPr>
              <a:t>The Will to Power</a:t>
            </a:r>
            <a:r>
              <a:rPr lang="en-US" baseline="0" dirty="0" smtClean="0">
                <a:latin typeface="Garamond" pitchFamily="18" charset="0"/>
              </a:rPr>
              <a:t>, Preface</a:t>
            </a:r>
            <a:r>
              <a:rPr lang="en-US" dirty="0" smtClean="0">
                <a:latin typeface="Garamond" pitchFamily="18" charset="0"/>
              </a:rPr>
              <a:t> </a:t>
            </a:r>
            <a:r>
              <a:rPr lang="en-US" baseline="0" dirty="0" smtClean="0">
                <a:latin typeface="Garamond" pitchFamily="18" charset="0"/>
              </a:rPr>
              <a:t>§2</a:t>
            </a:r>
            <a:endParaRPr lang="en-US" dirty="0">
              <a:latin typeface="Garamond"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9600" y="228600"/>
            <a:ext cx="4572000" cy="6629399"/>
          </a:xfrm>
        </p:spPr>
        <p:txBody>
          <a:bodyPr>
            <a:normAutofit fontScale="47500" lnSpcReduction="20000"/>
          </a:bodyPr>
          <a:lstStyle/>
          <a:p>
            <a:pPr>
              <a:buNone/>
            </a:pPr>
            <a:r>
              <a:rPr lang="en-US" baseline="0" dirty="0" smtClean="0"/>
              <a:t>	</a:t>
            </a:r>
          </a:p>
          <a:p>
            <a:pPr>
              <a:buNone/>
            </a:pPr>
            <a:r>
              <a:rPr lang="en-US" dirty="0"/>
              <a:t>	</a:t>
            </a:r>
            <a:r>
              <a:rPr lang="en-US" sz="6700" baseline="0" dirty="0" smtClean="0">
                <a:latin typeface="Garamond" pitchFamily="18" charset="0"/>
              </a:rPr>
              <a:t>“I know my fate. One day my name will be associated with the memory of something tremendous—a crisis without equal on earth, the most profound collision of conscience, a decision that was conjured up </a:t>
            </a:r>
            <a:r>
              <a:rPr lang="en-US" sz="6700" i="1" baseline="0" dirty="0" smtClean="0">
                <a:latin typeface="Garamond" pitchFamily="18" charset="0"/>
              </a:rPr>
              <a:t>against </a:t>
            </a:r>
            <a:r>
              <a:rPr lang="en-US" sz="6700" baseline="0" dirty="0" smtClean="0">
                <a:latin typeface="Garamond" pitchFamily="18" charset="0"/>
              </a:rPr>
              <a:t>everything that had been believed, demanded, hallowed so far. I am no man, I am dynamite.”</a:t>
            </a:r>
          </a:p>
          <a:p>
            <a:pPr>
              <a:buNone/>
            </a:pPr>
            <a:endParaRPr lang="en-US" sz="3700" baseline="0" dirty="0" smtClean="0">
              <a:latin typeface="Garamond" pitchFamily="18" charset="0"/>
            </a:endParaRPr>
          </a:p>
          <a:p>
            <a:pPr>
              <a:buNone/>
            </a:pPr>
            <a:r>
              <a:rPr lang="en-US" sz="3700" baseline="0" dirty="0" smtClean="0">
                <a:latin typeface="Garamond" pitchFamily="18" charset="0"/>
              </a:rPr>
              <a:t>		</a:t>
            </a:r>
          </a:p>
        </p:txBody>
      </p:sp>
      <p:pic>
        <p:nvPicPr>
          <p:cNvPr id="4" name="Picture 3" descr="mornie.gif"/>
          <p:cNvPicPr>
            <a:picLocks noChangeAspect="1"/>
          </p:cNvPicPr>
          <p:nvPr/>
        </p:nvPicPr>
        <p:blipFill>
          <a:blip r:embed="rId2"/>
          <a:stretch>
            <a:fillRect/>
          </a:stretch>
        </p:blipFill>
        <p:spPr>
          <a:xfrm>
            <a:off x="0" y="0"/>
            <a:ext cx="4310742" cy="68580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685800"/>
            <a:ext cx="4038600" cy="5440363"/>
          </a:xfrm>
        </p:spPr>
        <p:txBody>
          <a:bodyPr>
            <a:normAutofit fontScale="70000" lnSpcReduction="20000"/>
          </a:bodyPr>
          <a:lstStyle/>
          <a:p>
            <a:pPr>
              <a:buNone/>
            </a:pPr>
            <a:r>
              <a:rPr lang="en-US" baseline="0" dirty="0" smtClean="0">
                <a:latin typeface="Garamond" pitchFamily="18" charset="0"/>
              </a:rPr>
              <a:t>	</a:t>
            </a:r>
            <a:r>
              <a:rPr lang="en-US" sz="3400" baseline="0" dirty="0" smtClean="0">
                <a:latin typeface="Garamond" pitchFamily="18" charset="0"/>
              </a:rPr>
              <a:t>“…Yet for all that, there is nothing in me of a founder of a religion—religions are affairs of the rabble; I find it necessary to wash my hands after I have come into contact with religious people.—I </a:t>
            </a:r>
            <a:r>
              <a:rPr lang="en-US" sz="3400" i="1" baseline="0" dirty="0" smtClean="0">
                <a:latin typeface="Garamond" pitchFamily="18" charset="0"/>
              </a:rPr>
              <a:t>want </a:t>
            </a:r>
            <a:r>
              <a:rPr lang="en-US" sz="3400" baseline="0" dirty="0" smtClean="0">
                <a:latin typeface="Garamond" pitchFamily="18" charset="0"/>
              </a:rPr>
              <a:t>no “believers”; I think I am too malicious to believe in myself; I never speak to masses.—I have a terrible fear that one day I will be pronounced</a:t>
            </a:r>
            <a:r>
              <a:rPr lang="en-US" sz="3400" i="1" baseline="0" dirty="0" smtClean="0">
                <a:latin typeface="Garamond" pitchFamily="18" charset="0"/>
              </a:rPr>
              <a:t> holy</a:t>
            </a:r>
            <a:r>
              <a:rPr lang="en-US" sz="3400" baseline="0" dirty="0" smtClean="0">
                <a:latin typeface="Garamond" pitchFamily="18" charset="0"/>
              </a:rPr>
              <a:t>; you will guess why I publish this book </a:t>
            </a:r>
            <a:r>
              <a:rPr lang="en-US" sz="3400" i="1" baseline="0" dirty="0" smtClean="0">
                <a:latin typeface="Garamond" pitchFamily="18" charset="0"/>
              </a:rPr>
              <a:t>before; </a:t>
            </a:r>
            <a:r>
              <a:rPr lang="en-US" sz="3400" baseline="0" dirty="0" smtClean="0">
                <a:latin typeface="Garamond" pitchFamily="18" charset="0"/>
              </a:rPr>
              <a:t>it shall prevent people from doing mischief with me. . . .”</a:t>
            </a:r>
          </a:p>
          <a:p>
            <a:pPr>
              <a:buNone/>
            </a:pPr>
            <a:endParaRPr lang="en-US" dirty="0"/>
          </a:p>
        </p:txBody>
      </p:sp>
      <p:pic>
        <p:nvPicPr>
          <p:cNvPr id="4" name="Picture 3" descr="Nietzsche_cover.jpg"/>
          <p:cNvPicPr>
            <a:picLocks noChangeAspect="1"/>
          </p:cNvPicPr>
          <p:nvPr/>
        </p:nvPicPr>
        <p:blipFill>
          <a:blip r:embed="rId2"/>
          <a:stretch>
            <a:fillRect/>
          </a:stretch>
        </p:blipFill>
        <p:spPr>
          <a:xfrm>
            <a:off x="0" y="0"/>
            <a:ext cx="4947557" cy="68580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85000" lnSpcReduction="20000"/>
          </a:bodyPr>
          <a:lstStyle/>
          <a:p>
            <a:pPr>
              <a:buNone/>
            </a:pPr>
            <a:r>
              <a:rPr lang="en-US" baseline="0" dirty="0" smtClean="0">
                <a:latin typeface="Garamond" pitchFamily="18" charset="0"/>
              </a:rPr>
              <a:t>	“… I contradict as has never been contradicted before and am nevertheless the opposite of a No-saying spirit. I am a bringer of glad tidings like no one before me; I know tasks of such elevation that any notion of them has been lacking so far; only beginning with me are there hopes again.  For all that, I am necessarily also the man of calamity. For when truth enters into a fight with the lies of millennia, we shall have upheavals, a convulsion of earthquakes, a moving of mountains and valleys, the like of which has never been dreamed of. The concept of politics will have merged entirely with a war of spirits; all power structures of the old society will have been exploded—all of them are based on lies: there will be wars the like of which have never yet been seen on earth. It is only beginning with me that the earth knows </a:t>
            </a:r>
            <a:r>
              <a:rPr lang="en-US" i="1" baseline="0" dirty="0" smtClean="0">
                <a:latin typeface="Garamond" pitchFamily="18" charset="0"/>
              </a:rPr>
              <a:t>great politics.”</a:t>
            </a:r>
          </a:p>
          <a:p>
            <a:pPr>
              <a:buNone/>
            </a:pPr>
            <a:r>
              <a:rPr lang="en-US" i="1" dirty="0" smtClean="0">
                <a:latin typeface="Book Antiqua" pitchFamily="18" charset="0"/>
              </a:rPr>
              <a:t>		</a:t>
            </a:r>
            <a:r>
              <a:rPr lang="en-US" sz="2600" i="1" dirty="0" smtClean="0">
                <a:latin typeface="Book Antiqua" pitchFamily="18" charset="0"/>
              </a:rPr>
              <a:t>Ecce Homo, “Why I am a Destiny” </a:t>
            </a:r>
            <a:r>
              <a:rPr lang="en-US" sz="2600" baseline="0" dirty="0" smtClean="0">
                <a:latin typeface="Book Antiqua" pitchFamily="18" charset="0"/>
              </a:rPr>
              <a:t>§1</a:t>
            </a:r>
            <a:endParaRPr lang="en-US" sz="2600" i="1" baseline="0" dirty="0" smtClean="0">
              <a:latin typeface="Book Antiqua"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endParaRPr lang="en-US" baseline="0" dirty="0" smtClean="0"/>
          </a:p>
          <a:p>
            <a:pPr>
              <a:buNone/>
            </a:pPr>
            <a:r>
              <a:rPr lang="en-US" baseline="0" dirty="0" smtClean="0"/>
              <a:t>	</a:t>
            </a:r>
            <a:r>
              <a:rPr lang="en-US" sz="2800" baseline="0" dirty="0" smtClean="0">
                <a:latin typeface="Book Antiqua" pitchFamily="18" charset="0"/>
              </a:rPr>
              <a:t>“If we could dispense with wars, so much the better. I can imagine more profitable uses for the twelve billion now paid annually for the armed peace we have in Europe; there are other means of winning respect for physiology than field hospitals.—Good, </a:t>
            </a:r>
            <a:r>
              <a:rPr lang="en-US" sz="2800" i="1" baseline="0" dirty="0" smtClean="0">
                <a:latin typeface="Book Antiqua" pitchFamily="18" charset="0"/>
              </a:rPr>
              <a:t>very </a:t>
            </a:r>
            <a:r>
              <a:rPr lang="en-US" sz="2800" baseline="0" dirty="0" smtClean="0">
                <a:latin typeface="Book Antiqua" pitchFamily="18" charset="0"/>
              </a:rPr>
              <a:t> good even; since the old God is abolished, I am prepared </a:t>
            </a:r>
            <a:r>
              <a:rPr lang="en-US" sz="2800" i="1" baseline="0" dirty="0" smtClean="0">
                <a:latin typeface="Book Antiqua" pitchFamily="18" charset="0"/>
              </a:rPr>
              <a:t>to rule the world</a:t>
            </a:r>
            <a:r>
              <a:rPr lang="en-US" sz="2800" baseline="0" dirty="0" smtClean="0">
                <a:latin typeface="Book Antiqua" pitchFamily="18" charset="0"/>
              </a:rPr>
              <a:t>.”</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304800"/>
            <a:ext cx="4495800" cy="5821363"/>
          </a:xfrm>
        </p:spPr>
        <p:txBody>
          <a:bodyPr>
            <a:normAutofit lnSpcReduction="10000"/>
          </a:bodyPr>
          <a:lstStyle/>
          <a:p>
            <a:pPr>
              <a:buNone/>
            </a:pPr>
            <a:endParaRPr lang="en-US" baseline="0" dirty="0" smtClean="0">
              <a:latin typeface="Monotype Corsiva" pitchFamily="66" charset="0"/>
            </a:endParaRPr>
          </a:p>
          <a:p>
            <a:pPr>
              <a:buNone/>
            </a:pPr>
            <a:r>
              <a:rPr lang="en-US" baseline="0" dirty="0" smtClean="0">
                <a:latin typeface="Monotype Corsiva" pitchFamily="66" charset="0"/>
              </a:rPr>
              <a:t>	</a:t>
            </a:r>
            <a:r>
              <a:rPr lang="en-US" baseline="0" dirty="0" smtClean="0">
                <a:latin typeface="Matura MT Script Capitals" pitchFamily="66" charset="0"/>
              </a:rPr>
              <a:t>“For believe me: the secret for harvesting from existence the greatest fruitfulness and the greatest enjoyment is—</a:t>
            </a:r>
          </a:p>
          <a:p>
            <a:pPr>
              <a:buNone/>
            </a:pPr>
            <a:r>
              <a:rPr lang="en-US" dirty="0">
                <a:latin typeface="Matura MT Script Capitals" pitchFamily="66" charset="0"/>
              </a:rPr>
              <a:t>	</a:t>
            </a:r>
            <a:r>
              <a:rPr lang="en-US" baseline="0" dirty="0" smtClean="0">
                <a:latin typeface="Matura MT Script Capitals" pitchFamily="66" charset="0"/>
              </a:rPr>
              <a:t>to live dangerously! Build your cities on the slopes of Vesuvius!”</a:t>
            </a:r>
            <a:endParaRPr lang="en-US" dirty="0">
              <a:latin typeface="Matura MT Script Capitals" pitchFamily="66" charset="0"/>
            </a:endParaRPr>
          </a:p>
          <a:p>
            <a:pPr>
              <a:buNone/>
            </a:pPr>
            <a:r>
              <a:rPr lang="en-US" sz="1800" i="1" baseline="0" dirty="0" smtClean="0">
                <a:latin typeface="Garamond" pitchFamily="18" charset="0"/>
              </a:rPr>
              <a:t>	The Gay Science §283</a:t>
            </a:r>
            <a:endParaRPr lang="en-US" sz="1800" dirty="0">
              <a:latin typeface="Garamond" pitchFamily="18" charset="0"/>
            </a:endParaRPr>
          </a:p>
        </p:txBody>
      </p:sp>
      <p:pic>
        <p:nvPicPr>
          <p:cNvPr id="5" name="Picture 4" descr="Nietzsche and eagle.JPG"/>
          <p:cNvPicPr>
            <a:picLocks noChangeAspect="1"/>
          </p:cNvPicPr>
          <p:nvPr/>
        </p:nvPicPr>
        <p:blipFill>
          <a:blip r:embed="rId2"/>
          <a:stretch>
            <a:fillRect/>
          </a:stretch>
        </p:blipFill>
        <p:spPr>
          <a:xfrm>
            <a:off x="-1" y="0"/>
            <a:ext cx="3823275" cy="68580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762000" y="457200"/>
            <a:ext cx="7467600" cy="5668963"/>
          </a:xfrm>
        </p:spPr>
        <p:txBody>
          <a:bodyPr>
            <a:normAutofit fontScale="92500" lnSpcReduction="10000"/>
          </a:bodyPr>
          <a:lstStyle/>
          <a:p>
            <a:endParaRPr lang="en-US" baseline="0" dirty="0" smtClean="0"/>
          </a:p>
          <a:p>
            <a:pPr algn="just"/>
            <a:r>
              <a:rPr lang="en-US" sz="2400" baseline="0" dirty="0" smtClean="0">
                <a:latin typeface="Garamond" pitchFamily="18" charset="0"/>
              </a:rPr>
              <a:t>And perhaps there will come a great day on which a nation distinguished for wars and victories and for the highest development of military discipline and thinking, and accustomed to making the heaviest sacrifices on behalf of these things, will cry of its own free will: ‘</a:t>
            </a:r>
            <a:r>
              <a:rPr lang="en-US" sz="2400" i="1" baseline="0" dirty="0" smtClean="0">
                <a:latin typeface="Garamond" pitchFamily="18" charset="0"/>
              </a:rPr>
              <a:t>we shall shatter the sword</a:t>
            </a:r>
            <a:r>
              <a:rPr lang="en-US" sz="2400" baseline="0" dirty="0" smtClean="0">
                <a:latin typeface="Garamond" pitchFamily="18" charset="0"/>
              </a:rPr>
              <a:t>’ – and demolish its entire military machine down to its last foundations. </a:t>
            </a:r>
            <a:r>
              <a:rPr lang="en-US" sz="2400" i="1" baseline="0" dirty="0" smtClean="0">
                <a:latin typeface="Garamond" pitchFamily="18" charset="0"/>
              </a:rPr>
              <a:t>To disarm while being the best armed</a:t>
            </a:r>
            <a:r>
              <a:rPr lang="en-US" sz="2400" baseline="0" dirty="0" smtClean="0">
                <a:latin typeface="Garamond" pitchFamily="18" charset="0"/>
              </a:rPr>
              <a:t>, out of an </a:t>
            </a:r>
            <a:r>
              <a:rPr lang="en-US" sz="2400" i="1" baseline="0" dirty="0" smtClean="0">
                <a:latin typeface="Garamond" pitchFamily="18" charset="0"/>
              </a:rPr>
              <a:t>elevation</a:t>
            </a:r>
            <a:r>
              <a:rPr lang="en-US" sz="2400" baseline="0" dirty="0" smtClean="0">
                <a:latin typeface="Garamond" pitchFamily="18" charset="0"/>
              </a:rPr>
              <a:t> of sensibility – that is the means to </a:t>
            </a:r>
            <a:r>
              <a:rPr lang="en-US" sz="2400" i="1" baseline="0" dirty="0" smtClean="0">
                <a:latin typeface="Garamond" pitchFamily="18" charset="0"/>
              </a:rPr>
              <a:t>real</a:t>
            </a:r>
            <a:r>
              <a:rPr lang="en-US" sz="2400" baseline="0" dirty="0" smtClean="0">
                <a:latin typeface="Garamond" pitchFamily="18" charset="0"/>
              </a:rPr>
              <a:t> peace, which must always rest on a disposition for peace: whereas the so-called armed peace such as now parades about in every country is a disposition to fractiousness which trusts neither itself nor its neighbor and fails to lay down its arms half out of hatred, half out of fear. Better to perish than to hate and fear, and </a:t>
            </a:r>
            <a:r>
              <a:rPr lang="en-US" sz="2400" i="1" baseline="0" dirty="0" smtClean="0">
                <a:latin typeface="Garamond" pitchFamily="18" charset="0"/>
              </a:rPr>
              <a:t>twofold better to perish than to make oneself hated and feared</a:t>
            </a:r>
            <a:r>
              <a:rPr lang="en-US" sz="2400" baseline="0" dirty="0" smtClean="0">
                <a:latin typeface="Garamond" pitchFamily="18" charset="0"/>
              </a:rPr>
              <a:t> – this must one day become the supreme maxim of every individual state!</a:t>
            </a:r>
            <a:r>
              <a:rPr lang="en-US" sz="2400" baseline="30000" dirty="0">
                <a:latin typeface="Garamond" pitchFamily="18" charset="0"/>
              </a:rPr>
              <a:t> </a:t>
            </a:r>
            <a:r>
              <a:rPr lang="en-US" sz="2400" dirty="0" smtClean="0">
                <a:latin typeface="Garamond" pitchFamily="18" charset="0"/>
              </a:rPr>
              <a:t> 	</a:t>
            </a:r>
          </a:p>
          <a:p>
            <a:pPr algn="just"/>
            <a:r>
              <a:rPr lang="en-US" sz="2400" i="1" dirty="0" smtClean="0">
                <a:latin typeface="Garamond" pitchFamily="18" charset="0"/>
              </a:rPr>
              <a:t>	</a:t>
            </a:r>
            <a:r>
              <a:rPr lang="en-US" sz="2000" i="1" dirty="0" smtClean="0">
                <a:latin typeface="Garamond" pitchFamily="18" charset="0"/>
              </a:rPr>
              <a:t>Human, All Too Human, </a:t>
            </a:r>
            <a:r>
              <a:rPr lang="en-US" sz="2000" dirty="0" smtClean="0">
                <a:latin typeface="Garamond" pitchFamily="18" charset="0"/>
              </a:rPr>
              <a:t>“The Wanderer and His Shadow” </a:t>
            </a:r>
            <a:r>
              <a:rPr lang="en-US" sz="2000" baseline="0" dirty="0" smtClean="0">
                <a:latin typeface="Garamond" pitchFamily="18" charset="0"/>
              </a:rPr>
              <a:t>§284</a:t>
            </a:r>
            <a:endParaRPr lang="en-US" sz="2000" i="1" baseline="30000" dirty="0" smtClean="0">
              <a:latin typeface="Garamond" pitchFamily="18" charset="0"/>
            </a:endParaRP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 Antiqua" pitchFamily="18" charset="0"/>
              </a:rPr>
              <a:t>Raging Discordance Between Art and Truth</a:t>
            </a:r>
            <a:endParaRPr lang="en-US" sz="3200" dirty="0">
              <a:latin typeface="Book Antiqua" pitchFamily="18" charset="0"/>
            </a:endParaRPr>
          </a:p>
        </p:txBody>
      </p:sp>
      <p:sp>
        <p:nvSpPr>
          <p:cNvPr id="3" name="Content Placeholder 2"/>
          <p:cNvSpPr>
            <a:spLocks noGrp="1"/>
          </p:cNvSpPr>
          <p:nvPr>
            <p:ph idx="1"/>
          </p:nvPr>
        </p:nvSpPr>
        <p:spPr>
          <a:xfrm>
            <a:off x="304800" y="1219200"/>
            <a:ext cx="8382000" cy="4906963"/>
          </a:xfrm>
        </p:spPr>
        <p:txBody>
          <a:bodyPr>
            <a:normAutofit/>
          </a:bodyPr>
          <a:lstStyle/>
          <a:p>
            <a:pPr>
              <a:buNone/>
            </a:pPr>
            <a:r>
              <a:rPr lang="en-US" sz="2400" baseline="0" dirty="0" smtClean="0">
                <a:latin typeface="Garamond" pitchFamily="18" charset="0"/>
              </a:rPr>
              <a:t>	</a:t>
            </a:r>
            <a:r>
              <a:rPr lang="en-US" sz="2400" dirty="0" smtClean="0">
                <a:latin typeface="Garamond" pitchFamily="18" charset="0"/>
              </a:rPr>
              <a:t> Unpublished notes from Autumn 1888:</a:t>
            </a:r>
            <a:endParaRPr lang="en-US" sz="2400" baseline="0" dirty="0" smtClean="0">
              <a:latin typeface="Garamond" pitchFamily="18" charset="0"/>
            </a:endParaRPr>
          </a:p>
          <a:p>
            <a:pPr>
              <a:buNone/>
            </a:pPr>
            <a:endParaRPr lang="en-US" sz="2400" dirty="0" smtClean="0">
              <a:latin typeface="Garamond" pitchFamily="18" charset="0"/>
            </a:endParaRPr>
          </a:p>
          <a:p>
            <a:pPr>
              <a:buNone/>
            </a:pPr>
            <a:r>
              <a:rPr lang="en-US" sz="2400" baseline="0" dirty="0" smtClean="0">
                <a:latin typeface="Garamond" pitchFamily="18" charset="0"/>
              </a:rPr>
              <a:t>	“Very early in life I took the question of the relation of </a:t>
            </a:r>
            <a:r>
              <a:rPr lang="en-US" sz="2400" i="1" baseline="0" dirty="0" smtClean="0">
                <a:latin typeface="Garamond" pitchFamily="18" charset="0"/>
              </a:rPr>
              <a:t>art</a:t>
            </a:r>
            <a:r>
              <a:rPr lang="en-US" sz="2400" baseline="0" dirty="0" smtClean="0">
                <a:latin typeface="Garamond" pitchFamily="18" charset="0"/>
              </a:rPr>
              <a:t> to </a:t>
            </a:r>
            <a:r>
              <a:rPr lang="en-US" sz="2400" i="1" baseline="0" dirty="0" smtClean="0">
                <a:latin typeface="Garamond" pitchFamily="18" charset="0"/>
              </a:rPr>
              <a:t>truth</a:t>
            </a:r>
            <a:r>
              <a:rPr lang="en-US" sz="2400" baseline="0" dirty="0" smtClean="0">
                <a:latin typeface="Garamond" pitchFamily="18" charset="0"/>
              </a:rPr>
              <a:t> seriously: even now I stand in holy dread in the face of this discordance. My first book was devoted to it. </a:t>
            </a:r>
            <a:r>
              <a:rPr lang="en-US" sz="2400" i="1" baseline="0" dirty="0" smtClean="0">
                <a:latin typeface="Garamond" pitchFamily="18" charset="0"/>
              </a:rPr>
              <a:t>The Birth of Tragedy </a:t>
            </a:r>
            <a:r>
              <a:rPr lang="en-US" sz="2400" baseline="0" dirty="0" smtClean="0">
                <a:latin typeface="Garamond" pitchFamily="18" charset="0"/>
              </a:rPr>
              <a:t>believes in art on the background of another belief—that it </a:t>
            </a:r>
            <a:r>
              <a:rPr lang="en-US" sz="2400" i="1" baseline="0" dirty="0" smtClean="0">
                <a:latin typeface="Garamond" pitchFamily="18" charset="0"/>
              </a:rPr>
              <a:t>is not possible to live with truth</a:t>
            </a:r>
            <a:r>
              <a:rPr lang="en-US" sz="2400" baseline="0" dirty="0" smtClean="0">
                <a:latin typeface="Garamond" pitchFamily="18" charset="0"/>
              </a:rPr>
              <a:t>, that the "will to truth" is already a symptom of degeneration.”</a:t>
            </a:r>
          </a:p>
          <a:p>
            <a:pPr>
              <a:buNone/>
            </a:pPr>
            <a:r>
              <a:rPr lang="en-US" sz="2400" dirty="0">
                <a:latin typeface="Garamond" pitchFamily="18" charset="0"/>
              </a:rPr>
              <a:t>	</a:t>
            </a:r>
            <a:r>
              <a:rPr lang="en-US" sz="2400" dirty="0" smtClean="0">
                <a:latin typeface="Garamond" pitchFamily="18" charset="0"/>
              </a:rPr>
              <a:t>	</a:t>
            </a:r>
          </a:p>
          <a:p>
            <a:pPr>
              <a:buNone/>
            </a:pPr>
            <a:r>
              <a:rPr lang="en-US" sz="2400" dirty="0" smtClean="0">
                <a:latin typeface="Garamond" pitchFamily="18" charset="0"/>
              </a:rPr>
              <a:t>	“We possess </a:t>
            </a:r>
            <a:r>
              <a:rPr lang="en-US" sz="2400" i="1" dirty="0" smtClean="0">
                <a:latin typeface="Garamond" pitchFamily="18" charset="0"/>
              </a:rPr>
              <a:t>art</a:t>
            </a:r>
            <a:r>
              <a:rPr lang="en-US" sz="2400" dirty="0" smtClean="0">
                <a:latin typeface="Garamond" pitchFamily="18" charset="0"/>
              </a:rPr>
              <a:t> lest we </a:t>
            </a:r>
            <a:r>
              <a:rPr lang="en-US" sz="2400" i="1" dirty="0" smtClean="0">
                <a:latin typeface="Garamond" pitchFamily="18" charset="0"/>
              </a:rPr>
              <a:t>perish of the truth</a:t>
            </a:r>
            <a:r>
              <a:rPr lang="en-US" sz="2400" dirty="0" smtClean="0">
                <a:latin typeface="Garamond" pitchFamily="18" charset="0"/>
              </a:rPr>
              <a:t>.” (</a:t>
            </a:r>
            <a:r>
              <a:rPr lang="en-US" sz="2400" i="1" dirty="0" smtClean="0">
                <a:latin typeface="Garamond" pitchFamily="18" charset="0"/>
              </a:rPr>
              <a:t>The Will to Power </a:t>
            </a:r>
            <a:r>
              <a:rPr lang="en-US" sz="2400" dirty="0" smtClean="0">
                <a:latin typeface="Book Antiqua" pitchFamily="18" charset="0"/>
              </a:rPr>
              <a:t>§ </a:t>
            </a:r>
            <a:r>
              <a:rPr lang="en-US" sz="2400" dirty="0" smtClean="0">
                <a:latin typeface="Garamond" pitchFamily="18" charset="0"/>
              </a:rPr>
              <a:t>822)</a:t>
            </a:r>
          </a:p>
          <a:p>
            <a:pPr>
              <a:buNone/>
            </a:pPr>
            <a:endParaRPr lang="en-US" sz="2400" dirty="0" smtClean="0">
              <a:latin typeface="Garamond" pitchFamily="18" charset="0"/>
            </a:endParaRPr>
          </a:p>
          <a:p>
            <a:pPr>
              <a:buNone/>
            </a:pP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533400"/>
            <a:ext cx="3505200" cy="5592763"/>
          </a:xfrm>
        </p:spPr>
        <p:txBody>
          <a:bodyPr/>
          <a:lstStyle/>
          <a:p>
            <a:pPr>
              <a:buNone/>
            </a:pPr>
            <a:r>
              <a:rPr lang="en-US" baseline="0" dirty="0" smtClean="0"/>
              <a:t>	</a:t>
            </a:r>
          </a:p>
          <a:p>
            <a:pPr>
              <a:buNone/>
            </a:pPr>
            <a:r>
              <a:rPr lang="en-US" sz="4000" dirty="0">
                <a:latin typeface="Monotype Corsiva" pitchFamily="66" charset="0"/>
              </a:rPr>
              <a:t>	</a:t>
            </a:r>
            <a:r>
              <a:rPr lang="en-US" sz="4000" baseline="0" dirty="0" smtClean="0">
                <a:latin typeface="Monotype Corsiva" pitchFamily="66" charset="0"/>
              </a:rPr>
              <a:t>“I say unto you: One must still have chaos in oneself to give birth to a dancing star.”</a:t>
            </a:r>
          </a:p>
          <a:p>
            <a:pPr>
              <a:buNone/>
            </a:pPr>
            <a:r>
              <a:rPr lang="en-US" sz="1800" baseline="0" dirty="0" smtClean="0">
                <a:latin typeface="Garamond" pitchFamily="18" charset="0"/>
              </a:rPr>
              <a:t>	</a:t>
            </a:r>
            <a:r>
              <a:rPr lang="en-US" sz="1800" i="1" baseline="0" dirty="0" smtClean="0">
                <a:latin typeface="Garamond" pitchFamily="18" charset="0"/>
              </a:rPr>
              <a:t>Thus Spoke Zarathustra, Prologue, §5</a:t>
            </a:r>
            <a:endParaRPr lang="en-US" sz="1800" dirty="0">
              <a:latin typeface="Garamond" pitchFamily="18" charset="0"/>
            </a:endParaRPr>
          </a:p>
        </p:txBody>
      </p:sp>
      <p:pic>
        <p:nvPicPr>
          <p:cNvPr id="4" name="Picture 3" descr="Nietzsche 1882.gif"/>
          <p:cNvPicPr>
            <a:picLocks noChangeAspect="1"/>
          </p:cNvPicPr>
          <p:nvPr/>
        </p:nvPicPr>
        <p:blipFill>
          <a:blip r:embed="rId2"/>
          <a:stretch>
            <a:fillRect/>
          </a:stretch>
        </p:blipFill>
        <p:spPr>
          <a:xfrm>
            <a:off x="0" y="0"/>
            <a:ext cx="5294376"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0" y="381000"/>
            <a:ext cx="2971800" cy="5745163"/>
          </a:xfrm>
        </p:spPr>
        <p:txBody>
          <a:bodyPr>
            <a:normAutofit fontScale="92500" lnSpcReduction="20000"/>
          </a:bodyPr>
          <a:lstStyle/>
          <a:p>
            <a:pPr>
              <a:buNone/>
            </a:pPr>
            <a:r>
              <a:rPr lang="en-US" baseline="0" dirty="0" smtClean="0"/>
              <a:t>	</a:t>
            </a:r>
          </a:p>
          <a:p>
            <a:pPr>
              <a:buNone/>
            </a:pPr>
            <a:r>
              <a:rPr lang="en-US" dirty="0"/>
              <a:t>	</a:t>
            </a:r>
            <a:r>
              <a:rPr lang="en-US" baseline="0" dirty="0" smtClean="0">
                <a:latin typeface="Matura MT Script Capitals" pitchFamily="66" charset="0"/>
              </a:rPr>
              <a:t>“Terrible it is to be alone with the judge and avenger of one's own law. Thus is a star thrown out into the void and into the icy breath of solitude...”</a:t>
            </a:r>
          </a:p>
          <a:p>
            <a:pPr>
              <a:buNone/>
            </a:pPr>
            <a:r>
              <a:rPr lang="en-US" dirty="0"/>
              <a:t>	</a:t>
            </a:r>
            <a:r>
              <a:rPr lang="en-US" sz="1800" i="1" baseline="0" dirty="0" smtClean="0">
                <a:latin typeface="Garamond" pitchFamily="18" charset="0"/>
              </a:rPr>
              <a:t>Thus Spoke Zarathustra, Pt. I, </a:t>
            </a:r>
          </a:p>
          <a:p>
            <a:pPr>
              <a:buNone/>
            </a:pPr>
            <a:r>
              <a:rPr lang="en-US" sz="1800" i="1" dirty="0">
                <a:latin typeface="Garamond" pitchFamily="18" charset="0"/>
              </a:rPr>
              <a:t>	</a:t>
            </a:r>
            <a:r>
              <a:rPr lang="en-US" sz="1800" i="1" dirty="0" smtClean="0">
                <a:latin typeface="Garamond" pitchFamily="18" charset="0"/>
              </a:rPr>
              <a:t>“</a:t>
            </a:r>
            <a:r>
              <a:rPr lang="en-US" sz="1800" baseline="0" dirty="0" smtClean="0">
                <a:latin typeface="Garamond" pitchFamily="18" charset="0"/>
              </a:rPr>
              <a:t>On the Way of the Creator”</a:t>
            </a:r>
            <a:endParaRPr lang="en-US" sz="1800" dirty="0">
              <a:latin typeface="Garamond" pitchFamily="18" charset="0"/>
            </a:endParaRPr>
          </a:p>
        </p:txBody>
      </p:sp>
      <p:pic>
        <p:nvPicPr>
          <p:cNvPr id="4" name="Picture 3" descr="Nietzsche bust 1902.jpg"/>
          <p:cNvPicPr>
            <a:picLocks noChangeAspect="1"/>
          </p:cNvPicPr>
          <p:nvPr/>
        </p:nvPicPr>
        <p:blipFill>
          <a:blip r:embed="rId2"/>
          <a:stretch>
            <a:fillRect/>
          </a:stretch>
        </p:blipFill>
        <p:spPr>
          <a:xfrm>
            <a:off x="-1" y="0"/>
            <a:ext cx="5906277"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9775</TotalTime>
  <Words>5079</Words>
  <Application>Microsoft Macintosh PowerPoint</Application>
  <PresentationFormat>On-screen Show (4:3)</PresentationFormat>
  <Paragraphs>281</Paragraphs>
  <Slides>71</Slides>
  <Notes>0</Notes>
  <HiddenSlides>0</HiddenSlides>
  <MMClips>0</MMClips>
  <ScaleCrop>false</ScaleCrop>
  <HeadingPairs>
    <vt:vector size="4" baseType="variant">
      <vt:variant>
        <vt:lpstr>Design Template</vt:lpstr>
      </vt:variant>
      <vt:variant>
        <vt:i4>1</vt:i4>
      </vt:variant>
      <vt:variant>
        <vt:lpstr>Slide Titles</vt:lpstr>
      </vt:variant>
      <vt:variant>
        <vt:i4>71</vt:i4>
      </vt:variant>
    </vt:vector>
  </HeadingPairs>
  <TitlesOfParts>
    <vt:vector size="72" baseType="lpstr">
      <vt:lpstr>Office Theme</vt:lpstr>
      <vt:lpstr>Why  Nietzsche?</vt:lpstr>
      <vt:lpstr>Slide 2</vt:lpstr>
      <vt:lpstr>Have I been understood?—Dionysus versus the Crucified.  (Nietzsche, Ecce Homo, “Why I am a Destiny,” §9)  </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“Everything profound loves a mask. . . .  Every profound spirit needs a mask: even more, around every profound spirit a mask is growing continually, owing to the constantly false, namely shallow, interpretation of every word, every step, every sign of life he gives”  Beyond Good and Evil §40</vt:lpstr>
      <vt:lpstr>Slide 20</vt:lpstr>
      <vt:lpstr>Slide 21</vt:lpstr>
      <vt:lpstr>Bertrand Russell  on  Nietzsche</vt:lpstr>
      <vt:lpstr>Martin  Heidegger</vt:lpstr>
      <vt:lpstr>Albert  Camus</vt:lpstr>
      <vt:lpstr>Michel Foucault (1926-1984)</vt:lpstr>
      <vt:lpstr>“Nietzsche had more penetrating knowledge of himself than any man who ever lived or was likely to live."</vt:lpstr>
      <vt:lpstr>Slide 27</vt:lpstr>
      <vt:lpstr>Slide 28</vt:lpstr>
      <vt:lpstr>Slide 29</vt:lpstr>
      <vt:lpstr>Slide 30</vt:lpstr>
      <vt:lpstr>Nietzsche’s Influence on Modern Culture</vt:lpstr>
      <vt:lpstr>Biographical Chronology</vt:lpstr>
      <vt:lpstr>Slide 33</vt:lpstr>
      <vt:lpstr>Slide 34</vt:lpstr>
      <vt:lpstr>    </vt:lpstr>
      <vt:lpstr>Slide 36</vt:lpstr>
      <vt:lpstr>Slide 37</vt:lpstr>
      <vt:lpstr>Slide 38</vt:lpstr>
      <vt:lpstr>Slide 39</vt:lpstr>
      <vt:lpstr>Slide 40</vt:lpstr>
      <vt:lpstr>The Birth of Tragedy out of the  Spirit of Music 1872</vt:lpstr>
      <vt:lpstr>Slide 42</vt:lpstr>
      <vt:lpstr>Untimely Meditations Untimely Reflections Thoughts Out of Season </vt:lpstr>
      <vt:lpstr>Human,  All Too Human,   a Book for Free Spirits 1878</vt:lpstr>
      <vt:lpstr>The Dawn Daybreak Sunrise  Thoughts on Moral Prejudices </vt:lpstr>
      <vt:lpstr>Slide 46</vt:lpstr>
      <vt:lpstr>Slide 47</vt:lpstr>
      <vt:lpstr>Slide 48</vt:lpstr>
      <vt:lpstr>Beyond Good and Evil   Prelude to a Philosophy of the Future </vt:lpstr>
      <vt:lpstr>Slide 50</vt:lpstr>
      <vt:lpstr>On the Genealogy of Morals  A Polemic  1887</vt:lpstr>
      <vt:lpstr>Slide 52</vt:lpstr>
      <vt:lpstr>The Case of Wagner   A Musician’s Problem  </vt:lpstr>
      <vt:lpstr>Twilight of the Idols   or How to Philosophize with a Hammer  </vt:lpstr>
      <vt:lpstr>The Antichrist The Anti-Christian   1888</vt:lpstr>
      <vt:lpstr>Nietzsche contra Wagner  Out of the Files of a Psychologist   1888</vt:lpstr>
      <vt:lpstr>Ecce Homo  How One Becomes What One Is   1888</vt:lpstr>
      <vt:lpstr>Slide 58</vt:lpstr>
      <vt:lpstr>Slide 59</vt:lpstr>
      <vt:lpstr>Nietzsche and his sister</vt:lpstr>
      <vt:lpstr>Slide 61</vt:lpstr>
      <vt:lpstr>Slide 62</vt:lpstr>
      <vt:lpstr>Slide 63</vt:lpstr>
      <vt:lpstr>Slide 64</vt:lpstr>
      <vt:lpstr>Slide 65</vt:lpstr>
      <vt:lpstr>Slide 66</vt:lpstr>
      <vt:lpstr>Slide 67</vt:lpstr>
      <vt:lpstr>Slide 68</vt:lpstr>
      <vt:lpstr>Slide 69</vt:lpstr>
      <vt:lpstr>Slide 70</vt:lpstr>
      <vt:lpstr>Raging Discordance Between Art and Truth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Timothy J Freeman</dc:creator>
  <cp:lastModifiedBy>Timothy Freeman</cp:lastModifiedBy>
  <cp:revision>205</cp:revision>
  <dcterms:created xsi:type="dcterms:W3CDTF">2016-11-11T19:02:53Z</dcterms:created>
  <dcterms:modified xsi:type="dcterms:W3CDTF">2016-11-11T19:04:45Z</dcterms:modified>
</cp:coreProperties>
</file>