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49" r:id="rId2"/>
    <p:sldId id="385" r:id="rId3"/>
    <p:sldId id="302" r:id="rId4"/>
    <p:sldId id="384" r:id="rId5"/>
    <p:sldId id="401" r:id="rId6"/>
    <p:sldId id="403" r:id="rId7"/>
    <p:sldId id="411" r:id="rId8"/>
    <p:sldId id="409" r:id="rId9"/>
    <p:sldId id="400" r:id="rId10"/>
    <p:sldId id="399" r:id="rId11"/>
    <p:sldId id="406" r:id="rId12"/>
    <p:sldId id="412" r:id="rId13"/>
    <p:sldId id="402" r:id="rId14"/>
    <p:sldId id="404" r:id="rId15"/>
    <p:sldId id="410" r:id="rId16"/>
    <p:sldId id="413" r:id="rId17"/>
    <p:sldId id="405" r:id="rId18"/>
    <p:sldId id="414" r:id="rId19"/>
    <p:sldId id="407" r:id="rId20"/>
    <p:sldId id="408" r:id="rId21"/>
    <p:sldId id="351" r:id="rId22"/>
    <p:sldId id="347" r:id="rId23"/>
    <p:sldId id="386" r:id="rId24"/>
    <p:sldId id="387" r:id="rId25"/>
    <p:sldId id="388" r:id="rId26"/>
    <p:sldId id="390" r:id="rId27"/>
    <p:sldId id="389" r:id="rId28"/>
    <p:sldId id="392" r:id="rId29"/>
    <p:sldId id="391" r:id="rId30"/>
    <p:sldId id="393" r:id="rId31"/>
    <p:sldId id="394" r:id="rId32"/>
    <p:sldId id="395" r:id="rId33"/>
    <p:sldId id="396" r:id="rId34"/>
    <p:sldId id="397" r:id="rId35"/>
    <p:sldId id="39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5842"/>
    <a:srgbClr val="8E2701"/>
    <a:srgbClr val="7F2301"/>
    <a:srgbClr val="FFFFFF"/>
    <a:srgbClr val="D43700"/>
    <a:srgbClr val="484419"/>
    <a:srgbClr val="D35846"/>
    <a:srgbClr val="768774"/>
    <a:srgbClr val="762D1C"/>
    <a:srgbClr val="C654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179"/>
    <p:restoredTop sz="94648"/>
  </p:normalViewPr>
  <p:slideViewPr>
    <p:cSldViewPr snapToGrid="0" snapToObjects="1">
      <p:cViewPr varScale="1">
        <p:scale>
          <a:sx n="78" d="100"/>
          <a:sy n="78" d="100"/>
        </p:scale>
        <p:origin x="200" y="1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60B9-DD66-FD43-8370-B6C4D2001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8CDED6-1114-574E-B534-672FF5188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F901-FB05-B54C-BE82-F99E36B179A2}"/>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5" name="Footer Placeholder 4">
            <a:extLst>
              <a:ext uri="{FF2B5EF4-FFF2-40B4-BE49-F238E27FC236}">
                <a16:creationId xmlns:a16="http://schemas.microsoft.com/office/drawing/2014/main" id="{8FC8E476-B139-4A45-878E-263E48F6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16E22-70C2-A943-BFD4-63B32F61DEC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05836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9941-9920-9E4A-959F-98625FF42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845AA-57D9-BE47-92FF-654E6DBEF4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3CE79-1247-F746-AFE1-1D13EA5E3D75}"/>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5" name="Footer Placeholder 4">
            <a:extLst>
              <a:ext uri="{FF2B5EF4-FFF2-40B4-BE49-F238E27FC236}">
                <a16:creationId xmlns:a16="http://schemas.microsoft.com/office/drawing/2014/main" id="{74FBCF51-F1D2-EC4A-8BE5-571F2136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2C692-B726-FC47-8F0F-BE53CC0C1178}"/>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69685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C2513-2022-BE49-987B-654929327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5901E-5F1D-0149-A89C-82FF46E53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DF4CB-6957-344A-952C-00A48770B7B7}"/>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5" name="Footer Placeholder 4">
            <a:extLst>
              <a:ext uri="{FF2B5EF4-FFF2-40B4-BE49-F238E27FC236}">
                <a16:creationId xmlns:a16="http://schemas.microsoft.com/office/drawing/2014/main" id="{9E862B4D-F541-1049-B93D-9CBF2EC8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3E04D-5661-224F-8E1B-9FA0B7F322A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51244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9FE1-DD32-8D49-9999-1641CBAF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B6F2E-D68F-2746-B29C-92C18DFAB6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4235C-C821-4F40-925D-A23C080C3C90}"/>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5" name="Footer Placeholder 4">
            <a:extLst>
              <a:ext uri="{FF2B5EF4-FFF2-40B4-BE49-F238E27FC236}">
                <a16:creationId xmlns:a16="http://schemas.microsoft.com/office/drawing/2014/main" id="{9B286B56-1068-5241-8333-F376127F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D2767-55A9-BD45-9444-40DF8E3C3240}"/>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42496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1703-975D-C442-AE46-D36798C8F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9A81C8-7CD9-8341-ADAF-52ED9F800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6591E8-E19F-5B4B-AE8F-CD29421C4AA7}"/>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5" name="Footer Placeholder 4">
            <a:extLst>
              <a:ext uri="{FF2B5EF4-FFF2-40B4-BE49-F238E27FC236}">
                <a16:creationId xmlns:a16="http://schemas.microsoft.com/office/drawing/2014/main" id="{9BD20965-C5F2-7C49-B522-869E108F7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F3387-48BB-0746-AF85-5A9F8FC88DE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19034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7289-97C7-5C42-85EA-A1FBD6518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8AF68-770C-5C48-9DCC-08F20B30A1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72EA4-0F9C-C543-A91A-80EC2A16A3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E45FE-B761-8142-8977-9A592562AED9}"/>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6" name="Footer Placeholder 5">
            <a:extLst>
              <a:ext uri="{FF2B5EF4-FFF2-40B4-BE49-F238E27FC236}">
                <a16:creationId xmlns:a16="http://schemas.microsoft.com/office/drawing/2014/main" id="{30792383-7685-DC40-8543-14611A226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EE922-6009-124D-9826-177DC8C3D934}"/>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3072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5292-023E-5D49-B11A-CAB7DE0A0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5311-3856-B448-8671-221870814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4E5F4-45E4-7342-8489-6D8CDBC13F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BED6-E987-8144-A10B-9CEE11B56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63B104-D286-C64E-B5A6-B209D9F129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37D9A-D39E-A745-AC27-8D3FD73A062A}"/>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8" name="Footer Placeholder 7">
            <a:extLst>
              <a:ext uri="{FF2B5EF4-FFF2-40B4-BE49-F238E27FC236}">
                <a16:creationId xmlns:a16="http://schemas.microsoft.com/office/drawing/2014/main" id="{B86BE79C-B26F-6548-8802-D8381C01F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094C1-7808-274C-BCE8-7F532583516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56860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FC00-2880-524D-B319-D0AB80CA0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2D8DB-E261-5447-9EB8-9EA583DDEBBF}"/>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4" name="Footer Placeholder 3">
            <a:extLst>
              <a:ext uri="{FF2B5EF4-FFF2-40B4-BE49-F238E27FC236}">
                <a16:creationId xmlns:a16="http://schemas.microsoft.com/office/drawing/2014/main" id="{DE30E433-156D-C047-B1E1-58047BCE3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D379A-5E59-A140-8B39-B632E8F5C7D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09779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62B2-F907-4746-B50A-8D85DC799F3C}"/>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3" name="Footer Placeholder 2">
            <a:extLst>
              <a:ext uri="{FF2B5EF4-FFF2-40B4-BE49-F238E27FC236}">
                <a16:creationId xmlns:a16="http://schemas.microsoft.com/office/drawing/2014/main" id="{550E9657-C488-4C46-9B21-80398B3C3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3B716-7407-3D45-B82B-4626F2B02C3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7900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438-C367-834C-92C1-4AA4B4000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CEE51-A771-4344-BAB8-A04955445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B8FAA-C132-104F-A13D-7696D9529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95BFA-F58D-4F42-9E5D-E0FC8628FDA9}"/>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6" name="Footer Placeholder 5">
            <a:extLst>
              <a:ext uri="{FF2B5EF4-FFF2-40B4-BE49-F238E27FC236}">
                <a16:creationId xmlns:a16="http://schemas.microsoft.com/office/drawing/2014/main" id="{A0E9B6BA-449C-FA48-AF07-6331756C3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A3C69-EF43-174E-8206-3818D685805B}"/>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5086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FA88-4A3A-5B47-85CD-CD0F88AE6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30BA61-1EA4-C647-AACE-194526907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52920-61BB-A948-B7F5-37C37C9C1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EF96D9-05A9-8F41-9344-416B041A233E}"/>
              </a:ext>
            </a:extLst>
          </p:cNvPr>
          <p:cNvSpPr>
            <a:spLocks noGrp="1"/>
          </p:cNvSpPr>
          <p:nvPr>
            <p:ph type="dt" sz="half" idx="10"/>
          </p:nvPr>
        </p:nvSpPr>
        <p:spPr/>
        <p:txBody>
          <a:bodyPr/>
          <a:lstStyle/>
          <a:p>
            <a:fld id="{AACBCE64-D1D0-3F49-AF4C-69D3161040E6}" type="datetimeFigureOut">
              <a:rPr lang="en-US" smtClean="0"/>
              <a:t>9/23/20</a:t>
            </a:fld>
            <a:endParaRPr lang="en-US"/>
          </a:p>
        </p:txBody>
      </p:sp>
      <p:sp>
        <p:nvSpPr>
          <p:cNvPr id="6" name="Footer Placeholder 5">
            <a:extLst>
              <a:ext uri="{FF2B5EF4-FFF2-40B4-BE49-F238E27FC236}">
                <a16:creationId xmlns:a16="http://schemas.microsoft.com/office/drawing/2014/main" id="{2F7990FD-8AED-9A44-BA50-6E639C04B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BC6C-56F4-144A-98F8-02D88F8FADF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2715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076F3-A1D9-BD44-A649-8FAC846B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744E9-CD64-394D-833F-A27596C86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A68BB-BFE8-1343-AF75-68A140D55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BCE64-D1D0-3F49-AF4C-69D3161040E6}" type="datetimeFigureOut">
              <a:rPr lang="en-US" smtClean="0"/>
              <a:t>9/23/20</a:t>
            </a:fld>
            <a:endParaRPr lang="en-US"/>
          </a:p>
        </p:txBody>
      </p:sp>
      <p:sp>
        <p:nvSpPr>
          <p:cNvPr id="5" name="Footer Placeholder 4">
            <a:extLst>
              <a:ext uri="{FF2B5EF4-FFF2-40B4-BE49-F238E27FC236}">
                <a16:creationId xmlns:a16="http://schemas.microsoft.com/office/drawing/2014/main" id="{AFE9AB48-DEE6-B44F-9494-7A1AA234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57529-F167-ED45-889A-ECA274E6D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ACD3F-F563-1447-BE3A-A700973A8A19}" type="slidenum">
              <a:rPr lang="en-US" smtClean="0"/>
              <a:t>‹#›</a:t>
            </a:fld>
            <a:endParaRPr lang="en-US"/>
          </a:p>
        </p:txBody>
      </p:sp>
    </p:spTree>
    <p:extLst>
      <p:ext uri="{BB962C8B-B14F-4D97-AF65-F5344CB8AC3E}">
        <p14:creationId xmlns:p14="http://schemas.microsoft.com/office/powerpoint/2010/main" val="387798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thoughtco.com/romanticism-definition-4777449" TargetMode="External"/><Relationship Id="rId2" Type="http://schemas.openxmlformats.org/officeDocument/2006/relationships/hyperlink" Target="https://learnodo-newtonic.com/famous-romanticism-painters" TargetMode="External"/><Relationship Id="rId1" Type="http://schemas.openxmlformats.org/officeDocument/2006/relationships/slideLayout" Target="../slideLayouts/slideLayout1.xml"/><Relationship Id="rId5" Type="http://schemas.openxmlformats.org/officeDocument/2006/relationships/hyperlink" Target="https://www.gramophone.co.uk/features/article/top-10-romantic-composers-updated-2019" TargetMode="External"/><Relationship Id="rId4" Type="http://schemas.openxmlformats.org/officeDocument/2006/relationships/hyperlink" Target="https://learnodo-newtonic.com/famous-romanticism-poet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158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809014" y="1302260"/>
            <a:ext cx="4709886" cy="4053511"/>
          </a:xfrm>
        </p:spPr>
        <p:txBody>
          <a:bodyPr>
            <a:noAutofit/>
          </a:bodyPr>
          <a:lstStyle/>
          <a:p>
            <a:pPr algn="l"/>
            <a:r>
              <a:rPr lang="en-US" sz="2400" dirty="0">
                <a:latin typeface="Times New Roman" panose="02020603050405020304" pitchFamily="18" charset="0"/>
                <a:cs typeface="Times New Roman" panose="02020603050405020304" pitchFamily="18" charset="0"/>
              </a:rPr>
              <a:t>Nothing is more difficult to pin down than Romanticism. The term is usually applied to certain aspects of European intellectual life in late 18th and early 19th centuries, roughly between 1790-1850. It brought important developments in the visual arts, literature, music, poetry, and philosophy. Romanticism took different forms in different countries: Germany, England, France.</a:t>
            </a:r>
          </a:p>
        </p:txBody>
      </p:sp>
      <p:sp>
        <p:nvSpPr>
          <p:cNvPr id="5" name="TextBox 4">
            <a:extLst>
              <a:ext uri="{FF2B5EF4-FFF2-40B4-BE49-F238E27FC236}">
                <a16:creationId xmlns:a16="http://schemas.microsoft.com/office/drawing/2014/main" id="{7D4B4788-6E2A-BD4C-A9A9-F4BE30382EED}"/>
              </a:ext>
            </a:extLst>
          </p:cNvPr>
          <p:cNvSpPr txBox="1"/>
          <p:nvPr/>
        </p:nvSpPr>
        <p:spPr>
          <a:xfrm>
            <a:off x="610993" y="5880318"/>
            <a:ext cx="5691836"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Death of Sardanapalus</a:t>
            </a:r>
          </a:p>
          <a:p>
            <a:pPr algn="ctr"/>
            <a:r>
              <a:rPr lang="en-US" dirty="0">
                <a:latin typeface="Times New Roman" panose="02020603050405020304" pitchFamily="18" charset="0"/>
                <a:cs typeface="Times New Roman" panose="02020603050405020304" pitchFamily="18" charset="0"/>
              </a:rPr>
              <a:t>Oil on canvas, Eugène Delacroix, 1827.</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Musée</a:t>
            </a:r>
            <a:r>
              <a:rPr lang="en-US" dirty="0">
                <a:latin typeface="Times New Roman" panose="02020603050405020304" pitchFamily="18" charset="0"/>
                <a:cs typeface="Times New Roman" panose="02020603050405020304" pitchFamily="18" charset="0"/>
              </a:rPr>
              <a:t> du Louvre, Paris</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303950"/>
            <a:ext cx="12192000" cy="81365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Romanticism</a:t>
            </a:r>
            <a:endParaRPr lang="en-US" sz="3600" i="1" dirty="0">
              <a:latin typeface="Times New Roman" panose="02020603050405020304" pitchFamily="18" charset="0"/>
              <a:cs typeface="Times New Roman" panose="02020603050405020304" pitchFamily="18" charset="0"/>
            </a:endParaRPr>
          </a:p>
        </p:txBody>
      </p:sp>
      <p:pic>
        <p:nvPicPr>
          <p:cNvPr id="8" name="Picture 7" descr="070. Delacroix_The Death of Sardanapal.jpeg">
            <a:extLst>
              <a:ext uri="{FF2B5EF4-FFF2-40B4-BE49-F238E27FC236}">
                <a16:creationId xmlns:a16="http://schemas.microsoft.com/office/drawing/2014/main" id="{49BE97AC-7E3A-294C-9B80-3F703418ABCB}"/>
              </a:ext>
            </a:extLst>
          </p:cNvPr>
          <p:cNvPicPr>
            <a:picLocks noChangeAspect="1"/>
          </p:cNvPicPr>
          <p:nvPr/>
        </p:nvPicPr>
        <p:blipFill>
          <a:blip r:embed="rId2"/>
          <a:stretch>
            <a:fillRect/>
          </a:stretch>
        </p:blipFill>
        <p:spPr>
          <a:xfrm>
            <a:off x="610993" y="1229252"/>
            <a:ext cx="5691836" cy="4539414"/>
          </a:xfrm>
          <a:prstGeom prst="rect">
            <a:avLst/>
          </a:prstGeom>
        </p:spPr>
      </p:pic>
    </p:spTree>
    <p:extLst>
      <p:ext uri="{BB962C8B-B14F-4D97-AF65-F5344CB8AC3E}">
        <p14:creationId xmlns:p14="http://schemas.microsoft.com/office/powerpoint/2010/main" val="40431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7847561" y="4990011"/>
            <a:ext cx="4157205" cy="1323439"/>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The Third of May</a:t>
            </a:r>
          </a:p>
          <a:p>
            <a:pPr algn="ctr"/>
            <a:r>
              <a:rPr lang="en-US" sz="1600" dirty="0">
                <a:latin typeface="Times New Roman" panose="02020603050405020304" pitchFamily="18" charset="0"/>
                <a:cs typeface="Times New Roman" panose="02020603050405020304" pitchFamily="18" charset="0"/>
              </a:rPr>
              <a:t>Oil on canvas, Francisco de Goya, 1808, 1814.</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Museo Nacional del Prado, Madrid, Spain</a:t>
            </a:r>
          </a:p>
          <a:p>
            <a:pPr algn="ct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p:txBody>
      </p:sp>
      <p:pic>
        <p:nvPicPr>
          <p:cNvPr id="8" name="Picture 7" descr="h2_goya_2.jpg">
            <a:extLst>
              <a:ext uri="{FF2B5EF4-FFF2-40B4-BE49-F238E27FC236}">
                <a16:creationId xmlns:a16="http://schemas.microsoft.com/office/drawing/2014/main" id="{965B9536-7B3E-5B49-A46F-048FEF3ADE90}"/>
              </a:ext>
            </a:extLst>
          </p:cNvPr>
          <p:cNvPicPr>
            <a:picLocks noChangeAspect="1"/>
          </p:cNvPicPr>
          <p:nvPr/>
        </p:nvPicPr>
        <p:blipFill>
          <a:blip r:embed="rId2"/>
          <a:stretch>
            <a:fillRect/>
          </a:stretch>
        </p:blipFill>
        <p:spPr>
          <a:xfrm>
            <a:off x="239106" y="499902"/>
            <a:ext cx="7608455" cy="5751993"/>
          </a:xfrm>
          <a:prstGeom prst="rect">
            <a:avLst/>
          </a:prstGeom>
        </p:spPr>
      </p:pic>
    </p:spTree>
    <p:extLst>
      <p:ext uri="{BB962C8B-B14F-4D97-AF65-F5344CB8AC3E}">
        <p14:creationId xmlns:p14="http://schemas.microsoft.com/office/powerpoint/2010/main" val="1444093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1280161" y="6005675"/>
            <a:ext cx="9238021" cy="1015663"/>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Snow Storm: Hannibal and His Army Crossing the Alps</a:t>
            </a:r>
          </a:p>
          <a:p>
            <a:pPr algn="ctr"/>
            <a:r>
              <a:rPr lang="en-US" sz="1400" dirty="0">
                <a:latin typeface="Times New Roman" panose="02020603050405020304" pitchFamily="18" charset="0"/>
                <a:cs typeface="Times New Roman" panose="02020603050405020304" pitchFamily="18" charset="0"/>
              </a:rPr>
              <a:t>Oil on canvas, J.M.W. Turner, 1812.</a:t>
            </a:r>
          </a:p>
          <a:p>
            <a:pPr algn="ctr"/>
            <a:r>
              <a:rPr lang="en-US" sz="1400" dirty="0">
                <a:latin typeface="Times New Roman" panose="02020603050405020304" pitchFamily="18" charset="0"/>
                <a:cs typeface="Times New Roman" panose="02020603050405020304" pitchFamily="18" charset="0"/>
              </a:rPr>
              <a:t>Tate Gallery, London</a:t>
            </a:r>
          </a:p>
          <a:p>
            <a:pPr algn="ctr"/>
            <a:endParaRPr lang="en-US" sz="1400" dirty="0">
              <a:latin typeface="Times New Roman" panose="02020603050405020304" pitchFamily="18" charset="0"/>
              <a:cs typeface="Times New Roman" panose="02020603050405020304" pitchFamily="18" charset="0"/>
            </a:endParaRPr>
          </a:p>
        </p:txBody>
      </p:sp>
      <p:pic>
        <p:nvPicPr>
          <p:cNvPr id="6" name="Picture 5" descr="turner6.JPG">
            <a:extLst>
              <a:ext uri="{FF2B5EF4-FFF2-40B4-BE49-F238E27FC236}">
                <a16:creationId xmlns:a16="http://schemas.microsoft.com/office/drawing/2014/main" id="{8D392384-588C-AA44-8E5D-C29F73E167EA}"/>
              </a:ext>
            </a:extLst>
          </p:cNvPr>
          <p:cNvPicPr>
            <a:picLocks noChangeAspect="1"/>
          </p:cNvPicPr>
          <p:nvPr/>
        </p:nvPicPr>
        <p:blipFill>
          <a:blip r:embed="rId2"/>
          <a:stretch>
            <a:fillRect/>
          </a:stretch>
        </p:blipFill>
        <p:spPr>
          <a:xfrm>
            <a:off x="1280161" y="394583"/>
            <a:ext cx="9238021" cy="5611091"/>
          </a:xfrm>
          <a:prstGeom prst="rect">
            <a:avLst/>
          </a:prstGeom>
        </p:spPr>
      </p:pic>
    </p:spTree>
    <p:extLst>
      <p:ext uri="{BB962C8B-B14F-4D97-AF65-F5344CB8AC3E}">
        <p14:creationId xmlns:p14="http://schemas.microsoft.com/office/powerpoint/2010/main" val="2246669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1778226" y="5747657"/>
            <a:ext cx="8336780" cy="830997"/>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The Raft of the Medusa</a:t>
            </a:r>
            <a:endParaRPr lang="en-US" sz="2000"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oil on canvas, Théodore </a:t>
            </a:r>
            <a:r>
              <a:rPr lang="en-US" sz="1400" dirty="0" err="1">
                <a:latin typeface="Times New Roman" panose="02020603050405020304" pitchFamily="18" charset="0"/>
                <a:cs typeface="Times New Roman" panose="02020603050405020304" pitchFamily="18" charset="0"/>
              </a:rPr>
              <a:t>Géricault</a:t>
            </a:r>
            <a:r>
              <a:rPr lang="en-US" sz="1400" dirty="0">
                <a:latin typeface="Times New Roman" panose="02020603050405020304" pitchFamily="18" charset="0"/>
                <a:cs typeface="Times New Roman" panose="02020603050405020304" pitchFamily="18" charset="0"/>
              </a:rPr>
              <a:t>, 1818-1819.</a:t>
            </a:r>
            <a:br>
              <a:rPr lang="en-US" sz="1400" dirty="0">
                <a:latin typeface="Times New Roman" panose="02020603050405020304" pitchFamily="18" charset="0"/>
                <a:cs typeface="Times New Roman" panose="02020603050405020304" pitchFamily="18" charset="0"/>
              </a:rPr>
            </a:br>
            <a:r>
              <a:rPr lang="en-US" sz="1400" dirty="0" err="1">
                <a:latin typeface="Times New Roman" panose="02020603050405020304" pitchFamily="18" charset="0"/>
                <a:cs typeface="Times New Roman" panose="02020603050405020304" pitchFamily="18" charset="0"/>
              </a:rPr>
              <a:t>Musée</a:t>
            </a:r>
            <a:r>
              <a:rPr lang="en-US" sz="1400" dirty="0">
                <a:latin typeface="Times New Roman" panose="02020603050405020304" pitchFamily="18" charset="0"/>
                <a:cs typeface="Times New Roman" panose="02020603050405020304" pitchFamily="18" charset="0"/>
              </a:rPr>
              <a:t> du Louvre, Paris</a:t>
            </a:r>
            <a:endParaRPr lang="en-US" dirty="0">
              <a:latin typeface="Times New Roman" panose="02020603050405020304" pitchFamily="18" charset="0"/>
              <a:cs typeface="Times New Roman" panose="02020603050405020304" pitchFamily="18" charset="0"/>
            </a:endParaRPr>
          </a:p>
        </p:txBody>
      </p:sp>
      <p:pic>
        <p:nvPicPr>
          <p:cNvPr id="4" name="Picture 3" descr="J Gericault Raft of the Medusa 1819.jpg">
            <a:extLst>
              <a:ext uri="{FF2B5EF4-FFF2-40B4-BE49-F238E27FC236}">
                <a16:creationId xmlns:a16="http://schemas.microsoft.com/office/drawing/2014/main" id="{98274838-42BA-3C4F-8F2E-21943FB7A5DE}"/>
              </a:ext>
            </a:extLst>
          </p:cNvPr>
          <p:cNvPicPr>
            <a:picLocks noChangeAspect="1"/>
          </p:cNvPicPr>
          <p:nvPr/>
        </p:nvPicPr>
        <p:blipFill>
          <a:blip r:embed="rId2"/>
          <a:stretch>
            <a:fillRect/>
          </a:stretch>
        </p:blipFill>
        <p:spPr>
          <a:xfrm>
            <a:off x="1979257" y="207296"/>
            <a:ext cx="8135749" cy="5540361"/>
          </a:xfrm>
          <a:prstGeom prst="rect">
            <a:avLst/>
          </a:prstGeom>
        </p:spPr>
      </p:pic>
    </p:spTree>
    <p:extLst>
      <p:ext uri="{BB962C8B-B14F-4D97-AF65-F5344CB8AC3E}">
        <p14:creationId xmlns:p14="http://schemas.microsoft.com/office/powerpoint/2010/main" val="2263052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4558937" y="4990011"/>
            <a:ext cx="7445829" cy="1323439"/>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Untitled (Saturn Devouring One of His Children)</a:t>
            </a:r>
          </a:p>
          <a:p>
            <a:pPr algn="ctr"/>
            <a:r>
              <a:rPr lang="en-US" sz="1600" dirty="0">
                <a:latin typeface="Times New Roman" panose="02020603050405020304" pitchFamily="18" charset="0"/>
                <a:cs typeface="Times New Roman" panose="02020603050405020304" pitchFamily="18" charset="0"/>
              </a:rPr>
              <a:t>Detached fresco mounted on canvas, Francisco de Goya,</a:t>
            </a:r>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ca.1819-1823.</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Museo Nacional del Prado, Madrid, Spain</a:t>
            </a:r>
          </a:p>
          <a:p>
            <a:pPr algn="ct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79501B4-E43D-D848-8F27-B68BFF7E43CF}"/>
              </a:ext>
            </a:extLst>
          </p:cNvPr>
          <p:cNvPicPr>
            <a:picLocks noChangeAspect="1"/>
          </p:cNvPicPr>
          <p:nvPr/>
        </p:nvPicPr>
        <p:blipFill>
          <a:blip r:embed="rId2"/>
          <a:stretch>
            <a:fillRect/>
          </a:stretch>
        </p:blipFill>
        <p:spPr>
          <a:xfrm>
            <a:off x="518001" y="304800"/>
            <a:ext cx="3432992" cy="6191250"/>
          </a:xfrm>
          <a:prstGeom prst="rect">
            <a:avLst/>
          </a:prstGeom>
        </p:spPr>
      </p:pic>
    </p:spTree>
    <p:extLst>
      <p:ext uri="{BB962C8B-B14F-4D97-AF65-F5344CB8AC3E}">
        <p14:creationId xmlns:p14="http://schemas.microsoft.com/office/powerpoint/2010/main" val="2624718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8720918" y="4990011"/>
            <a:ext cx="3283848" cy="1015663"/>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The </a:t>
            </a:r>
            <a:r>
              <a:rPr lang="en-US" i="1" dirty="0" err="1">
                <a:latin typeface="Times New Roman" panose="02020603050405020304" pitchFamily="18" charset="0"/>
                <a:cs typeface="Times New Roman" panose="02020603050405020304" pitchFamily="18" charset="0"/>
              </a:rPr>
              <a:t>Haywain</a:t>
            </a:r>
            <a:r>
              <a:rPr lang="en-US" i="1" dirty="0">
                <a:latin typeface="Times New Roman" panose="02020603050405020304" pitchFamily="18" charset="0"/>
                <a:cs typeface="Times New Roman" panose="02020603050405020304" pitchFamily="18" charset="0"/>
              </a:rPr>
              <a:t> (Landscape: Noon)</a:t>
            </a:r>
          </a:p>
          <a:p>
            <a:pPr algn="ctr"/>
            <a:r>
              <a:rPr lang="en-US" sz="1400" dirty="0">
                <a:latin typeface="Times New Roman" panose="02020603050405020304" pitchFamily="18" charset="0"/>
                <a:cs typeface="Times New Roman" panose="02020603050405020304" pitchFamily="18" charset="0"/>
              </a:rPr>
              <a:t>Oil on canvas, John Constable, 1821. </a:t>
            </a:r>
          </a:p>
          <a:p>
            <a:pPr algn="ctr"/>
            <a:r>
              <a:rPr lang="en-US" sz="1400" dirty="0">
                <a:latin typeface="Times New Roman" panose="02020603050405020304" pitchFamily="18" charset="0"/>
                <a:cs typeface="Times New Roman" panose="02020603050405020304" pitchFamily="18" charset="0"/>
              </a:rPr>
              <a:t>National Gallery, London</a:t>
            </a:r>
          </a:p>
          <a:p>
            <a:pPr algn="ctr"/>
            <a:endParaRPr lang="en-US" sz="1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42BBB9A-4CCF-2747-96FE-5395AECF777C}"/>
              </a:ext>
            </a:extLst>
          </p:cNvPr>
          <p:cNvPicPr>
            <a:picLocks noChangeAspect="1"/>
          </p:cNvPicPr>
          <p:nvPr/>
        </p:nvPicPr>
        <p:blipFill>
          <a:blip r:embed="rId2"/>
          <a:stretch>
            <a:fillRect/>
          </a:stretch>
        </p:blipFill>
        <p:spPr>
          <a:xfrm>
            <a:off x="396955" y="548639"/>
            <a:ext cx="8323963" cy="5891349"/>
          </a:xfrm>
          <a:prstGeom prst="rect">
            <a:avLst/>
          </a:prstGeom>
        </p:spPr>
      </p:pic>
    </p:spTree>
    <p:extLst>
      <p:ext uri="{BB962C8B-B14F-4D97-AF65-F5344CB8AC3E}">
        <p14:creationId xmlns:p14="http://schemas.microsoft.com/office/powerpoint/2010/main" val="2812932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2615051" y="5747657"/>
            <a:ext cx="6414649" cy="830997"/>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The Sea of Ice</a:t>
            </a:r>
            <a:r>
              <a:rPr lang="en-US" sz="2000" dirty="0">
                <a:latin typeface="Times New Roman" panose="02020603050405020304" pitchFamily="18" charset="0"/>
                <a:cs typeface="Times New Roman" panose="02020603050405020304" pitchFamily="18" charset="0"/>
              </a:rPr>
              <a:t> </a:t>
            </a:r>
          </a:p>
          <a:p>
            <a:pPr algn="ctr"/>
            <a:r>
              <a:rPr lang="en-US" sz="1400" dirty="0">
                <a:latin typeface="Times New Roman" panose="02020603050405020304" pitchFamily="18" charset="0"/>
                <a:cs typeface="Times New Roman" panose="02020603050405020304" pitchFamily="18" charset="0"/>
              </a:rPr>
              <a:t>oil on canvas, Caspar David Friedrich, 1823-25.</a:t>
            </a:r>
            <a:br>
              <a:rPr lang="en-US" sz="1400" dirty="0">
                <a:latin typeface="Times New Roman" panose="02020603050405020304" pitchFamily="18" charset="0"/>
                <a:cs typeface="Times New Roman" panose="02020603050405020304" pitchFamily="18" charset="0"/>
              </a:rPr>
            </a:br>
            <a:r>
              <a:rPr lang="en-US" sz="1400" dirty="0" err="1">
                <a:latin typeface="Times New Roman" panose="02020603050405020304" pitchFamily="18" charset="0"/>
                <a:cs typeface="Times New Roman" panose="02020603050405020304" pitchFamily="18" charset="0"/>
              </a:rPr>
              <a:t>Kunsthalle</a:t>
            </a:r>
            <a:r>
              <a:rPr lang="en-US" sz="1400" dirty="0">
                <a:latin typeface="Times New Roman" panose="02020603050405020304" pitchFamily="18" charset="0"/>
                <a:cs typeface="Times New Roman" panose="02020603050405020304" pitchFamily="18" charset="0"/>
              </a:rPr>
              <a:t>, Hamburg, Germany</a:t>
            </a:r>
            <a:endParaRPr lang="en-US" dirty="0">
              <a:latin typeface="Times New Roman" panose="02020603050405020304" pitchFamily="18" charset="0"/>
              <a:cs typeface="Times New Roman" panose="02020603050405020304" pitchFamily="18" charset="0"/>
            </a:endParaRPr>
          </a:p>
        </p:txBody>
      </p:sp>
      <p:pic>
        <p:nvPicPr>
          <p:cNvPr id="4" name="Picture 3" descr="066. Friedrich_The Sea of Ice.jpeg">
            <a:extLst>
              <a:ext uri="{FF2B5EF4-FFF2-40B4-BE49-F238E27FC236}">
                <a16:creationId xmlns:a16="http://schemas.microsoft.com/office/drawing/2014/main" id="{1A4E10FF-38E7-704E-AB0E-CE73FB3C51BF}"/>
              </a:ext>
            </a:extLst>
          </p:cNvPr>
          <p:cNvPicPr>
            <a:picLocks noChangeAspect="1"/>
          </p:cNvPicPr>
          <p:nvPr/>
        </p:nvPicPr>
        <p:blipFill>
          <a:blip r:embed="rId2"/>
          <a:stretch>
            <a:fillRect/>
          </a:stretch>
        </p:blipFill>
        <p:spPr>
          <a:xfrm>
            <a:off x="2615051" y="590550"/>
            <a:ext cx="6414649" cy="4868260"/>
          </a:xfrm>
          <a:prstGeom prst="rect">
            <a:avLst/>
          </a:prstGeom>
        </p:spPr>
      </p:pic>
    </p:spTree>
    <p:extLst>
      <p:ext uri="{BB962C8B-B14F-4D97-AF65-F5344CB8AC3E}">
        <p14:creationId xmlns:p14="http://schemas.microsoft.com/office/powerpoint/2010/main" val="188349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1778226" y="5747657"/>
            <a:ext cx="8336780" cy="830997"/>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Liberty Leading the People</a:t>
            </a:r>
            <a:endParaRPr lang="en-US" sz="2000"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oil on canvas, Eugène Delacroix, 1830.</a:t>
            </a:r>
            <a:br>
              <a:rPr lang="en-US" sz="1400" dirty="0">
                <a:latin typeface="Times New Roman" panose="02020603050405020304" pitchFamily="18" charset="0"/>
                <a:cs typeface="Times New Roman" panose="02020603050405020304" pitchFamily="18" charset="0"/>
              </a:rPr>
            </a:br>
            <a:r>
              <a:rPr lang="en-US" sz="1400" dirty="0" err="1">
                <a:latin typeface="Times New Roman" panose="02020603050405020304" pitchFamily="18" charset="0"/>
                <a:cs typeface="Times New Roman" panose="02020603050405020304" pitchFamily="18" charset="0"/>
              </a:rPr>
              <a:t>Musée</a:t>
            </a:r>
            <a:r>
              <a:rPr lang="en-US" sz="1400" dirty="0">
                <a:latin typeface="Times New Roman" panose="02020603050405020304" pitchFamily="18" charset="0"/>
                <a:cs typeface="Times New Roman" panose="02020603050405020304" pitchFamily="18" charset="0"/>
              </a:rPr>
              <a:t> du Louvre, Paris</a:t>
            </a:r>
            <a:endParaRPr lang="en-US" dirty="0">
              <a:latin typeface="Times New Roman" panose="02020603050405020304" pitchFamily="18" charset="0"/>
              <a:cs typeface="Times New Roman" panose="02020603050405020304" pitchFamily="18" charset="0"/>
            </a:endParaRPr>
          </a:p>
        </p:txBody>
      </p:sp>
      <p:pic>
        <p:nvPicPr>
          <p:cNvPr id="6" name="Picture 5" descr="delacroix10.JPG">
            <a:extLst>
              <a:ext uri="{FF2B5EF4-FFF2-40B4-BE49-F238E27FC236}">
                <a16:creationId xmlns:a16="http://schemas.microsoft.com/office/drawing/2014/main" id="{4DF5B6C9-BBFD-1E45-A4B0-4072DE0BC853}"/>
              </a:ext>
            </a:extLst>
          </p:cNvPr>
          <p:cNvPicPr>
            <a:picLocks noChangeAspect="1"/>
          </p:cNvPicPr>
          <p:nvPr/>
        </p:nvPicPr>
        <p:blipFill>
          <a:blip r:embed="rId2"/>
          <a:stretch>
            <a:fillRect/>
          </a:stretch>
        </p:blipFill>
        <p:spPr>
          <a:xfrm>
            <a:off x="2553222" y="201667"/>
            <a:ext cx="6786788" cy="5545990"/>
          </a:xfrm>
          <a:prstGeom prst="rect">
            <a:avLst/>
          </a:prstGeom>
        </p:spPr>
      </p:pic>
    </p:spTree>
    <p:extLst>
      <p:ext uri="{BB962C8B-B14F-4D97-AF65-F5344CB8AC3E}">
        <p14:creationId xmlns:p14="http://schemas.microsoft.com/office/powerpoint/2010/main" val="3010898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8151223" y="4990011"/>
            <a:ext cx="3853543" cy="1015663"/>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Salisbury Cathedral from the Meadows</a:t>
            </a:r>
          </a:p>
          <a:p>
            <a:pPr algn="ctr"/>
            <a:r>
              <a:rPr lang="en-US" sz="1400" dirty="0">
                <a:latin typeface="Times New Roman" panose="02020603050405020304" pitchFamily="18" charset="0"/>
                <a:cs typeface="Times New Roman" panose="02020603050405020304" pitchFamily="18" charset="0"/>
              </a:rPr>
              <a:t>Oil on canvas, John Constable, 1829-34.</a:t>
            </a:r>
          </a:p>
          <a:p>
            <a:pPr algn="ctr"/>
            <a:r>
              <a:rPr lang="en-US" sz="1400" dirty="0">
                <a:latin typeface="Times New Roman" panose="02020603050405020304" pitchFamily="18" charset="0"/>
                <a:cs typeface="Times New Roman" panose="02020603050405020304" pitchFamily="18" charset="0"/>
              </a:rPr>
              <a:t>National Gallery, London</a:t>
            </a:r>
          </a:p>
          <a:p>
            <a:pPr algn="ctr"/>
            <a:endParaRPr lang="en-US" sz="1400" dirty="0">
              <a:latin typeface="Times New Roman" panose="02020603050405020304" pitchFamily="18" charset="0"/>
              <a:cs typeface="Times New Roman" panose="02020603050405020304" pitchFamily="18" charset="0"/>
            </a:endParaRPr>
          </a:p>
        </p:txBody>
      </p:sp>
      <p:pic>
        <p:nvPicPr>
          <p:cNvPr id="4" name="Picture 3" descr="constable22.JPG">
            <a:extLst>
              <a:ext uri="{FF2B5EF4-FFF2-40B4-BE49-F238E27FC236}">
                <a16:creationId xmlns:a16="http://schemas.microsoft.com/office/drawing/2014/main" id="{2A65E6F0-07E1-DF4F-9B20-051D8B9D2835}"/>
              </a:ext>
            </a:extLst>
          </p:cNvPr>
          <p:cNvPicPr>
            <a:picLocks noChangeAspect="1"/>
          </p:cNvPicPr>
          <p:nvPr/>
        </p:nvPicPr>
        <p:blipFill>
          <a:blip r:embed="rId2"/>
          <a:stretch>
            <a:fillRect/>
          </a:stretch>
        </p:blipFill>
        <p:spPr>
          <a:xfrm>
            <a:off x="473718" y="419799"/>
            <a:ext cx="7416247" cy="5999412"/>
          </a:xfrm>
          <a:prstGeom prst="rect">
            <a:avLst/>
          </a:prstGeom>
        </p:spPr>
      </p:pic>
    </p:spTree>
    <p:extLst>
      <p:ext uri="{BB962C8B-B14F-4D97-AF65-F5344CB8AC3E}">
        <p14:creationId xmlns:p14="http://schemas.microsoft.com/office/powerpoint/2010/main" val="2821129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7562850" y="5238751"/>
            <a:ext cx="4629150" cy="1138773"/>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The Entry of the Crusaders into Constantinople</a:t>
            </a:r>
          </a:p>
          <a:p>
            <a:pPr algn="ctr"/>
            <a:r>
              <a:rPr lang="en-US" sz="1400" dirty="0">
                <a:latin typeface="Times New Roman" panose="02020603050405020304" pitchFamily="18" charset="0"/>
                <a:cs typeface="Times New Roman" panose="02020603050405020304" pitchFamily="18" charset="0"/>
              </a:rPr>
              <a:t>oil on canvas, Eugène Delacroix, 1840.</a:t>
            </a:r>
            <a:br>
              <a:rPr lang="en-US" sz="1400" dirty="0">
                <a:latin typeface="Times New Roman" panose="02020603050405020304" pitchFamily="18" charset="0"/>
                <a:cs typeface="Times New Roman" panose="02020603050405020304" pitchFamily="18" charset="0"/>
              </a:rPr>
            </a:br>
            <a:r>
              <a:rPr lang="en-US" sz="1400" dirty="0" err="1">
                <a:latin typeface="Times New Roman" panose="02020603050405020304" pitchFamily="18" charset="0"/>
                <a:cs typeface="Times New Roman" panose="02020603050405020304" pitchFamily="18" charset="0"/>
              </a:rPr>
              <a:t>Musée</a:t>
            </a:r>
            <a:r>
              <a:rPr lang="en-US" sz="1400" dirty="0">
                <a:latin typeface="Times New Roman" panose="02020603050405020304" pitchFamily="18" charset="0"/>
                <a:cs typeface="Times New Roman" panose="02020603050405020304" pitchFamily="18" charset="0"/>
              </a:rPr>
              <a:t> du Louvre, Paris</a:t>
            </a:r>
            <a:endParaRPr lang="en-US" dirty="0">
              <a:latin typeface="Times New Roman" panose="02020603050405020304" pitchFamily="18" charset="0"/>
              <a:cs typeface="Times New Roman" panose="02020603050405020304" pitchFamily="18" charset="0"/>
            </a:endParaRPr>
          </a:p>
        </p:txBody>
      </p:sp>
      <p:pic>
        <p:nvPicPr>
          <p:cNvPr id="4" name="Picture 3" descr="069. delacroix_The Entry of the Crusaders into Constantinople.jpeg">
            <a:extLst>
              <a:ext uri="{FF2B5EF4-FFF2-40B4-BE49-F238E27FC236}">
                <a16:creationId xmlns:a16="http://schemas.microsoft.com/office/drawing/2014/main" id="{7D665A02-0D7D-4643-BEA8-A8A1D4A6509D}"/>
              </a:ext>
            </a:extLst>
          </p:cNvPr>
          <p:cNvPicPr>
            <a:picLocks noChangeAspect="1"/>
          </p:cNvPicPr>
          <p:nvPr/>
        </p:nvPicPr>
        <p:blipFill>
          <a:blip r:embed="rId2"/>
          <a:stretch>
            <a:fillRect/>
          </a:stretch>
        </p:blipFill>
        <p:spPr>
          <a:xfrm>
            <a:off x="361950" y="525693"/>
            <a:ext cx="6993433" cy="5888714"/>
          </a:xfrm>
          <a:prstGeom prst="rect">
            <a:avLst/>
          </a:prstGeom>
        </p:spPr>
      </p:pic>
    </p:spTree>
    <p:extLst>
      <p:ext uri="{BB962C8B-B14F-4D97-AF65-F5344CB8AC3E}">
        <p14:creationId xmlns:p14="http://schemas.microsoft.com/office/powerpoint/2010/main" val="3928214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8360229" y="4663440"/>
            <a:ext cx="3331028" cy="1046440"/>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The Slave Ship</a:t>
            </a:r>
          </a:p>
          <a:p>
            <a:pPr algn="ctr"/>
            <a:r>
              <a:rPr lang="en-US" sz="1400" dirty="0">
                <a:latin typeface="Times New Roman" panose="02020603050405020304" pitchFamily="18" charset="0"/>
                <a:cs typeface="Times New Roman" panose="02020603050405020304" pitchFamily="18" charset="0"/>
              </a:rPr>
              <a:t>Oil on canvas, J.M.W. Turner, 1840.</a:t>
            </a:r>
          </a:p>
          <a:p>
            <a:pPr algn="ctr"/>
            <a:r>
              <a:rPr lang="en-US" sz="1400" dirty="0">
                <a:latin typeface="Times New Roman" panose="02020603050405020304" pitchFamily="18" charset="0"/>
                <a:cs typeface="Times New Roman" panose="02020603050405020304" pitchFamily="18" charset="0"/>
              </a:rPr>
              <a:t>Museum of Fine Arts, Boston</a:t>
            </a:r>
          </a:p>
          <a:p>
            <a:pPr algn="ctr"/>
            <a:endParaRPr lang="en-US" sz="1400" dirty="0">
              <a:latin typeface="Times New Roman" panose="02020603050405020304" pitchFamily="18" charset="0"/>
              <a:cs typeface="Times New Roman" panose="02020603050405020304" pitchFamily="18" charset="0"/>
            </a:endParaRPr>
          </a:p>
        </p:txBody>
      </p:sp>
      <p:pic>
        <p:nvPicPr>
          <p:cNvPr id="4" name="Picture 3" descr="slave-ship.jpg">
            <a:extLst>
              <a:ext uri="{FF2B5EF4-FFF2-40B4-BE49-F238E27FC236}">
                <a16:creationId xmlns:a16="http://schemas.microsoft.com/office/drawing/2014/main" id="{6B6A29AF-7A2D-9B46-8B6F-670CC52E7476}"/>
              </a:ext>
            </a:extLst>
          </p:cNvPr>
          <p:cNvPicPr>
            <a:picLocks noChangeAspect="1"/>
          </p:cNvPicPr>
          <p:nvPr/>
        </p:nvPicPr>
        <p:blipFill>
          <a:blip r:embed="rId2"/>
          <a:stretch>
            <a:fillRect/>
          </a:stretch>
        </p:blipFill>
        <p:spPr>
          <a:xfrm>
            <a:off x="336452" y="613955"/>
            <a:ext cx="7631113" cy="5720684"/>
          </a:xfrm>
          <a:prstGeom prst="rect">
            <a:avLst/>
          </a:prstGeom>
        </p:spPr>
      </p:pic>
    </p:spTree>
    <p:extLst>
      <p:ext uri="{BB962C8B-B14F-4D97-AF65-F5344CB8AC3E}">
        <p14:creationId xmlns:p14="http://schemas.microsoft.com/office/powerpoint/2010/main" val="376083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208813" y="963386"/>
            <a:ext cx="6498773" cy="4669971"/>
          </a:xfrm>
        </p:spPr>
        <p:txBody>
          <a:bodyPr>
            <a:noAutofit/>
          </a:bodyPr>
          <a:lstStyle/>
          <a:p>
            <a:pPr algn="l"/>
            <a:r>
              <a:rPr lang="en-US" sz="2000" dirty="0">
                <a:latin typeface="Times New Roman" panose="02020603050405020304" pitchFamily="18" charset="0"/>
                <a:cs typeface="Times New Roman" panose="02020603050405020304" pitchFamily="18" charset="0"/>
              </a:rPr>
              <a:t>Romanticism developed in response to a growing sense of disillusionment with the values of the Enlightenment. Philosophical skepticism undermined the Enlightenment confidence in reason. Many were already feeling a sense of alienation in modern society as a result of the Industrial Revolution. The Reign of Terror that had broken out in Paris during the French Revolution further shattered the confidence of the Enlightenment. In response to the perceived failures of the Enlightenment, and its confidence in science, reason, and order, Romanticism emphasized the importance of art, the imagination, the emotions, and a different conception of Nature. In contrast to the Enlightenment view of Nature as mechanistic, something to be taken apart and used as a mere resource for industry, Romanticism conceived of Nature as an organic whole, and a place to go to for healing, in order to escape the alienation experienced in modern life.</a:t>
            </a:r>
          </a:p>
        </p:txBody>
      </p:sp>
      <p:sp>
        <p:nvSpPr>
          <p:cNvPr id="5" name="TextBox 4">
            <a:extLst>
              <a:ext uri="{FF2B5EF4-FFF2-40B4-BE49-F238E27FC236}">
                <a16:creationId xmlns:a16="http://schemas.microsoft.com/office/drawing/2014/main" id="{7D4B4788-6E2A-BD4C-A9A9-F4BE30382EED}"/>
              </a:ext>
            </a:extLst>
          </p:cNvPr>
          <p:cNvSpPr txBox="1"/>
          <p:nvPr/>
        </p:nvSpPr>
        <p:spPr>
          <a:xfrm>
            <a:off x="420653" y="5945635"/>
            <a:ext cx="4348967" cy="738664"/>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Wanderer Above the Sea of Fog,</a:t>
            </a:r>
            <a:r>
              <a:rPr lang="en-US" sz="1400" dirty="0">
                <a:latin typeface="Times New Roman" panose="02020603050405020304" pitchFamily="18" charset="0"/>
                <a:cs typeface="Times New Roman" panose="02020603050405020304" pitchFamily="18" charset="0"/>
              </a:rPr>
              <a:t> </a:t>
            </a:r>
          </a:p>
          <a:p>
            <a:pPr algn="ctr"/>
            <a:r>
              <a:rPr lang="en-US" sz="1400" dirty="0">
                <a:latin typeface="Times New Roman" panose="02020603050405020304" pitchFamily="18" charset="0"/>
                <a:cs typeface="Times New Roman" panose="02020603050405020304" pitchFamily="18" charset="0"/>
              </a:rPr>
              <a:t>oil on canvas, Caspar David Friedrich, c. 1818.</a:t>
            </a:r>
            <a:br>
              <a:rPr lang="en-US" sz="1400" dirty="0">
                <a:latin typeface="Times New Roman" panose="02020603050405020304" pitchFamily="18" charset="0"/>
                <a:cs typeface="Times New Roman" panose="02020603050405020304" pitchFamily="18" charset="0"/>
              </a:rPr>
            </a:br>
            <a:r>
              <a:rPr lang="en-US" sz="1400" dirty="0" err="1">
                <a:latin typeface="Times New Roman" panose="02020603050405020304" pitchFamily="18" charset="0"/>
                <a:cs typeface="Times New Roman" panose="02020603050405020304" pitchFamily="18" charset="0"/>
              </a:rPr>
              <a:t>Kunsthalle</a:t>
            </a:r>
            <a:r>
              <a:rPr lang="en-US" sz="1400" dirty="0">
                <a:latin typeface="Times New Roman" panose="02020603050405020304" pitchFamily="18" charset="0"/>
                <a:cs typeface="Times New Roman" panose="02020603050405020304" pitchFamily="18" charset="0"/>
              </a:rPr>
              <a:t>, Hamburg, Germany</a:t>
            </a:r>
            <a:endParaRPr lang="en-US" dirty="0">
              <a:latin typeface="Times New Roman" panose="02020603050405020304" pitchFamily="18" charset="0"/>
              <a:cs typeface="Times New Roman" panose="02020603050405020304" pitchFamily="18" charset="0"/>
            </a:endParaRPr>
          </a:p>
        </p:txBody>
      </p:sp>
      <p:pic>
        <p:nvPicPr>
          <p:cNvPr id="7" name="Picture 6" descr="471px-Caspar_David_Friedrich_032-736881.jpg">
            <a:extLst>
              <a:ext uri="{FF2B5EF4-FFF2-40B4-BE49-F238E27FC236}">
                <a16:creationId xmlns:a16="http://schemas.microsoft.com/office/drawing/2014/main" id="{FDA889E1-CDB3-4448-8007-6E0B665BB491}"/>
              </a:ext>
            </a:extLst>
          </p:cNvPr>
          <p:cNvPicPr>
            <a:picLocks noChangeAspect="1"/>
          </p:cNvPicPr>
          <p:nvPr/>
        </p:nvPicPr>
        <p:blipFill>
          <a:blip r:embed="rId2"/>
          <a:stretch>
            <a:fillRect/>
          </a:stretch>
        </p:blipFill>
        <p:spPr>
          <a:xfrm>
            <a:off x="300773" y="252837"/>
            <a:ext cx="4468847" cy="5692798"/>
          </a:xfrm>
          <a:prstGeom prst="rect">
            <a:avLst/>
          </a:prstGeom>
        </p:spPr>
      </p:pic>
    </p:spTree>
    <p:extLst>
      <p:ext uri="{BB962C8B-B14F-4D97-AF65-F5344CB8AC3E}">
        <p14:creationId xmlns:p14="http://schemas.microsoft.com/office/powerpoint/2010/main" val="2714753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8360229" y="4663440"/>
            <a:ext cx="3331028" cy="1046440"/>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Snowstorm</a:t>
            </a:r>
          </a:p>
          <a:p>
            <a:pPr algn="ctr"/>
            <a:r>
              <a:rPr lang="en-US" sz="1400" dirty="0">
                <a:latin typeface="Times New Roman" panose="02020603050405020304" pitchFamily="18" charset="0"/>
                <a:cs typeface="Times New Roman" panose="02020603050405020304" pitchFamily="18" charset="0"/>
              </a:rPr>
              <a:t>Oil on canvas, J.M.W. Turner, 1842.</a:t>
            </a:r>
          </a:p>
          <a:p>
            <a:pPr algn="ctr"/>
            <a:r>
              <a:rPr lang="en-US" sz="1400" dirty="0">
                <a:latin typeface="Times New Roman" panose="02020603050405020304" pitchFamily="18" charset="0"/>
                <a:cs typeface="Times New Roman" panose="02020603050405020304" pitchFamily="18" charset="0"/>
              </a:rPr>
              <a:t>Museum of Fine Arts, Boston</a:t>
            </a:r>
          </a:p>
          <a:p>
            <a:pPr algn="ctr"/>
            <a:endParaRPr lang="en-US" sz="1400" dirty="0">
              <a:latin typeface="Times New Roman" panose="02020603050405020304" pitchFamily="18" charset="0"/>
              <a:cs typeface="Times New Roman" panose="02020603050405020304" pitchFamily="18" charset="0"/>
            </a:endParaRPr>
          </a:p>
        </p:txBody>
      </p:sp>
      <p:pic>
        <p:nvPicPr>
          <p:cNvPr id="6" name="Picture 5" descr="snwstorm.jpg">
            <a:extLst>
              <a:ext uri="{FF2B5EF4-FFF2-40B4-BE49-F238E27FC236}">
                <a16:creationId xmlns:a16="http://schemas.microsoft.com/office/drawing/2014/main" id="{EC5A6E2B-D51B-204B-AB3D-94C1BD2C057B}"/>
              </a:ext>
            </a:extLst>
          </p:cNvPr>
          <p:cNvPicPr>
            <a:picLocks noChangeAspect="1"/>
          </p:cNvPicPr>
          <p:nvPr/>
        </p:nvPicPr>
        <p:blipFill>
          <a:blip r:embed="rId2"/>
          <a:stretch>
            <a:fillRect/>
          </a:stretch>
        </p:blipFill>
        <p:spPr>
          <a:xfrm>
            <a:off x="797122" y="382959"/>
            <a:ext cx="7503492" cy="5568998"/>
          </a:xfrm>
          <a:prstGeom prst="rect">
            <a:avLst/>
          </a:prstGeom>
        </p:spPr>
      </p:pic>
    </p:spTree>
    <p:extLst>
      <p:ext uri="{BB962C8B-B14F-4D97-AF65-F5344CB8AC3E}">
        <p14:creationId xmlns:p14="http://schemas.microsoft.com/office/powerpoint/2010/main" val="272283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442914"/>
            <a:ext cx="12192000" cy="753814"/>
          </a:xfrm>
        </p:spPr>
        <p:txBody>
          <a:bodyPr>
            <a:normAutofit fontScale="90000"/>
          </a:bodyPr>
          <a:lstStyle/>
          <a:p>
            <a:r>
              <a:rPr lang="en-US" dirty="0">
                <a:latin typeface="Times New Roman" panose="02020603050405020304" pitchFamily="18" charset="0"/>
                <a:cs typeface="Times New Roman" panose="02020603050405020304" pitchFamily="18" charset="0"/>
              </a:rPr>
              <a:t>The Philosophy of Romanticism  </a:t>
            </a:r>
            <a:endParaRPr lang="en-US" sz="36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424544" y="5568042"/>
            <a:ext cx="2890158"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August Schlegel</a:t>
            </a:r>
          </a:p>
          <a:p>
            <a:pPr algn="ctr"/>
            <a:r>
              <a:rPr lang="en-US" sz="2000" dirty="0">
                <a:latin typeface="Times New Roman" panose="02020603050405020304" pitchFamily="18" charset="0"/>
                <a:cs typeface="Times New Roman" panose="02020603050405020304" pitchFamily="18" charset="0"/>
              </a:rPr>
              <a:t>(1767-1845)</a:t>
            </a:r>
          </a:p>
        </p:txBody>
      </p:sp>
      <p:sp>
        <p:nvSpPr>
          <p:cNvPr id="10" name="TextBox 9">
            <a:extLst>
              <a:ext uri="{FF2B5EF4-FFF2-40B4-BE49-F238E27FC236}">
                <a16:creationId xmlns:a16="http://schemas.microsoft.com/office/drawing/2014/main" id="{CE870ED6-21FB-E848-9F4C-3E01AF4134F1}"/>
              </a:ext>
            </a:extLst>
          </p:cNvPr>
          <p:cNvSpPr txBox="1"/>
          <p:nvPr/>
        </p:nvSpPr>
        <p:spPr>
          <a:xfrm>
            <a:off x="4049486" y="1579433"/>
            <a:ext cx="4278085" cy="4093428"/>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Romanticism begins in Germany with the Schlegel brothers. The term “Romanticism” was coined by August Schlegel in his Vienna lectures of 1809-11. He used it to distinguish “modern” poetry and art from the Classical. In these lectures Schlegel describes Romantic poetry as a striving for the infinite. This striving for the infinite is reflected in the art of Christianity. As Schlegel described it in these lectures, this striving is an unsatisfied longing.</a:t>
            </a:r>
          </a:p>
          <a:p>
            <a:pPr algn="ctr"/>
            <a:endParaRPr lang="en-US" sz="2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80E87DB-7512-2147-A33C-59ACB107C3C1}"/>
              </a:ext>
            </a:extLst>
          </p:cNvPr>
          <p:cNvPicPr>
            <a:picLocks noChangeAspect="1"/>
          </p:cNvPicPr>
          <p:nvPr/>
        </p:nvPicPr>
        <p:blipFill>
          <a:blip r:embed="rId2"/>
          <a:stretch>
            <a:fillRect/>
          </a:stretch>
        </p:blipFill>
        <p:spPr>
          <a:xfrm>
            <a:off x="440303" y="1579433"/>
            <a:ext cx="2975323" cy="3758303"/>
          </a:xfrm>
          <a:prstGeom prst="rect">
            <a:avLst/>
          </a:prstGeom>
        </p:spPr>
      </p:pic>
      <p:pic>
        <p:nvPicPr>
          <p:cNvPr id="13" name="Picture 12">
            <a:extLst>
              <a:ext uri="{FF2B5EF4-FFF2-40B4-BE49-F238E27FC236}">
                <a16:creationId xmlns:a16="http://schemas.microsoft.com/office/drawing/2014/main" id="{BCDCBC8F-3558-4A4A-99DB-ACAAEDAEBC9F}"/>
              </a:ext>
            </a:extLst>
          </p:cNvPr>
          <p:cNvPicPr>
            <a:picLocks noChangeAspect="1"/>
          </p:cNvPicPr>
          <p:nvPr/>
        </p:nvPicPr>
        <p:blipFill>
          <a:blip r:embed="rId3"/>
          <a:stretch>
            <a:fillRect/>
          </a:stretch>
        </p:blipFill>
        <p:spPr>
          <a:xfrm>
            <a:off x="8778689" y="1503233"/>
            <a:ext cx="2749280" cy="3758303"/>
          </a:xfrm>
          <a:prstGeom prst="rect">
            <a:avLst/>
          </a:prstGeom>
        </p:spPr>
      </p:pic>
      <p:sp>
        <p:nvSpPr>
          <p:cNvPr id="14" name="TextBox 13">
            <a:extLst>
              <a:ext uri="{FF2B5EF4-FFF2-40B4-BE49-F238E27FC236}">
                <a16:creationId xmlns:a16="http://schemas.microsoft.com/office/drawing/2014/main" id="{B01E3909-0EB2-F247-A8F8-391903494F33}"/>
              </a:ext>
            </a:extLst>
          </p:cNvPr>
          <p:cNvSpPr txBox="1"/>
          <p:nvPr/>
        </p:nvSpPr>
        <p:spPr>
          <a:xfrm>
            <a:off x="8778689" y="5568041"/>
            <a:ext cx="2749280"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Friedrich Schlegel</a:t>
            </a:r>
          </a:p>
          <a:p>
            <a:pPr algn="ctr"/>
            <a:r>
              <a:rPr lang="en-US" sz="2000" dirty="0">
                <a:latin typeface="Times New Roman" panose="02020603050405020304" pitchFamily="18" charset="0"/>
                <a:cs typeface="Times New Roman" panose="02020603050405020304" pitchFamily="18" charset="0"/>
              </a:rPr>
              <a:t>(1772-1829)</a:t>
            </a:r>
          </a:p>
        </p:txBody>
      </p:sp>
    </p:spTree>
    <p:extLst>
      <p:ext uri="{BB962C8B-B14F-4D97-AF65-F5344CB8AC3E}">
        <p14:creationId xmlns:p14="http://schemas.microsoft.com/office/powerpoint/2010/main" val="1367031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Some Main Features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751114" y="1299412"/>
            <a:ext cx="10858500" cy="2677656"/>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1) art has a preeminent role to play in human life and culture</a:t>
            </a:r>
          </a:p>
          <a:p>
            <a:pPr algn="just"/>
            <a:r>
              <a:rPr lang="en-US" sz="2400" dirty="0">
                <a:latin typeface="Times New Roman" panose="02020603050405020304" pitchFamily="18" charset="0"/>
                <a:cs typeface="Times New Roman" panose="02020603050405020304" pitchFamily="18" charset="0"/>
              </a:rPr>
              <a:t>2) art becomes a source of truth</a:t>
            </a:r>
          </a:p>
          <a:p>
            <a:pPr algn="just"/>
            <a:r>
              <a:rPr lang="en-US" sz="2400" dirty="0">
                <a:latin typeface="Times New Roman" panose="02020603050405020304" pitchFamily="18" charset="0"/>
                <a:cs typeface="Times New Roman" panose="02020603050405020304" pitchFamily="18" charset="0"/>
              </a:rPr>
              <a:t>3) the faculty of the imagination becomes exalted</a:t>
            </a:r>
          </a:p>
          <a:p>
            <a:pPr algn="just"/>
            <a:r>
              <a:rPr lang="en-US" sz="2400" dirty="0">
                <a:latin typeface="Times New Roman" panose="02020603050405020304" pitchFamily="18" charset="0"/>
                <a:cs typeface="Times New Roman" panose="02020603050405020304" pitchFamily="18" charset="0"/>
              </a:rPr>
              <a:t>4) the notion of “aesthetic unity” of nature</a:t>
            </a:r>
          </a:p>
          <a:p>
            <a:pPr algn="just"/>
            <a:r>
              <a:rPr lang="en-US" sz="2400" dirty="0">
                <a:latin typeface="Times New Roman" panose="02020603050405020304" pitchFamily="18" charset="0"/>
                <a:cs typeface="Times New Roman" panose="02020603050405020304" pitchFamily="18" charset="0"/>
              </a:rPr>
              <a:t>5) an exaltation of artistic “genius”</a:t>
            </a:r>
          </a:p>
          <a:p>
            <a:pPr algn="just"/>
            <a:r>
              <a:rPr lang="en-US" sz="2400" dirty="0">
                <a:latin typeface="Times New Roman" panose="02020603050405020304" pitchFamily="18" charset="0"/>
                <a:cs typeface="Times New Roman" panose="02020603050405020304" pitchFamily="18" charset="0"/>
              </a:rPr>
              <a:t>6) the notion of the aesthetic as an autonomous realm</a:t>
            </a:r>
          </a:p>
          <a:p>
            <a:pPr algn="just"/>
            <a:r>
              <a:rPr lang="en-US" sz="2400" dirty="0">
                <a:latin typeface="Times New Roman" panose="02020603050405020304" pitchFamily="18" charset="0"/>
                <a:cs typeface="Times New Roman" panose="02020603050405020304" pitchFamily="18" charset="0"/>
              </a:rPr>
              <a:t>7) artistic production conceived as self-expression</a:t>
            </a:r>
          </a:p>
        </p:txBody>
      </p:sp>
    </p:spTree>
    <p:extLst>
      <p:ext uri="{BB962C8B-B14F-4D97-AF65-F5344CB8AC3E}">
        <p14:creationId xmlns:p14="http://schemas.microsoft.com/office/powerpoint/2010/main" val="3313256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Some Main Features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751114" y="1299412"/>
            <a:ext cx="10074729" cy="4154984"/>
          </a:xfrm>
          <a:prstGeom prst="rect">
            <a:avLst/>
          </a:prstGeom>
          <a:noFill/>
        </p:spPr>
        <p:txBody>
          <a:bodyPr wrap="square" rtlCol="0">
            <a:spAutoFit/>
          </a:bodyPr>
          <a:lstStyle/>
          <a:p>
            <a:pPr marL="457200" indent="-457200" algn="just">
              <a:buAutoNum type="arabicParenR"/>
            </a:pPr>
            <a:r>
              <a:rPr lang="en-US" sz="2400" b="1" dirty="0">
                <a:latin typeface="Times New Roman" panose="02020603050405020304" pitchFamily="18" charset="0"/>
                <a:cs typeface="Times New Roman" panose="02020603050405020304" pitchFamily="18" charset="0"/>
              </a:rPr>
              <a:t>art has a preeminent role to play in human life and culture</a:t>
            </a:r>
          </a:p>
          <a:p>
            <a:pPr algn="just"/>
            <a:r>
              <a:rPr lang="en-US" sz="2400" dirty="0">
                <a:latin typeface="Times New Roman" panose="02020603050405020304" pitchFamily="18" charset="0"/>
                <a:cs typeface="Times New Roman" panose="02020603050405020304" pitchFamily="18" charset="0"/>
              </a:rPr>
              <a:t>There is a divination of art—art has a religious significance and role in human society, an importance that rivaled and even surpassed the role analytical reason of the Enlightenment. Art leads to a feeling of unity of the human being with nature. The discord between man and nature that is the result of the gap between nature and freedom is replaced by a notion of “organic or aesthetic unity.” Thus, an important motif of Romanticism is that of a "circuitous journey," a move from alienation, through spiritual crisis, to a redemptive reintegration with the cosmos. There is a revaluation of the relationship between philosophy and art, or art and truth. Philosophy becomes aesthetic—art becomes the “organ of philosophy.”</a:t>
            </a:r>
          </a:p>
        </p:txBody>
      </p:sp>
    </p:spTree>
    <p:extLst>
      <p:ext uri="{BB962C8B-B14F-4D97-AF65-F5344CB8AC3E}">
        <p14:creationId xmlns:p14="http://schemas.microsoft.com/office/powerpoint/2010/main" val="2323378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Some Main Features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751114" y="1299412"/>
            <a:ext cx="9862457" cy="3046988"/>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2) art becomes a source of truth</a:t>
            </a:r>
          </a:p>
          <a:p>
            <a:pPr algn="just"/>
            <a:r>
              <a:rPr lang="en-US" sz="2400" dirty="0">
                <a:latin typeface="Times New Roman" panose="02020603050405020304" pitchFamily="18" charset="0"/>
                <a:cs typeface="Times New Roman" panose="02020603050405020304" pitchFamily="18" charset="0"/>
              </a:rPr>
              <a:t>Though Kant explicitly denied that art has “truth value,” some statements in the </a:t>
            </a:r>
            <a:r>
              <a:rPr lang="en-US" sz="2400" i="1" dirty="0">
                <a:latin typeface="Times New Roman" panose="02020603050405020304" pitchFamily="18" charset="0"/>
                <a:cs typeface="Times New Roman" panose="02020603050405020304" pitchFamily="18" charset="0"/>
              </a:rPr>
              <a:t>Critique of Judgment </a:t>
            </a:r>
            <a:r>
              <a:rPr lang="en-US" sz="2400" dirty="0">
                <a:latin typeface="Times New Roman" panose="02020603050405020304" pitchFamily="18" charset="0"/>
                <a:cs typeface="Times New Roman" panose="02020603050405020304" pitchFamily="18" charset="0"/>
              </a:rPr>
              <a:t>seemed to contradict this view. For Kant art is a matter of pleasure, not knowledge. He does hint, however, that art can put us into contact with something that cannot be grasped through concepts. Later Romanticist philosophers would develop the notion that it is through art that man can reach truth. This led to a higher value placed on art and artistic creation—a glorification of art. </a:t>
            </a:r>
          </a:p>
        </p:txBody>
      </p:sp>
    </p:spTree>
    <p:extLst>
      <p:ext uri="{BB962C8B-B14F-4D97-AF65-F5344CB8AC3E}">
        <p14:creationId xmlns:p14="http://schemas.microsoft.com/office/powerpoint/2010/main" val="575800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Some Main Features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751114" y="1299412"/>
            <a:ext cx="10499272" cy="3785652"/>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3) the faculty of the imagination becomes exalted</a:t>
            </a:r>
          </a:p>
          <a:p>
            <a:pPr algn="just"/>
            <a:r>
              <a:rPr lang="en-US" sz="2400" dirty="0">
                <a:latin typeface="Times New Roman" panose="02020603050405020304" pitchFamily="18" charset="0"/>
                <a:cs typeface="Times New Roman" panose="02020603050405020304" pitchFamily="18" charset="0"/>
              </a:rPr>
              <a:t>This claim to knowledge gave rise to a new theory of the imagination. Now it was not only a faculty of inventing and reassembling materials, but a faculty of seizing directly upon important truths. The influence of the Kantian Copernican revolution gave a sense of creativity to the mind. The mind is no longer viewed as passive discoverer of truth, but somehow active, creative. </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Baudelaire: “Imagination is, as it were, a divine faculty, which perceives directly, without the use of philosophical methods, the secret and intimate relationships of things...”</a:t>
            </a:r>
          </a:p>
        </p:txBody>
      </p:sp>
    </p:spTree>
    <p:extLst>
      <p:ext uri="{BB962C8B-B14F-4D97-AF65-F5344CB8AC3E}">
        <p14:creationId xmlns:p14="http://schemas.microsoft.com/office/powerpoint/2010/main" val="1885303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Some Main Features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751114" y="1299412"/>
            <a:ext cx="10025743" cy="341632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4) the notion of “aesthetic unity” of nature</a:t>
            </a:r>
          </a:p>
          <a:p>
            <a:pPr algn="just"/>
            <a:r>
              <a:rPr lang="en-US" sz="2400" dirty="0">
                <a:latin typeface="Times New Roman" panose="02020603050405020304" pitchFamily="18" charset="0"/>
                <a:cs typeface="Times New Roman" panose="02020603050405020304" pitchFamily="18" charset="0"/>
              </a:rPr>
              <a:t>Nature is understood as a single unified and interconnected whole, and not merely objective soulless matter. Goethe emphasized a deep sense of the organic unity of all nature, and man as a part of nature. He also suggested that works of art grow out of, and express man’s unity with nature. Here, again, the important thing is the notion of art as revealing nature herself, and thus having an importance rivaling science.</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Shelley: “A poem is the very image of life expressed in its eternal truth.”</a:t>
            </a:r>
          </a:p>
        </p:txBody>
      </p:sp>
    </p:spTree>
    <p:extLst>
      <p:ext uri="{BB962C8B-B14F-4D97-AF65-F5344CB8AC3E}">
        <p14:creationId xmlns:p14="http://schemas.microsoft.com/office/powerpoint/2010/main" val="3413145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Some Main Features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702129" y="1058780"/>
            <a:ext cx="10907485" cy="5262979"/>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5) an exaltation of artistic “genius”</a:t>
            </a:r>
          </a:p>
          <a:p>
            <a:pPr algn="just"/>
            <a:r>
              <a:rPr lang="en-US" sz="2400" dirty="0">
                <a:latin typeface="Times New Roman" panose="02020603050405020304" pitchFamily="18" charset="0"/>
                <a:cs typeface="Times New Roman" panose="02020603050405020304" pitchFamily="18" charset="0"/>
              </a:rPr>
              <a:t>Kant’s notion of “genius” as the talent that generates “aesthetic ideas” which provide the soul that distinguishes “fine art” had a great influence on the development of Romanticism. An “aesthetic idea” is an idea for which no adequate concept can be found, and thus cannot be made intelligible by language. The notion of an “aesthetic idea” thus pointed toward the view of art as expressing the inexpressible. This also suggested that art is something more than mere pleasure. In Romanticism art takes on a religious dimension, with the artist seen as divinely inspired in a way Plato couldn’t imagine. The artistic genius becomes a Promethean figure, rival of both Nature and God.</a:t>
            </a:r>
          </a:p>
          <a:p>
            <a:pPr algn="just"/>
            <a:r>
              <a:rPr lang="en-US" sz="2400" dirty="0">
                <a:latin typeface="Times New Roman" panose="02020603050405020304" pitchFamily="18" charset="0"/>
                <a:cs typeface="Times New Roman" panose="02020603050405020304" pitchFamily="18" charset="0"/>
              </a:rPr>
              <a:t>Novalis: “The genuine poet is always a priest.”</a:t>
            </a:r>
          </a:p>
          <a:p>
            <a:pPr algn="just"/>
            <a:r>
              <a:rPr lang="en-US" sz="2400" dirty="0">
                <a:latin typeface="Times New Roman" panose="02020603050405020304" pitchFamily="18" charset="0"/>
                <a:cs typeface="Times New Roman" panose="02020603050405020304" pitchFamily="18" charset="0"/>
              </a:rPr>
              <a:t>Goethe calls the artist “God’s anointed.”</a:t>
            </a:r>
          </a:p>
          <a:p>
            <a:pPr algn="just"/>
            <a:r>
              <a:rPr lang="en-US" sz="2400" dirty="0">
                <a:latin typeface="Times New Roman" panose="02020603050405020304" pitchFamily="18" charset="0"/>
                <a:cs typeface="Times New Roman" panose="02020603050405020304" pitchFamily="18" charset="0"/>
              </a:rPr>
              <a:t>Victor Hugo: “Nature is God’s immediate creation, and art is what God creates through the mind of man.”</a:t>
            </a:r>
          </a:p>
        </p:txBody>
      </p:sp>
    </p:spTree>
    <p:extLst>
      <p:ext uri="{BB962C8B-B14F-4D97-AF65-F5344CB8AC3E}">
        <p14:creationId xmlns:p14="http://schemas.microsoft.com/office/powerpoint/2010/main" val="1747607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Some Main Features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751114" y="1299412"/>
            <a:ext cx="10858500" cy="3046988"/>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6) the notion of the aesthetic as an autonomous realm</a:t>
            </a:r>
          </a:p>
          <a:p>
            <a:pPr algn="just"/>
            <a:r>
              <a:rPr lang="en-US" sz="2400" dirty="0">
                <a:latin typeface="Times New Roman" panose="02020603050405020304" pitchFamily="18" charset="0"/>
                <a:cs typeface="Times New Roman" panose="02020603050405020304" pitchFamily="18" charset="0"/>
              </a:rPr>
              <a:t>Kant maintained the autonomy of aesthetic judgment (as distinguished from the theoretical and the practical). Though Kant did not explicitly demarcate an independent realm of the aesthetic, he was read by later Romanticist thinkers to have indeed distinguished the aesthetic as an autonomous realm separated from the realms of nature and freedom. Later Romanticist philosophers would develop the notion of the aesthetic as an independent, autonomous realm.</a:t>
            </a: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93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Some Main Features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751114" y="1299412"/>
            <a:ext cx="10858500" cy="4524315"/>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7) artistic production conceived as self-expression</a:t>
            </a:r>
          </a:p>
          <a:p>
            <a:pPr algn="just"/>
            <a:r>
              <a:rPr lang="en-US" sz="2400" dirty="0">
                <a:latin typeface="Times New Roman" panose="02020603050405020304" pitchFamily="18" charset="0"/>
                <a:cs typeface="Times New Roman" panose="02020603050405020304" pitchFamily="18" charset="0"/>
              </a:rPr>
              <a:t>Artistic production becomes conceived as essentially an act of self-expression. The critic becomes more concerned with the artist—his sincerity, details of biography, inner spiritual life.</a:t>
            </a:r>
          </a:p>
          <a:p>
            <a:pPr algn="just"/>
            <a:r>
              <a:rPr lang="en-US" sz="2400" dirty="0">
                <a:latin typeface="Times New Roman" panose="02020603050405020304" pitchFamily="18" charset="0"/>
                <a:cs typeface="Times New Roman" panose="02020603050405020304" pitchFamily="18" charset="0"/>
              </a:rPr>
              <a:t>Victor Hugo: “What indeed is a poet? A man who feels strongly and expresses his feelings in a more expressive language”</a:t>
            </a:r>
          </a:p>
          <a:p>
            <a:pPr algn="just"/>
            <a:r>
              <a:rPr lang="en-US" sz="2400" dirty="0">
                <a:latin typeface="Times New Roman" panose="02020603050405020304" pitchFamily="18" charset="0"/>
                <a:cs typeface="Times New Roman" panose="02020603050405020304" pitchFamily="18" charset="0"/>
              </a:rPr>
              <a:t>We find this notion already in Voltaire: “Poetry is almost nothing but feeling.”</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Thus the imitation theory of art is set aside, or relegated to a subordinate position, and a form of expression theory develops, which shifts the focus from the artwork to </a:t>
            </a:r>
          </a:p>
          <a:p>
            <a:pPr algn="just"/>
            <a:r>
              <a:rPr lang="en-US" sz="2400" dirty="0">
                <a:latin typeface="Times New Roman" panose="02020603050405020304" pitchFamily="18" charset="0"/>
                <a:cs typeface="Times New Roman" panose="02020603050405020304" pitchFamily="18" charset="0"/>
              </a:rPr>
              <a:t>the artist’s state of mind.</a:t>
            </a: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948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7F55AC-D9F4-4D4D-B95F-D2AA537D0520}"/>
              </a:ext>
            </a:extLst>
          </p:cNvPr>
          <p:cNvSpPr txBox="1"/>
          <p:nvPr/>
        </p:nvSpPr>
        <p:spPr>
          <a:xfrm>
            <a:off x="344789" y="584616"/>
            <a:ext cx="4994654" cy="1077218"/>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The Enlightenment</a:t>
            </a: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7FC703B-B3E0-224D-A623-63BBD07F1498}"/>
              </a:ext>
            </a:extLst>
          </p:cNvPr>
          <p:cNvSpPr txBox="1"/>
          <p:nvPr/>
        </p:nvSpPr>
        <p:spPr>
          <a:xfrm>
            <a:off x="6455228" y="584616"/>
            <a:ext cx="4746166"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Romanticism</a:t>
            </a:r>
          </a:p>
        </p:txBody>
      </p:sp>
      <p:cxnSp>
        <p:nvCxnSpPr>
          <p:cNvPr id="7" name="Straight Connector 6">
            <a:extLst>
              <a:ext uri="{FF2B5EF4-FFF2-40B4-BE49-F238E27FC236}">
                <a16:creationId xmlns:a16="http://schemas.microsoft.com/office/drawing/2014/main" id="{E870479D-B6AE-694F-BD89-94917C8DB6B7}"/>
              </a:ext>
            </a:extLst>
          </p:cNvPr>
          <p:cNvCxnSpPr>
            <a:cxnSpLocks/>
          </p:cNvCxnSpPr>
          <p:nvPr/>
        </p:nvCxnSpPr>
        <p:spPr>
          <a:xfrm>
            <a:off x="5824959" y="2106384"/>
            <a:ext cx="0" cy="2825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4D1FB65-A1C7-604B-B0DB-92646C3AECC9}"/>
              </a:ext>
            </a:extLst>
          </p:cNvPr>
          <p:cNvSpPr txBox="1"/>
          <p:nvPr/>
        </p:nvSpPr>
        <p:spPr>
          <a:xfrm>
            <a:off x="751114" y="1469037"/>
            <a:ext cx="4746169" cy="3477875"/>
          </a:xfrm>
          <a:prstGeom prst="rect">
            <a:avLst/>
          </a:prstGeom>
          <a:noFill/>
        </p:spPr>
        <p:txBody>
          <a:bodyPr wrap="square" rtlCol="0">
            <a:spAutoFit/>
          </a:bodyPr>
          <a:lstStyle/>
          <a:p>
            <a:pPr algn="just"/>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confidence in reason and science.</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Human progress through science and technology.</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Emphasis on individual liberty and religious tolerance.</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Nature viewed as a machine, and a mere resource for industrial development.</a:t>
            </a:r>
            <a:endParaRPr lang="en-US" dirty="0"/>
          </a:p>
        </p:txBody>
      </p:sp>
      <p:sp>
        <p:nvSpPr>
          <p:cNvPr id="9" name="TextBox 8">
            <a:extLst>
              <a:ext uri="{FF2B5EF4-FFF2-40B4-BE49-F238E27FC236}">
                <a16:creationId xmlns:a16="http://schemas.microsoft.com/office/drawing/2014/main" id="{F7A0B163-5D16-3A40-9290-AF816686A7FD}"/>
              </a:ext>
            </a:extLst>
          </p:cNvPr>
          <p:cNvSpPr txBox="1"/>
          <p:nvPr/>
        </p:nvSpPr>
        <p:spPr>
          <a:xfrm>
            <a:off x="6286500" y="1661834"/>
            <a:ext cx="4914894"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An emphasis on feelings and emotions.</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elevation of aesthetic experience, both in Fine Art and in Nature.</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importance of artistic creativity and genius.</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Nature viewed as an organic whole, a place to go for healing.</a:t>
            </a:r>
          </a:p>
        </p:txBody>
      </p:sp>
    </p:spTree>
    <p:extLst>
      <p:ext uri="{BB962C8B-B14F-4D97-AF65-F5344CB8AC3E}">
        <p14:creationId xmlns:p14="http://schemas.microsoft.com/office/powerpoint/2010/main" val="210772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Precursors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4604658" y="1845129"/>
            <a:ext cx="6841671" cy="3416320"/>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Rousseau made fertile contributions to the critique of Enlightenment. He emphasized the importance of the passions and emotions and was highly critical of the Enlightenment notion of the progress of civilization. He contrasted the life of what he called the ‘noble savage’ with the life of individuals in modernity, subjected to great inequities of wealth and living in degraded cities. </a:t>
            </a:r>
          </a:p>
          <a:p>
            <a:pPr algn="just"/>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ED71124-3AD9-C148-A24E-25F2B3C60257}"/>
              </a:ext>
            </a:extLst>
          </p:cNvPr>
          <p:cNvPicPr>
            <a:picLocks noChangeAspect="1"/>
          </p:cNvPicPr>
          <p:nvPr/>
        </p:nvPicPr>
        <p:blipFill>
          <a:blip r:embed="rId2"/>
          <a:stretch>
            <a:fillRect/>
          </a:stretch>
        </p:blipFill>
        <p:spPr>
          <a:xfrm>
            <a:off x="630463" y="1299413"/>
            <a:ext cx="3419021" cy="4088726"/>
          </a:xfrm>
          <a:prstGeom prst="rect">
            <a:avLst/>
          </a:prstGeom>
        </p:spPr>
      </p:pic>
      <p:sp>
        <p:nvSpPr>
          <p:cNvPr id="6" name="TextBox 5">
            <a:extLst>
              <a:ext uri="{FF2B5EF4-FFF2-40B4-BE49-F238E27FC236}">
                <a16:creationId xmlns:a16="http://schemas.microsoft.com/office/drawing/2014/main" id="{64E6103F-E76F-7B4B-AE73-8BEAB6308078}"/>
              </a:ext>
            </a:extLst>
          </p:cNvPr>
          <p:cNvSpPr txBox="1"/>
          <p:nvPr/>
        </p:nvSpPr>
        <p:spPr>
          <a:xfrm>
            <a:off x="653143" y="5502729"/>
            <a:ext cx="3396341"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Jean-Jacques Rousseau</a:t>
            </a:r>
          </a:p>
          <a:p>
            <a:pPr algn="ctr"/>
            <a:r>
              <a:rPr lang="en-US" dirty="0">
                <a:latin typeface="Times New Roman" panose="02020603050405020304" pitchFamily="18" charset="0"/>
                <a:cs typeface="Times New Roman" panose="02020603050405020304" pitchFamily="18" charset="0"/>
              </a:rPr>
              <a:t> (1712-1778)</a:t>
            </a:r>
            <a:br>
              <a:rPr lang="en-US" dirty="0"/>
            </a:br>
            <a:endParaRPr lang="en-US" dirty="0"/>
          </a:p>
          <a:p>
            <a:endParaRPr lang="en-US" dirty="0"/>
          </a:p>
        </p:txBody>
      </p:sp>
    </p:spTree>
    <p:extLst>
      <p:ext uri="{BB962C8B-B14F-4D97-AF65-F5344CB8AC3E}">
        <p14:creationId xmlns:p14="http://schemas.microsoft.com/office/powerpoint/2010/main" val="3082786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Precursors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4588330" y="1698171"/>
            <a:ext cx="6792684" cy="4462760"/>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Herder was a German thinker whose critique of the Enlightenment was in some ways more radical than Rousseau’s. Herder held that language is not just an instrument for expressing thoughts and ideas, but was that which makes thought possible. Different languages are thus not just alternative instruments for expressing the same ideas, but rather are themselves different ways of thinking. This idea of language undermined the Enlightenment assumption of a universal human essence. This view of language tends to emphasize national and cultural differences. It was liberating in a German-speaking world resentful of the dominance of French culture. Though not a Romanticist, Herder’s thought had an impact on the birth of Romanticism in Germany at the beginning of the 19th century.</a:t>
            </a:r>
          </a:p>
          <a:p>
            <a:pPr algn="just"/>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4E6103F-E76F-7B4B-AE73-8BEAB6308078}"/>
              </a:ext>
            </a:extLst>
          </p:cNvPr>
          <p:cNvSpPr txBox="1"/>
          <p:nvPr/>
        </p:nvSpPr>
        <p:spPr>
          <a:xfrm>
            <a:off x="600369" y="5845629"/>
            <a:ext cx="3449115"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Johann Gottfried Herder</a:t>
            </a:r>
          </a:p>
          <a:p>
            <a:pPr algn="ctr"/>
            <a:r>
              <a:rPr lang="en-US" dirty="0">
                <a:latin typeface="Times New Roman" panose="02020603050405020304" pitchFamily="18" charset="0"/>
                <a:cs typeface="Times New Roman" panose="02020603050405020304" pitchFamily="18" charset="0"/>
              </a:rPr>
              <a:t> (1744-1803)</a:t>
            </a:r>
            <a:br>
              <a:rPr lang="en-US" dirty="0"/>
            </a:br>
            <a:endParaRPr lang="en-US" dirty="0"/>
          </a:p>
          <a:p>
            <a:endParaRPr lang="en-US" dirty="0"/>
          </a:p>
        </p:txBody>
      </p:sp>
      <p:pic>
        <p:nvPicPr>
          <p:cNvPr id="7" name="Picture 6">
            <a:extLst>
              <a:ext uri="{FF2B5EF4-FFF2-40B4-BE49-F238E27FC236}">
                <a16:creationId xmlns:a16="http://schemas.microsoft.com/office/drawing/2014/main" id="{0A98413F-8619-3441-A802-697FC0CFCF38}"/>
              </a:ext>
            </a:extLst>
          </p:cNvPr>
          <p:cNvPicPr>
            <a:picLocks noChangeAspect="1"/>
          </p:cNvPicPr>
          <p:nvPr/>
        </p:nvPicPr>
        <p:blipFill>
          <a:blip r:embed="rId2"/>
          <a:stretch>
            <a:fillRect/>
          </a:stretch>
        </p:blipFill>
        <p:spPr>
          <a:xfrm>
            <a:off x="600369" y="1404258"/>
            <a:ext cx="3449115" cy="4327071"/>
          </a:xfrm>
          <a:prstGeom prst="rect">
            <a:avLst/>
          </a:prstGeom>
        </p:spPr>
      </p:pic>
    </p:spTree>
    <p:extLst>
      <p:ext uri="{BB962C8B-B14F-4D97-AF65-F5344CB8AC3E}">
        <p14:creationId xmlns:p14="http://schemas.microsoft.com/office/powerpoint/2010/main" val="3384414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Precursors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4392385" y="1600199"/>
            <a:ext cx="7004957" cy="4093428"/>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Though not a Romanticist, Schiller is the bridge between Kant and Romanticism. He develops and extends Kant’s discussion of the aesthetic, and is the first to take up Kant’s suggestion of a higher role for art. In his </a:t>
            </a:r>
            <a:r>
              <a:rPr lang="en-US" sz="2000" i="1" dirty="0">
                <a:latin typeface="Times New Roman" panose="02020603050405020304" pitchFamily="18" charset="0"/>
                <a:cs typeface="Times New Roman" panose="02020603050405020304" pitchFamily="18" charset="0"/>
              </a:rPr>
              <a:t>Letter of an Aesthetic Education of Man </a:t>
            </a:r>
            <a:r>
              <a:rPr lang="en-US" sz="2000" dirty="0">
                <a:latin typeface="Times New Roman" panose="02020603050405020304" pitchFamily="18" charset="0"/>
                <a:cs typeface="Times New Roman" panose="02020603050405020304" pitchFamily="18" charset="0"/>
              </a:rPr>
              <a:t>( 1794-95). Schiller puts forth a history of the whole of Western Culture in which the nobility and exaltation of Greek culture is contrasted with the fragmentation and alienation of modern man. For Schiller the cure for this alienation lies in art. The aim of Schiller’s aesthetic education is to establish an aesthetic state, an ideal towards which society can progress. For Schiller the artist-philosopher is the aesthetic educator who leads humanity to the ideal state. Schiller thus defines the notion of the avant-garde that informs much of 20th century art.</a:t>
            </a:r>
          </a:p>
        </p:txBody>
      </p:sp>
      <p:sp>
        <p:nvSpPr>
          <p:cNvPr id="6" name="TextBox 5">
            <a:extLst>
              <a:ext uri="{FF2B5EF4-FFF2-40B4-BE49-F238E27FC236}">
                <a16:creationId xmlns:a16="http://schemas.microsoft.com/office/drawing/2014/main" id="{64E6103F-E76F-7B4B-AE73-8BEAB6308078}"/>
              </a:ext>
            </a:extLst>
          </p:cNvPr>
          <p:cNvSpPr txBox="1"/>
          <p:nvPr/>
        </p:nvSpPr>
        <p:spPr>
          <a:xfrm>
            <a:off x="600369" y="5845629"/>
            <a:ext cx="3449115"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Friedrich Schiller </a:t>
            </a:r>
          </a:p>
          <a:p>
            <a:pPr algn="ctr"/>
            <a:r>
              <a:rPr lang="en-US" dirty="0">
                <a:latin typeface="Times New Roman" panose="02020603050405020304" pitchFamily="18" charset="0"/>
                <a:cs typeface="Times New Roman" panose="02020603050405020304" pitchFamily="18" charset="0"/>
              </a:rPr>
              <a:t>(1759-1805)</a:t>
            </a:r>
          </a:p>
        </p:txBody>
      </p:sp>
      <p:pic>
        <p:nvPicPr>
          <p:cNvPr id="4" name="Picture 3">
            <a:extLst>
              <a:ext uri="{FF2B5EF4-FFF2-40B4-BE49-F238E27FC236}">
                <a16:creationId xmlns:a16="http://schemas.microsoft.com/office/drawing/2014/main" id="{3FACDB9C-895E-9147-887C-048C57936631}"/>
              </a:ext>
            </a:extLst>
          </p:cNvPr>
          <p:cNvPicPr>
            <a:picLocks noChangeAspect="1"/>
          </p:cNvPicPr>
          <p:nvPr/>
        </p:nvPicPr>
        <p:blipFill>
          <a:blip r:embed="rId2"/>
          <a:stretch>
            <a:fillRect/>
          </a:stretch>
        </p:blipFill>
        <p:spPr>
          <a:xfrm>
            <a:off x="600369" y="1236960"/>
            <a:ext cx="3302160" cy="4502945"/>
          </a:xfrm>
          <a:prstGeom prst="rect">
            <a:avLst/>
          </a:prstGeom>
        </p:spPr>
      </p:pic>
    </p:spTree>
    <p:extLst>
      <p:ext uri="{BB962C8B-B14F-4D97-AF65-F5344CB8AC3E}">
        <p14:creationId xmlns:p14="http://schemas.microsoft.com/office/powerpoint/2010/main" val="3558153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Philosophers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4392386" y="1273629"/>
            <a:ext cx="7004956" cy="440120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Schelling transposes Schiller’s utopian idealism into an absolute idealism in which beauty actually constitutes the original essence of reality. In a manner similar to Kant’s Third Critique, Schelling constructs a transcendental idealism to bridge the gap between nature and reason. In </a:t>
            </a:r>
            <a:r>
              <a:rPr lang="en-US" sz="2000" i="1" dirty="0">
                <a:latin typeface="Times New Roman" panose="02020603050405020304" pitchFamily="18" charset="0"/>
                <a:cs typeface="Times New Roman" panose="02020603050405020304" pitchFamily="18" charset="0"/>
              </a:rPr>
              <a:t>The Philosophy of Art </a:t>
            </a:r>
            <a:r>
              <a:rPr lang="en-US" sz="2000" dirty="0">
                <a:latin typeface="Times New Roman" panose="02020603050405020304" pitchFamily="18" charset="0"/>
                <a:cs typeface="Times New Roman" panose="02020603050405020304" pitchFamily="18" charset="0"/>
              </a:rPr>
              <a:t>(1802-3) Schelling attempts a systematic philosophical articulation of the arts. This would play a significant role in the emergence of the aesthetic that informs modernism. In his </a:t>
            </a:r>
            <a:r>
              <a:rPr lang="en-US" sz="2000" i="1" dirty="0">
                <a:latin typeface="Times New Roman" panose="02020603050405020304" pitchFamily="18" charset="0"/>
                <a:cs typeface="Times New Roman" panose="02020603050405020304" pitchFamily="18" charset="0"/>
              </a:rPr>
              <a:t>System of Transcendental Idealism </a:t>
            </a:r>
            <a:r>
              <a:rPr lang="en-US" sz="2000" dirty="0">
                <a:latin typeface="Times New Roman" panose="02020603050405020304" pitchFamily="18" charset="0"/>
                <a:cs typeface="Times New Roman" panose="02020603050405020304" pitchFamily="18" charset="0"/>
              </a:rPr>
              <a:t>(1800), Schelling saw art as the ‘organ of philosophy’ for it can see what philosophical concepts cannot: the absolute. With this Schelling thus turns philosophy in an aesthetic direction. This notion of art as the ‘organ of philosophy,’ art as a means to get to the truth of reality, becomes one of the foundational elements of Romanticism in art and philosophy.</a:t>
            </a:r>
          </a:p>
        </p:txBody>
      </p:sp>
      <p:sp>
        <p:nvSpPr>
          <p:cNvPr id="6" name="TextBox 5">
            <a:extLst>
              <a:ext uri="{FF2B5EF4-FFF2-40B4-BE49-F238E27FC236}">
                <a16:creationId xmlns:a16="http://schemas.microsoft.com/office/drawing/2014/main" id="{64E6103F-E76F-7B4B-AE73-8BEAB6308078}"/>
              </a:ext>
            </a:extLst>
          </p:cNvPr>
          <p:cNvSpPr txBox="1"/>
          <p:nvPr/>
        </p:nvSpPr>
        <p:spPr>
          <a:xfrm>
            <a:off x="490409" y="5693627"/>
            <a:ext cx="3559076"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Friedrich Wilhelm Joseph </a:t>
            </a:r>
          </a:p>
          <a:p>
            <a:pPr algn="ctr"/>
            <a:r>
              <a:rPr lang="en-US" dirty="0">
                <a:latin typeface="Times New Roman" panose="02020603050405020304" pitchFamily="18" charset="0"/>
                <a:cs typeface="Times New Roman" panose="02020603050405020304" pitchFamily="18" charset="0"/>
              </a:rPr>
              <a:t>Schelling</a:t>
            </a:r>
          </a:p>
          <a:p>
            <a:pPr algn="ctr"/>
            <a:r>
              <a:rPr lang="en-US" dirty="0">
                <a:latin typeface="Times New Roman" panose="02020603050405020304" pitchFamily="18" charset="0"/>
                <a:cs typeface="Times New Roman" panose="02020603050405020304" pitchFamily="18" charset="0"/>
              </a:rPr>
              <a:t>(1775-1854)</a:t>
            </a:r>
          </a:p>
        </p:txBody>
      </p:sp>
      <p:pic>
        <p:nvPicPr>
          <p:cNvPr id="7" name="Picture 6" descr="A person wearing a suit and tie&#10;&#10;Description automatically generated">
            <a:extLst>
              <a:ext uri="{FF2B5EF4-FFF2-40B4-BE49-F238E27FC236}">
                <a16:creationId xmlns:a16="http://schemas.microsoft.com/office/drawing/2014/main" id="{F072B62F-BC60-D740-8CEF-4321EA24C2BB}"/>
              </a:ext>
            </a:extLst>
          </p:cNvPr>
          <p:cNvPicPr>
            <a:picLocks noChangeAspect="1"/>
          </p:cNvPicPr>
          <p:nvPr/>
        </p:nvPicPr>
        <p:blipFill>
          <a:blip r:embed="rId2"/>
          <a:stretch>
            <a:fillRect/>
          </a:stretch>
        </p:blipFill>
        <p:spPr>
          <a:xfrm>
            <a:off x="490408" y="1273628"/>
            <a:ext cx="3559076" cy="4419999"/>
          </a:xfrm>
          <a:prstGeom prst="rect">
            <a:avLst/>
          </a:prstGeom>
        </p:spPr>
      </p:pic>
    </p:spTree>
    <p:extLst>
      <p:ext uri="{BB962C8B-B14F-4D97-AF65-F5344CB8AC3E}">
        <p14:creationId xmlns:p14="http://schemas.microsoft.com/office/powerpoint/2010/main" val="1294920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914400"/>
          </a:xfrm>
        </p:spPr>
        <p:txBody>
          <a:bodyPr>
            <a:normAutofit/>
          </a:bodyPr>
          <a:lstStyle/>
          <a:p>
            <a:r>
              <a:rPr lang="en-US" sz="3600" dirty="0">
                <a:latin typeface="Times New Roman" panose="02020603050405020304" pitchFamily="18" charset="0"/>
                <a:cs typeface="Times New Roman" panose="02020603050405020304" pitchFamily="18" charset="0"/>
              </a:rPr>
              <a:t>Philosophers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4627313" y="1273629"/>
            <a:ext cx="7047615" cy="5324535"/>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Schopenhauer’s philosophy develops out of Romanticism celebrating art, especially music, as the means to the highest knowledge. In </a:t>
            </a:r>
            <a:r>
              <a:rPr lang="en-US" sz="2000" i="1" dirty="0">
                <a:latin typeface="Times New Roman" panose="02020603050405020304" pitchFamily="18" charset="0"/>
                <a:cs typeface="Times New Roman" panose="02020603050405020304" pitchFamily="18" charset="0"/>
              </a:rPr>
              <a:t>The World as Will and Representation</a:t>
            </a:r>
            <a:r>
              <a:rPr lang="en-US" sz="2000" dirty="0">
                <a:latin typeface="Times New Roman" panose="02020603050405020304" pitchFamily="18" charset="0"/>
                <a:cs typeface="Times New Roman" panose="02020603050405020304" pitchFamily="18" charset="0"/>
              </a:rPr>
              <a:t> (1844) Schopenhauer takes Kant’s distinction between the Phenomenal World the Noumenal World, the world as it is “in-itself,” and recasts it as the distinction between the </a:t>
            </a:r>
            <a:r>
              <a:rPr lang="en-US" sz="2000" i="1" dirty="0">
                <a:latin typeface="Times New Roman" panose="02020603050405020304" pitchFamily="18" charset="0"/>
                <a:cs typeface="Times New Roman" panose="02020603050405020304" pitchFamily="18" charset="0"/>
              </a:rPr>
              <a:t>World as Representati</a:t>
            </a:r>
            <a:r>
              <a:rPr lang="en-US" sz="2000" dirty="0">
                <a:latin typeface="Times New Roman" panose="02020603050405020304" pitchFamily="18" charset="0"/>
                <a:cs typeface="Times New Roman" panose="02020603050405020304" pitchFamily="18" charset="0"/>
              </a:rPr>
              <a:t>on and the </a:t>
            </a:r>
            <a:r>
              <a:rPr lang="en-US" sz="2000" i="1" dirty="0">
                <a:latin typeface="Times New Roman" panose="02020603050405020304" pitchFamily="18" charset="0"/>
                <a:cs typeface="Times New Roman" panose="02020603050405020304" pitchFamily="18" charset="0"/>
              </a:rPr>
              <a:t>World as Will</a:t>
            </a:r>
            <a:r>
              <a:rPr lang="en-US" sz="2000" dirty="0">
                <a:latin typeface="Times New Roman" panose="02020603050405020304" pitchFamily="18" charset="0"/>
                <a:cs typeface="Times New Roman" panose="02020603050405020304" pitchFamily="18" charset="0"/>
              </a:rPr>
              <a:t>. Whereas Kant thought the </a:t>
            </a:r>
            <a:r>
              <a:rPr lang="en-US" sz="2000" i="1" dirty="0">
                <a:latin typeface="Times New Roman" panose="02020603050405020304" pitchFamily="18" charset="0"/>
                <a:cs typeface="Times New Roman" panose="02020603050405020304" pitchFamily="18" charset="0"/>
              </a:rPr>
              <a:t>noumenal</a:t>
            </a:r>
            <a:r>
              <a:rPr lang="en-US" sz="2000" dirty="0">
                <a:latin typeface="Times New Roman" panose="02020603050405020304" pitchFamily="18" charset="0"/>
                <a:cs typeface="Times New Roman" panose="02020603050405020304" pitchFamily="18" charset="0"/>
              </a:rPr>
              <a:t> was unknowable, even though we must make assured postulates about it on moral grounds, Schopenhauer’s original and striking suggestion is that the thing in itself is really an irrational and limitless urge, what he called it “the Will to Live.” He thought the visual arts can reveal much about the </a:t>
            </a:r>
            <a:r>
              <a:rPr lang="en-US" sz="2000" i="1" dirty="0">
                <a:latin typeface="Times New Roman" panose="02020603050405020304" pitchFamily="18" charset="0"/>
                <a:cs typeface="Times New Roman" panose="02020603050405020304" pitchFamily="18" charset="0"/>
              </a:rPr>
              <a:t>World as Representation</a:t>
            </a:r>
            <a:r>
              <a:rPr lang="en-US" sz="2000" dirty="0">
                <a:latin typeface="Times New Roman" panose="02020603050405020304" pitchFamily="18" charset="0"/>
                <a:cs typeface="Times New Roman" panose="02020603050405020304" pitchFamily="18" charset="0"/>
              </a:rPr>
              <a:t>, but music, he thought, can reveal the deeper truth of reality, the Will underlying all existence. This emphasis on the importance of music influenced the composer Richard Wagner, and also the philosopher Friedrich Nietzsche. </a:t>
            </a:r>
          </a:p>
          <a:p>
            <a:pPr algn="just"/>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4E6103F-E76F-7B4B-AE73-8BEAB6308078}"/>
              </a:ext>
            </a:extLst>
          </p:cNvPr>
          <p:cNvSpPr txBox="1"/>
          <p:nvPr/>
        </p:nvSpPr>
        <p:spPr>
          <a:xfrm>
            <a:off x="356744" y="5894614"/>
            <a:ext cx="373595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Arthur Schopenhauer</a:t>
            </a:r>
          </a:p>
          <a:p>
            <a:pPr algn="ctr"/>
            <a:r>
              <a:rPr lang="en-US" dirty="0">
                <a:latin typeface="Times New Roman" panose="02020603050405020304" pitchFamily="18" charset="0"/>
                <a:cs typeface="Times New Roman" panose="02020603050405020304" pitchFamily="18" charset="0"/>
              </a:rPr>
              <a:t>(1788-1860)</a:t>
            </a:r>
          </a:p>
        </p:txBody>
      </p:sp>
      <p:pic>
        <p:nvPicPr>
          <p:cNvPr id="4" name="Picture 3">
            <a:extLst>
              <a:ext uri="{FF2B5EF4-FFF2-40B4-BE49-F238E27FC236}">
                <a16:creationId xmlns:a16="http://schemas.microsoft.com/office/drawing/2014/main" id="{D912700E-61FD-9E44-9947-CBCFBE6617E8}"/>
              </a:ext>
            </a:extLst>
          </p:cNvPr>
          <p:cNvPicPr>
            <a:picLocks noChangeAspect="1"/>
          </p:cNvPicPr>
          <p:nvPr/>
        </p:nvPicPr>
        <p:blipFill>
          <a:blip r:embed="rId2"/>
          <a:stretch>
            <a:fillRect/>
          </a:stretch>
        </p:blipFill>
        <p:spPr>
          <a:xfrm>
            <a:off x="356744" y="1058780"/>
            <a:ext cx="3913826" cy="4835834"/>
          </a:xfrm>
          <a:prstGeom prst="rect">
            <a:avLst/>
          </a:prstGeom>
        </p:spPr>
      </p:pic>
    </p:spTree>
    <p:extLst>
      <p:ext uri="{BB962C8B-B14F-4D97-AF65-F5344CB8AC3E}">
        <p14:creationId xmlns:p14="http://schemas.microsoft.com/office/powerpoint/2010/main" val="1133676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158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144380"/>
            <a:ext cx="12192000" cy="639391"/>
          </a:xfrm>
        </p:spPr>
        <p:txBody>
          <a:bodyPr>
            <a:normAutofit/>
          </a:bodyPr>
          <a:lstStyle/>
          <a:p>
            <a:r>
              <a:rPr lang="en-US" sz="3600" dirty="0">
                <a:latin typeface="Times New Roman" panose="02020603050405020304" pitchFamily="18" charset="0"/>
                <a:cs typeface="Times New Roman" panose="02020603050405020304" pitchFamily="18" charset="0"/>
              </a:rPr>
              <a:t>Philosophers of Romanticism</a:t>
            </a:r>
          </a:p>
        </p:txBody>
      </p:sp>
      <p:sp>
        <p:nvSpPr>
          <p:cNvPr id="5" name="TextBox 4">
            <a:extLst>
              <a:ext uri="{FF2B5EF4-FFF2-40B4-BE49-F238E27FC236}">
                <a16:creationId xmlns:a16="http://schemas.microsoft.com/office/drawing/2014/main" id="{7D4B4788-6E2A-BD4C-A9A9-F4BE30382EED}"/>
              </a:ext>
            </a:extLst>
          </p:cNvPr>
          <p:cNvSpPr txBox="1"/>
          <p:nvPr/>
        </p:nvSpPr>
        <p:spPr>
          <a:xfrm>
            <a:off x="6897190" y="1164414"/>
            <a:ext cx="4728754" cy="378565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In this painting Richard Wagner stands before a portrait of Schopenhauer while he is lecturing, probably about the importance of music. To his left is Franz Liszt, the great Hungarian composer, virtuoso pianist, conductor, music teacher, arranger, and organist of the Romantic era. Liszt is widely regarded as one of the greatest pianists of all time. To Wagner’s right, listening intently, is Liszt’s daughter </a:t>
            </a:r>
            <a:r>
              <a:rPr lang="en-US" sz="2000" dirty="0" err="1">
                <a:latin typeface="Times New Roman" panose="02020603050405020304" pitchFamily="18" charset="0"/>
                <a:cs typeface="Times New Roman" panose="02020603050405020304" pitchFamily="18" charset="0"/>
              </a:rPr>
              <a:t>Cosima</a:t>
            </a:r>
            <a:r>
              <a:rPr lang="en-US" sz="2000" dirty="0">
                <a:latin typeface="Times New Roman" panose="02020603050405020304" pitchFamily="18" charset="0"/>
                <a:cs typeface="Times New Roman" panose="02020603050405020304" pitchFamily="18" charset="0"/>
              </a:rPr>
              <a:t>, who was Wagner’s wife. Also listening to Wagner is the young Friedrich Nietzsche. </a:t>
            </a:r>
          </a:p>
        </p:txBody>
      </p:sp>
      <p:sp>
        <p:nvSpPr>
          <p:cNvPr id="6" name="TextBox 5">
            <a:extLst>
              <a:ext uri="{FF2B5EF4-FFF2-40B4-BE49-F238E27FC236}">
                <a16:creationId xmlns:a16="http://schemas.microsoft.com/office/drawing/2014/main" id="{64E6103F-E76F-7B4B-AE73-8BEAB6308078}"/>
              </a:ext>
            </a:extLst>
          </p:cNvPr>
          <p:cNvSpPr txBox="1"/>
          <p:nvPr/>
        </p:nvSpPr>
        <p:spPr>
          <a:xfrm>
            <a:off x="683314" y="5243014"/>
            <a:ext cx="10942629" cy="1323439"/>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After becoming a professor at Basel University in Switzerland, Nietzsche made many trips to the Wagner’s home in </a:t>
            </a:r>
            <a:r>
              <a:rPr lang="en-US" sz="2000" dirty="0" err="1">
                <a:latin typeface="Times New Roman" panose="02020603050405020304" pitchFamily="18" charset="0"/>
                <a:cs typeface="Times New Roman" panose="02020603050405020304" pitchFamily="18" charset="0"/>
              </a:rPr>
              <a:t>Tribschen</a:t>
            </a:r>
            <a:r>
              <a:rPr lang="en-US" sz="2000" dirty="0">
                <a:latin typeface="Times New Roman" panose="02020603050405020304" pitchFamily="18" charset="0"/>
                <a:cs typeface="Times New Roman" panose="02020603050405020304" pitchFamily="18" charset="0"/>
              </a:rPr>
              <a:t>. He would dedicate his first book, </a:t>
            </a:r>
            <a:r>
              <a:rPr lang="en-US" sz="2000" i="1" dirty="0">
                <a:latin typeface="Times New Roman" panose="02020603050405020304" pitchFamily="18" charset="0"/>
                <a:cs typeface="Times New Roman" panose="02020603050405020304" pitchFamily="18" charset="0"/>
              </a:rPr>
              <a:t>The Birth of Tragedy</a:t>
            </a:r>
            <a:r>
              <a:rPr lang="en-US" sz="2000" dirty="0">
                <a:latin typeface="Times New Roman" panose="02020603050405020304" pitchFamily="18" charset="0"/>
                <a:cs typeface="Times New Roman" panose="02020603050405020304" pitchFamily="18" charset="0"/>
              </a:rPr>
              <a:t>, to Wagner. </a:t>
            </a:r>
            <a:r>
              <a:rPr lang="en-US" sz="2000" i="1" dirty="0">
                <a:latin typeface="Times New Roman" panose="02020603050405020304" pitchFamily="18" charset="0"/>
                <a:cs typeface="Times New Roman" panose="02020603050405020304" pitchFamily="18" charset="0"/>
              </a:rPr>
              <a:t>The Birth of Tragedy</a:t>
            </a:r>
            <a:r>
              <a:rPr lang="en-US" sz="2000" dirty="0">
                <a:latin typeface="Times New Roman" panose="02020603050405020304" pitchFamily="18" charset="0"/>
                <a:cs typeface="Times New Roman" panose="02020603050405020304" pitchFamily="18" charset="0"/>
              </a:rPr>
              <a:t> was strongly influenced by Schopenhauer’s philosophy, and he would later criticize it for its ‘youthful Romanticism.’</a:t>
            </a:r>
          </a:p>
        </p:txBody>
      </p:sp>
      <p:pic>
        <p:nvPicPr>
          <p:cNvPr id="7" name="Picture 6">
            <a:extLst>
              <a:ext uri="{FF2B5EF4-FFF2-40B4-BE49-F238E27FC236}">
                <a16:creationId xmlns:a16="http://schemas.microsoft.com/office/drawing/2014/main" id="{41B82250-07A8-4A40-A0E8-2BB0D8B8C3B5}"/>
              </a:ext>
            </a:extLst>
          </p:cNvPr>
          <p:cNvPicPr>
            <a:picLocks noChangeAspect="1"/>
          </p:cNvPicPr>
          <p:nvPr/>
        </p:nvPicPr>
        <p:blipFill>
          <a:blip r:embed="rId2"/>
          <a:stretch>
            <a:fillRect/>
          </a:stretch>
        </p:blipFill>
        <p:spPr>
          <a:xfrm>
            <a:off x="683315" y="944507"/>
            <a:ext cx="5821988" cy="4137770"/>
          </a:xfrm>
          <a:prstGeom prst="rect">
            <a:avLst/>
          </a:prstGeom>
        </p:spPr>
      </p:pic>
    </p:spTree>
    <p:extLst>
      <p:ext uri="{BB962C8B-B14F-4D97-AF65-F5344CB8AC3E}">
        <p14:creationId xmlns:p14="http://schemas.microsoft.com/office/powerpoint/2010/main" val="30045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FC703B-B3E0-224D-A623-63BBD07F1498}"/>
              </a:ext>
            </a:extLst>
          </p:cNvPr>
          <p:cNvSpPr txBox="1"/>
          <p:nvPr/>
        </p:nvSpPr>
        <p:spPr>
          <a:xfrm>
            <a:off x="-1" y="207372"/>
            <a:ext cx="12066815"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Important Artists, Writers, and Composers of Romanticism</a:t>
            </a:r>
          </a:p>
        </p:txBody>
      </p:sp>
      <p:sp>
        <p:nvSpPr>
          <p:cNvPr id="10" name="TextBox 9">
            <a:extLst>
              <a:ext uri="{FF2B5EF4-FFF2-40B4-BE49-F238E27FC236}">
                <a16:creationId xmlns:a16="http://schemas.microsoft.com/office/drawing/2014/main" id="{59B48522-6246-B843-B4FF-9D1FA6BBD561}"/>
              </a:ext>
            </a:extLst>
          </p:cNvPr>
          <p:cNvSpPr txBox="1"/>
          <p:nvPr/>
        </p:nvSpPr>
        <p:spPr>
          <a:xfrm>
            <a:off x="440872" y="1126671"/>
            <a:ext cx="2743200" cy="3539430"/>
          </a:xfrm>
          <a:prstGeom prst="rect">
            <a:avLst/>
          </a:prstGeom>
          <a:noFill/>
        </p:spPr>
        <p:txBody>
          <a:bodyPr wrap="square" rtlCol="0">
            <a:spAutoFit/>
          </a:bodyPr>
          <a:lstStyle/>
          <a:p>
            <a:r>
              <a:rPr lang="en-US" sz="2400" u="sng" dirty="0">
                <a:latin typeface="Times New Roman" panose="02020603050405020304" pitchFamily="18" charset="0"/>
                <a:cs typeface="Times New Roman" panose="02020603050405020304" pitchFamily="18" charset="0"/>
                <a:hlinkClick r:id="rId2"/>
              </a:rPr>
              <a:t>Painters</a:t>
            </a:r>
            <a:endParaRPr lang="en-US" sz="2400" u="sng"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Thomas Cole</a:t>
            </a:r>
          </a:p>
          <a:p>
            <a:r>
              <a:rPr lang="en-US" sz="2000" dirty="0">
                <a:latin typeface="Times New Roman" panose="02020603050405020304" pitchFamily="18" charset="0"/>
                <a:cs typeface="Times New Roman" panose="02020603050405020304" pitchFamily="18" charset="0"/>
              </a:rPr>
              <a:t>Francesco </a:t>
            </a:r>
            <a:r>
              <a:rPr lang="en-US" sz="2000" dirty="0" err="1">
                <a:latin typeface="Times New Roman" panose="02020603050405020304" pitchFamily="18" charset="0"/>
                <a:cs typeface="Times New Roman" panose="02020603050405020304" pitchFamily="18" charset="0"/>
              </a:rPr>
              <a:t>Hayez</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Ivan </a:t>
            </a:r>
            <a:r>
              <a:rPr lang="en-US" sz="2000" dirty="0" err="1">
                <a:latin typeface="Times New Roman" panose="02020603050405020304" pitchFamily="18" charset="0"/>
                <a:cs typeface="Times New Roman" panose="02020603050405020304" pitchFamily="18" charset="0"/>
              </a:rPr>
              <a:t>Aivazovsky</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Theodore Gericault</a:t>
            </a:r>
          </a:p>
          <a:p>
            <a:r>
              <a:rPr lang="en-US" sz="2000" dirty="0">
                <a:latin typeface="Times New Roman" panose="02020603050405020304" pitchFamily="18" charset="0"/>
                <a:cs typeface="Times New Roman" panose="02020603050405020304" pitchFamily="18" charset="0"/>
              </a:rPr>
              <a:t>John Constable</a:t>
            </a:r>
          </a:p>
          <a:p>
            <a:r>
              <a:rPr lang="en-US" sz="2000" dirty="0">
                <a:latin typeface="Times New Roman" panose="02020603050405020304" pitchFamily="18" charset="0"/>
                <a:cs typeface="Times New Roman" panose="02020603050405020304" pitchFamily="18" charset="0"/>
              </a:rPr>
              <a:t>William Blake</a:t>
            </a:r>
          </a:p>
          <a:p>
            <a:r>
              <a:rPr lang="en-US" sz="2000" dirty="0">
                <a:latin typeface="Times New Roman" panose="02020603050405020304" pitchFamily="18" charset="0"/>
                <a:cs typeface="Times New Roman" panose="02020603050405020304" pitchFamily="18" charset="0"/>
              </a:rPr>
              <a:t>Eugene Delacroix</a:t>
            </a:r>
          </a:p>
          <a:p>
            <a:r>
              <a:rPr lang="en-US" sz="2000" dirty="0">
                <a:latin typeface="Times New Roman" panose="02020603050405020304" pitchFamily="18" charset="0"/>
                <a:cs typeface="Times New Roman" panose="02020603050405020304" pitchFamily="18" charset="0"/>
              </a:rPr>
              <a:t>Caspar David Friedrich</a:t>
            </a:r>
          </a:p>
          <a:p>
            <a:r>
              <a:rPr lang="en-US" sz="2000" dirty="0">
                <a:latin typeface="Times New Roman" panose="02020603050405020304" pitchFamily="18" charset="0"/>
                <a:cs typeface="Times New Roman" panose="02020603050405020304" pitchFamily="18" charset="0"/>
              </a:rPr>
              <a:t>J.M.W. Turner</a:t>
            </a:r>
          </a:p>
          <a:p>
            <a:r>
              <a:rPr lang="en-US" sz="2000" dirty="0">
                <a:latin typeface="Times New Roman" panose="02020603050405020304" pitchFamily="18" charset="0"/>
                <a:cs typeface="Times New Roman" panose="02020603050405020304" pitchFamily="18" charset="0"/>
              </a:rPr>
              <a:t>Francisco Goya</a:t>
            </a:r>
          </a:p>
        </p:txBody>
      </p:sp>
      <p:sp>
        <p:nvSpPr>
          <p:cNvPr id="12" name="TextBox 11">
            <a:extLst>
              <a:ext uri="{FF2B5EF4-FFF2-40B4-BE49-F238E27FC236}">
                <a16:creationId xmlns:a16="http://schemas.microsoft.com/office/drawing/2014/main" id="{E0772808-6B68-A246-A302-793F779DFA47}"/>
              </a:ext>
            </a:extLst>
          </p:cNvPr>
          <p:cNvSpPr txBox="1"/>
          <p:nvPr/>
        </p:nvSpPr>
        <p:spPr>
          <a:xfrm>
            <a:off x="3184073" y="1126671"/>
            <a:ext cx="3526970" cy="4154984"/>
          </a:xfrm>
          <a:prstGeom prst="rect">
            <a:avLst/>
          </a:prstGeom>
          <a:noFill/>
        </p:spPr>
        <p:txBody>
          <a:bodyPr wrap="square" rtlCol="0">
            <a:spAutoFit/>
          </a:bodyPr>
          <a:lstStyle/>
          <a:p>
            <a:r>
              <a:rPr lang="en-US" sz="2400" u="sng" dirty="0">
                <a:latin typeface="Times New Roman" panose="02020603050405020304" pitchFamily="18" charset="0"/>
                <a:cs typeface="Times New Roman" panose="02020603050405020304" pitchFamily="18" charset="0"/>
                <a:hlinkClick r:id="rId3"/>
              </a:rPr>
              <a:t>Literature</a:t>
            </a:r>
            <a:endParaRPr lang="en-US" sz="2400" u="sng"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Jane Austen</a:t>
            </a:r>
          </a:p>
          <a:p>
            <a:r>
              <a:rPr lang="en-US" sz="2000" dirty="0">
                <a:latin typeface="Times New Roman" panose="02020603050405020304" pitchFamily="18" charset="0"/>
                <a:cs typeface="Times New Roman" panose="02020603050405020304" pitchFamily="18" charset="0"/>
              </a:rPr>
              <a:t>Charlotte Brontë</a:t>
            </a:r>
          </a:p>
          <a:p>
            <a:r>
              <a:rPr lang="en-US" sz="2000" dirty="0">
                <a:latin typeface="Times New Roman" panose="02020603050405020304" pitchFamily="18" charset="0"/>
                <a:cs typeface="Times New Roman" panose="02020603050405020304" pitchFamily="18" charset="0"/>
              </a:rPr>
              <a:t>Lewis Carroll</a:t>
            </a:r>
          </a:p>
          <a:p>
            <a:r>
              <a:rPr lang="en-US" sz="2000" dirty="0">
                <a:latin typeface="Times New Roman" panose="02020603050405020304" pitchFamily="18" charset="0"/>
                <a:cs typeface="Times New Roman" panose="02020603050405020304" pitchFamily="18" charset="0"/>
              </a:rPr>
              <a:t>Mary Shelley</a:t>
            </a:r>
          </a:p>
          <a:p>
            <a:r>
              <a:rPr lang="en-US" sz="2000" dirty="0">
                <a:latin typeface="Times New Roman" panose="02020603050405020304" pitchFamily="18" charset="0"/>
                <a:cs typeface="Times New Roman" panose="02020603050405020304" pitchFamily="18" charset="0"/>
              </a:rPr>
              <a:t>Robert Louis Stevenson</a:t>
            </a:r>
          </a:p>
          <a:p>
            <a:r>
              <a:rPr lang="en-US" sz="2000" dirty="0">
                <a:latin typeface="Times New Roman" panose="02020603050405020304" pitchFamily="18" charset="0"/>
                <a:cs typeface="Times New Roman" panose="02020603050405020304" pitchFamily="18" charset="0"/>
              </a:rPr>
              <a:t>Johann Wolfgang von Goethe</a:t>
            </a:r>
          </a:p>
          <a:p>
            <a:r>
              <a:rPr lang="en-US" sz="2000" dirty="0">
                <a:latin typeface="Times New Roman" panose="02020603050405020304" pitchFamily="18" charset="0"/>
                <a:cs typeface="Times New Roman" panose="02020603050405020304" pitchFamily="18" charset="0"/>
              </a:rPr>
              <a:t>Nathaniel Hawthorne</a:t>
            </a:r>
          </a:p>
          <a:p>
            <a:r>
              <a:rPr lang="en-US" sz="2000" dirty="0">
                <a:latin typeface="Times New Roman" panose="02020603050405020304" pitchFamily="18" charset="0"/>
                <a:cs typeface="Times New Roman" panose="02020603050405020304" pitchFamily="18" charset="0"/>
              </a:rPr>
              <a:t>Victor Hugo</a:t>
            </a:r>
          </a:p>
          <a:p>
            <a:r>
              <a:rPr lang="en-US" sz="2000" dirty="0">
                <a:latin typeface="Times New Roman" panose="02020603050405020304" pitchFamily="18" charset="0"/>
                <a:cs typeface="Times New Roman" panose="02020603050405020304" pitchFamily="18" charset="0"/>
              </a:rPr>
              <a:t>Herman Melville</a:t>
            </a:r>
          </a:p>
          <a:p>
            <a:r>
              <a:rPr lang="en-US" sz="2000" dirty="0">
                <a:latin typeface="Times New Roman" panose="02020603050405020304" pitchFamily="18" charset="0"/>
                <a:cs typeface="Times New Roman" panose="02020603050405020304" pitchFamily="18" charset="0"/>
              </a:rPr>
              <a:t>Ralph Waldo Emerson</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1CC0739-16A9-DB41-9E65-07E66D0D1AF5}"/>
              </a:ext>
            </a:extLst>
          </p:cNvPr>
          <p:cNvSpPr txBox="1"/>
          <p:nvPr/>
        </p:nvSpPr>
        <p:spPr>
          <a:xfrm>
            <a:off x="6449786" y="1126671"/>
            <a:ext cx="2743200" cy="3539430"/>
          </a:xfrm>
          <a:prstGeom prst="rect">
            <a:avLst/>
          </a:prstGeom>
          <a:noFill/>
        </p:spPr>
        <p:txBody>
          <a:bodyPr wrap="square" rtlCol="0">
            <a:spAutoFit/>
          </a:bodyPr>
          <a:lstStyle/>
          <a:p>
            <a:r>
              <a:rPr lang="en-US" sz="2400" u="sng" dirty="0">
                <a:solidFill>
                  <a:srgbClr val="1A1A1A"/>
                </a:solidFill>
                <a:latin typeface="Times New Roman" panose="02020603050405020304" pitchFamily="18" charset="0"/>
                <a:cs typeface="Times New Roman" panose="02020603050405020304" pitchFamily="18" charset="0"/>
                <a:hlinkClick r:id="rId4"/>
              </a:rPr>
              <a:t>Poetry</a:t>
            </a:r>
            <a:endParaRPr lang="en-US" sz="2400" u="sng" dirty="0">
              <a:solidFill>
                <a:srgbClr val="1A1A1A"/>
              </a:solidFill>
              <a:latin typeface="Times New Roman" panose="02020603050405020304" pitchFamily="18" charset="0"/>
              <a:cs typeface="Times New Roman" panose="02020603050405020304" pitchFamily="18" charset="0"/>
            </a:endParaRPr>
          </a:p>
          <a:p>
            <a:r>
              <a:rPr lang="en-US" sz="2000" dirty="0">
                <a:solidFill>
                  <a:srgbClr val="1A1A1A"/>
                </a:solidFill>
                <a:latin typeface="Times New Roman" panose="02020603050405020304" pitchFamily="18" charset="0"/>
                <a:cs typeface="Times New Roman" panose="02020603050405020304" pitchFamily="18" charset="0"/>
              </a:rPr>
              <a:t>Samuel Taylor Coleridge</a:t>
            </a:r>
          </a:p>
          <a:p>
            <a:r>
              <a:rPr lang="en-US" sz="2000" dirty="0">
                <a:solidFill>
                  <a:srgbClr val="1A1A1A"/>
                </a:solidFill>
                <a:latin typeface="Times New Roman" panose="02020603050405020304" pitchFamily="18" charset="0"/>
                <a:cs typeface="Times New Roman" panose="02020603050405020304" pitchFamily="18" charset="0"/>
              </a:rPr>
              <a:t>Percy Bysshe Shelley</a:t>
            </a:r>
          </a:p>
          <a:p>
            <a:r>
              <a:rPr lang="en-US" sz="2000" dirty="0">
                <a:solidFill>
                  <a:srgbClr val="1A1A1A"/>
                </a:solidFill>
                <a:latin typeface="Times New Roman" panose="02020603050405020304" pitchFamily="18" charset="0"/>
                <a:cs typeface="Times New Roman" panose="02020603050405020304" pitchFamily="18" charset="0"/>
              </a:rPr>
              <a:t>Robert Burns</a:t>
            </a:r>
          </a:p>
          <a:p>
            <a:r>
              <a:rPr lang="en-US" sz="2000" dirty="0">
                <a:solidFill>
                  <a:srgbClr val="1A1A1A"/>
                </a:solidFill>
                <a:latin typeface="Times New Roman" panose="02020603050405020304" pitchFamily="18" charset="0"/>
                <a:cs typeface="Times New Roman" panose="02020603050405020304" pitchFamily="18" charset="0"/>
              </a:rPr>
              <a:t>Alexander Pushkin</a:t>
            </a:r>
          </a:p>
          <a:p>
            <a:r>
              <a:rPr lang="en-US" sz="2000" dirty="0">
                <a:solidFill>
                  <a:srgbClr val="1A1A1A"/>
                </a:solidFill>
                <a:latin typeface="Times New Roman" panose="02020603050405020304" pitchFamily="18" charset="0"/>
                <a:cs typeface="Times New Roman" panose="02020603050405020304" pitchFamily="18" charset="0"/>
              </a:rPr>
              <a:t>John Keats</a:t>
            </a:r>
          </a:p>
          <a:p>
            <a:r>
              <a:rPr lang="en-US" sz="2000" dirty="0">
                <a:solidFill>
                  <a:srgbClr val="1A1A1A"/>
                </a:solidFill>
                <a:latin typeface="Times New Roman" panose="02020603050405020304" pitchFamily="18" charset="0"/>
                <a:cs typeface="Times New Roman" panose="02020603050405020304" pitchFamily="18" charset="0"/>
              </a:rPr>
              <a:t>Victor Hugo</a:t>
            </a:r>
          </a:p>
          <a:p>
            <a:r>
              <a:rPr lang="en-US" sz="2000" dirty="0">
                <a:solidFill>
                  <a:srgbClr val="1A1A1A"/>
                </a:solidFill>
                <a:latin typeface="Times New Roman" panose="02020603050405020304" pitchFamily="18" charset="0"/>
                <a:cs typeface="Times New Roman" panose="02020603050405020304" pitchFamily="18" charset="0"/>
              </a:rPr>
              <a:t>Lord Byron</a:t>
            </a:r>
          </a:p>
          <a:p>
            <a:r>
              <a:rPr lang="en-US" sz="2000" dirty="0">
                <a:solidFill>
                  <a:srgbClr val="1A1A1A"/>
                </a:solidFill>
                <a:latin typeface="Times New Roman" panose="02020603050405020304" pitchFamily="18" charset="0"/>
                <a:cs typeface="Times New Roman" panose="02020603050405020304" pitchFamily="18" charset="0"/>
              </a:rPr>
              <a:t>William Wordsworth</a:t>
            </a:r>
          </a:p>
          <a:p>
            <a:r>
              <a:rPr lang="en-US" sz="2000" dirty="0">
                <a:solidFill>
                  <a:srgbClr val="1A1A1A"/>
                </a:solidFill>
                <a:latin typeface="Times New Roman" panose="02020603050405020304" pitchFamily="18" charset="0"/>
                <a:cs typeface="Times New Roman" panose="02020603050405020304" pitchFamily="18" charset="0"/>
              </a:rPr>
              <a:t>Edgar Allan Poe</a:t>
            </a:r>
          </a:p>
          <a:p>
            <a:r>
              <a:rPr lang="en-US" sz="2000" dirty="0">
                <a:solidFill>
                  <a:srgbClr val="1A1A1A"/>
                </a:solidFill>
                <a:latin typeface="Times New Roman" panose="02020603050405020304" pitchFamily="18" charset="0"/>
                <a:cs typeface="Times New Roman" panose="02020603050405020304" pitchFamily="18" charset="0"/>
              </a:rPr>
              <a:t>William Blake</a:t>
            </a:r>
            <a:endParaRPr lang="en-US"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065BDBD-C838-F642-BD37-A895B856640B}"/>
              </a:ext>
            </a:extLst>
          </p:cNvPr>
          <p:cNvSpPr txBox="1"/>
          <p:nvPr/>
        </p:nvSpPr>
        <p:spPr>
          <a:xfrm>
            <a:off x="9192986" y="1126671"/>
            <a:ext cx="2873828" cy="3847207"/>
          </a:xfrm>
          <a:prstGeom prst="rect">
            <a:avLst/>
          </a:prstGeom>
          <a:noFill/>
        </p:spPr>
        <p:txBody>
          <a:bodyPr wrap="square" rtlCol="0">
            <a:spAutoFit/>
          </a:bodyPr>
          <a:lstStyle/>
          <a:p>
            <a:r>
              <a:rPr lang="en-US" sz="2400" u="sng" dirty="0">
                <a:latin typeface="Times New Roman" panose="02020603050405020304" pitchFamily="18" charset="0"/>
                <a:cs typeface="Times New Roman" panose="02020603050405020304" pitchFamily="18" charset="0"/>
                <a:hlinkClick r:id="rId5"/>
              </a:rPr>
              <a:t>Music</a:t>
            </a:r>
            <a:endParaRPr lang="en-US" sz="2400" u="sng"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Hector Berlioz</a:t>
            </a:r>
          </a:p>
          <a:p>
            <a:r>
              <a:rPr lang="en-US" sz="2000" dirty="0" err="1">
                <a:latin typeface="Times New Roman" panose="02020603050405020304" pitchFamily="18" charset="0"/>
                <a:cs typeface="Times New Roman" panose="02020603050405020304" pitchFamily="18" charset="0"/>
              </a:rPr>
              <a:t>Fryderyck</a:t>
            </a:r>
            <a:r>
              <a:rPr lang="en-US" sz="2000" dirty="0">
                <a:latin typeface="Times New Roman" panose="02020603050405020304" pitchFamily="18" charset="0"/>
                <a:cs typeface="Times New Roman" panose="02020603050405020304" pitchFamily="18" charset="0"/>
              </a:rPr>
              <a:t> Chopin</a:t>
            </a:r>
          </a:p>
          <a:p>
            <a:r>
              <a:rPr lang="en-US" sz="2000" dirty="0">
                <a:latin typeface="Times New Roman" panose="02020603050405020304" pitchFamily="18" charset="0"/>
                <a:cs typeface="Times New Roman" panose="02020603050405020304" pitchFamily="18" charset="0"/>
              </a:rPr>
              <a:t>Robert Schumann</a:t>
            </a:r>
          </a:p>
          <a:p>
            <a:r>
              <a:rPr lang="en-US" sz="2000" dirty="0">
                <a:latin typeface="Times New Roman" panose="02020603050405020304" pitchFamily="18" charset="0"/>
                <a:cs typeface="Times New Roman" panose="02020603050405020304" pitchFamily="18" charset="0"/>
              </a:rPr>
              <a:t>Franz Liszt</a:t>
            </a:r>
          </a:p>
          <a:p>
            <a:r>
              <a:rPr lang="en-US" sz="2000" dirty="0">
                <a:latin typeface="Times New Roman" panose="02020603050405020304" pitchFamily="18" charset="0"/>
                <a:cs typeface="Times New Roman" panose="02020603050405020304" pitchFamily="18" charset="0"/>
              </a:rPr>
              <a:t>Richard Wagner</a:t>
            </a:r>
          </a:p>
          <a:p>
            <a:r>
              <a:rPr lang="en-US" sz="2000" dirty="0">
                <a:latin typeface="Times New Roman" panose="02020603050405020304" pitchFamily="18" charset="0"/>
                <a:cs typeface="Times New Roman" panose="02020603050405020304" pitchFamily="18" charset="0"/>
              </a:rPr>
              <a:t>Giuseppe Verdi</a:t>
            </a:r>
          </a:p>
          <a:p>
            <a:r>
              <a:rPr lang="en-US" sz="2000" dirty="0">
                <a:latin typeface="Times New Roman" panose="02020603050405020304" pitchFamily="18" charset="0"/>
                <a:cs typeface="Times New Roman" panose="02020603050405020304" pitchFamily="18" charset="0"/>
              </a:rPr>
              <a:t>Anton Bruckner</a:t>
            </a:r>
          </a:p>
          <a:p>
            <a:r>
              <a:rPr lang="en-US" sz="2000" dirty="0">
                <a:latin typeface="Times New Roman" panose="02020603050405020304" pitchFamily="18" charset="0"/>
                <a:cs typeface="Times New Roman" panose="02020603050405020304" pitchFamily="18" charset="0"/>
              </a:rPr>
              <a:t>Giacomo Puccini</a:t>
            </a:r>
          </a:p>
          <a:p>
            <a:r>
              <a:rPr lang="en-US" sz="2000" dirty="0" err="1">
                <a:latin typeface="Times New Roman" panose="02020603050405020304" pitchFamily="18" charset="0"/>
                <a:cs typeface="Times New Roman" panose="02020603050405020304" pitchFamily="18" charset="0"/>
              </a:rPr>
              <a:t>Pyotr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Il'yich</a:t>
            </a:r>
            <a:r>
              <a:rPr lang="en-US" sz="2000" dirty="0">
                <a:latin typeface="Times New Roman" panose="02020603050405020304" pitchFamily="18" charset="0"/>
                <a:cs typeface="Times New Roman" panose="02020603050405020304" pitchFamily="18" charset="0"/>
              </a:rPr>
              <a:t> Tchaikovsky</a:t>
            </a:r>
          </a:p>
          <a:p>
            <a:r>
              <a:rPr lang="en-US" sz="2000" dirty="0">
                <a:latin typeface="Times New Roman" panose="02020603050405020304" pitchFamily="18" charset="0"/>
                <a:cs typeface="Times New Roman" panose="02020603050405020304" pitchFamily="18" charset="0"/>
              </a:rPr>
              <a:t>Johannes Brahms</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83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5448301" y="4990011"/>
            <a:ext cx="6556466" cy="1384995"/>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The Ancient of Days</a:t>
            </a:r>
          </a:p>
          <a:p>
            <a:pPr algn="ctr"/>
            <a:r>
              <a:rPr lang="en-US" dirty="0">
                <a:latin typeface="Times New Roman" panose="02020603050405020304" pitchFamily="18" charset="0"/>
                <a:cs typeface="Times New Roman" panose="02020603050405020304" pitchFamily="18" charset="0"/>
              </a:rPr>
              <a:t>Relief etching with watercolor, William Blake, 1794.</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British Museum, London</a:t>
            </a:r>
          </a:p>
          <a:p>
            <a:pPr algn="ct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p:txBody>
      </p:sp>
      <p:pic>
        <p:nvPicPr>
          <p:cNvPr id="4" name="Picture 3" descr="ancient.jpg">
            <a:extLst>
              <a:ext uri="{FF2B5EF4-FFF2-40B4-BE49-F238E27FC236}">
                <a16:creationId xmlns:a16="http://schemas.microsoft.com/office/drawing/2014/main" id="{5183F10F-FE3E-2043-A954-6002E2DA78F4}"/>
              </a:ext>
            </a:extLst>
          </p:cNvPr>
          <p:cNvPicPr>
            <a:picLocks noChangeAspect="1"/>
          </p:cNvPicPr>
          <p:nvPr/>
        </p:nvPicPr>
        <p:blipFill>
          <a:blip r:embed="rId2"/>
          <a:stretch>
            <a:fillRect/>
          </a:stretch>
        </p:blipFill>
        <p:spPr>
          <a:xfrm>
            <a:off x="221082" y="143987"/>
            <a:ext cx="4632283" cy="6595968"/>
          </a:xfrm>
          <a:prstGeom prst="rect">
            <a:avLst/>
          </a:prstGeom>
        </p:spPr>
      </p:pic>
    </p:spTree>
    <p:extLst>
      <p:ext uri="{BB962C8B-B14F-4D97-AF65-F5344CB8AC3E}">
        <p14:creationId xmlns:p14="http://schemas.microsoft.com/office/powerpoint/2010/main" val="2354039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7491739" y="4990011"/>
            <a:ext cx="4513027" cy="1384995"/>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The Lazar House (The House of Death) </a:t>
            </a:r>
          </a:p>
          <a:p>
            <a:pPr algn="ctr"/>
            <a:r>
              <a:rPr lang="en-US" dirty="0">
                <a:latin typeface="Times New Roman" panose="02020603050405020304" pitchFamily="18" charset="0"/>
                <a:cs typeface="Times New Roman" panose="02020603050405020304" pitchFamily="18" charset="0"/>
              </a:rPr>
              <a:t>Color print, William Blake, 1795.</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British Museum, London</a:t>
            </a:r>
          </a:p>
          <a:p>
            <a:pPr algn="ct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p:txBody>
      </p:sp>
      <p:pic>
        <p:nvPicPr>
          <p:cNvPr id="6" name="Picture 5" descr="william_blake_house_shop_postcard.jpg">
            <a:extLst>
              <a:ext uri="{FF2B5EF4-FFF2-40B4-BE49-F238E27FC236}">
                <a16:creationId xmlns:a16="http://schemas.microsoft.com/office/drawing/2014/main" id="{C006FFA4-4394-9643-90FB-34D724F55301}"/>
              </a:ext>
            </a:extLst>
          </p:cNvPr>
          <p:cNvPicPr>
            <a:picLocks noChangeAspect="1"/>
          </p:cNvPicPr>
          <p:nvPr/>
        </p:nvPicPr>
        <p:blipFill>
          <a:blip r:embed="rId2"/>
          <a:stretch>
            <a:fillRect/>
          </a:stretch>
        </p:blipFill>
        <p:spPr>
          <a:xfrm>
            <a:off x="495905" y="500744"/>
            <a:ext cx="6995835" cy="5583216"/>
          </a:xfrm>
          <a:prstGeom prst="rect">
            <a:avLst/>
          </a:prstGeom>
        </p:spPr>
      </p:pic>
    </p:spTree>
    <p:extLst>
      <p:ext uri="{BB962C8B-B14F-4D97-AF65-F5344CB8AC3E}">
        <p14:creationId xmlns:p14="http://schemas.microsoft.com/office/powerpoint/2010/main" val="25265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1965042" y="5867400"/>
            <a:ext cx="7549495" cy="1046440"/>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Napoleon in the </a:t>
            </a:r>
            <a:r>
              <a:rPr lang="en-US" sz="2000" i="1" dirty="0" err="1">
                <a:latin typeface="Times New Roman" panose="02020603050405020304" pitchFamily="18" charset="0"/>
                <a:cs typeface="Times New Roman" panose="02020603050405020304" pitchFamily="18" charset="0"/>
              </a:rPr>
              <a:t>Pesthouse</a:t>
            </a:r>
            <a:r>
              <a:rPr lang="en-US" sz="2000" i="1" dirty="0">
                <a:latin typeface="Times New Roman" panose="02020603050405020304" pitchFamily="18" charset="0"/>
                <a:cs typeface="Times New Roman" panose="02020603050405020304" pitchFamily="18" charset="0"/>
              </a:rPr>
              <a:t> at Jaffa, 11 March 1799</a:t>
            </a:r>
          </a:p>
          <a:p>
            <a:pPr algn="ctr"/>
            <a:r>
              <a:rPr lang="en-US" sz="1400" dirty="0">
                <a:latin typeface="Times New Roman" panose="02020603050405020304" pitchFamily="18" charset="0"/>
                <a:cs typeface="Times New Roman" panose="02020603050405020304" pitchFamily="18" charset="0"/>
              </a:rPr>
              <a:t>Oil on canvas, Antoine-Jean Gros, 1804.</a:t>
            </a:r>
          </a:p>
          <a:p>
            <a:pPr algn="ctr"/>
            <a:r>
              <a:rPr lang="en-US" sz="1400" dirty="0" err="1">
                <a:latin typeface="Times New Roman" panose="02020603050405020304" pitchFamily="18" charset="0"/>
                <a:cs typeface="Times New Roman" panose="02020603050405020304" pitchFamily="18" charset="0"/>
              </a:rPr>
              <a:t>Musée</a:t>
            </a:r>
            <a:r>
              <a:rPr lang="en-US" sz="1400" dirty="0">
                <a:latin typeface="Times New Roman" panose="02020603050405020304" pitchFamily="18" charset="0"/>
                <a:cs typeface="Times New Roman" panose="02020603050405020304" pitchFamily="18" charset="0"/>
              </a:rPr>
              <a:t> du Louvre, Paris</a:t>
            </a:r>
          </a:p>
          <a:p>
            <a:pPr algn="ctr"/>
            <a:endParaRPr lang="en-US" sz="1400" dirty="0">
              <a:latin typeface="Times New Roman" panose="02020603050405020304" pitchFamily="18" charset="0"/>
              <a:cs typeface="Times New Roman" panose="02020603050405020304" pitchFamily="18" charset="0"/>
            </a:endParaRPr>
          </a:p>
        </p:txBody>
      </p:sp>
      <p:pic>
        <p:nvPicPr>
          <p:cNvPr id="4" name="Picture 3" descr="gros5.JPG">
            <a:extLst>
              <a:ext uri="{FF2B5EF4-FFF2-40B4-BE49-F238E27FC236}">
                <a16:creationId xmlns:a16="http://schemas.microsoft.com/office/drawing/2014/main" id="{B4527F46-027B-DD46-AB45-0D6C9BDB7A0D}"/>
              </a:ext>
            </a:extLst>
          </p:cNvPr>
          <p:cNvPicPr>
            <a:picLocks noChangeAspect="1"/>
          </p:cNvPicPr>
          <p:nvPr/>
        </p:nvPicPr>
        <p:blipFill>
          <a:blip r:embed="rId2"/>
          <a:stretch>
            <a:fillRect/>
          </a:stretch>
        </p:blipFill>
        <p:spPr>
          <a:xfrm>
            <a:off x="1965042" y="439924"/>
            <a:ext cx="7549497" cy="5427476"/>
          </a:xfrm>
          <a:prstGeom prst="rect">
            <a:avLst/>
          </a:prstGeom>
        </p:spPr>
      </p:pic>
    </p:spTree>
    <p:extLst>
      <p:ext uri="{BB962C8B-B14F-4D97-AF65-F5344CB8AC3E}">
        <p14:creationId xmlns:p14="http://schemas.microsoft.com/office/powerpoint/2010/main" val="2114467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1778226" y="5747657"/>
            <a:ext cx="8336780" cy="830997"/>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The Monk by the Sea</a:t>
            </a:r>
            <a:r>
              <a:rPr lang="en-US" sz="2000" dirty="0">
                <a:latin typeface="Times New Roman" panose="02020603050405020304" pitchFamily="18" charset="0"/>
                <a:cs typeface="Times New Roman" panose="02020603050405020304" pitchFamily="18" charset="0"/>
              </a:rPr>
              <a:t> </a:t>
            </a:r>
          </a:p>
          <a:p>
            <a:pPr algn="ctr"/>
            <a:r>
              <a:rPr lang="en-US" sz="1400" dirty="0">
                <a:latin typeface="Times New Roman" panose="02020603050405020304" pitchFamily="18" charset="0"/>
                <a:cs typeface="Times New Roman" panose="02020603050405020304" pitchFamily="18" charset="0"/>
              </a:rPr>
              <a:t>oil on canvas, Caspar David Friedrich, 1808-1810.</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Alte </a:t>
            </a:r>
            <a:r>
              <a:rPr lang="en-US" sz="1400" dirty="0" err="1">
                <a:latin typeface="Times New Roman" panose="02020603050405020304" pitchFamily="18" charset="0"/>
                <a:cs typeface="Times New Roman" panose="02020603050405020304" pitchFamily="18" charset="0"/>
              </a:rPr>
              <a:t>Nationalgalerie</a:t>
            </a:r>
            <a:r>
              <a:rPr lang="en-US" sz="1400" dirty="0">
                <a:latin typeface="Times New Roman" panose="02020603050405020304" pitchFamily="18" charset="0"/>
                <a:cs typeface="Times New Roman" panose="02020603050405020304" pitchFamily="18" charset="0"/>
              </a:rPr>
              <a:t>, Berlin</a:t>
            </a:r>
            <a:endParaRPr lang="en-US" dirty="0">
              <a:latin typeface="Times New Roman" panose="02020603050405020304" pitchFamily="18" charset="0"/>
              <a:cs typeface="Times New Roman" panose="02020603050405020304" pitchFamily="18" charset="0"/>
            </a:endParaRPr>
          </a:p>
        </p:txBody>
      </p:sp>
      <p:pic>
        <p:nvPicPr>
          <p:cNvPr id="8" name="Picture 7" descr="Monk by the Sea.jpg">
            <a:extLst>
              <a:ext uri="{FF2B5EF4-FFF2-40B4-BE49-F238E27FC236}">
                <a16:creationId xmlns:a16="http://schemas.microsoft.com/office/drawing/2014/main" id="{B41C7188-F1E3-F24E-BAEB-8D1BFB580E2F}"/>
              </a:ext>
            </a:extLst>
          </p:cNvPr>
          <p:cNvPicPr>
            <a:picLocks noChangeAspect="1"/>
          </p:cNvPicPr>
          <p:nvPr/>
        </p:nvPicPr>
        <p:blipFill>
          <a:blip r:embed="rId2"/>
          <a:stretch>
            <a:fillRect/>
          </a:stretch>
        </p:blipFill>
        <p:spPr>
          <a:xfrm>
            <a:off x="1778226" y="369275"/>
            <a:ext cx="8336780" cy="5378382"/>
          </a:xfrm>
          <a:prstGeom prst="rect">
            <a:avLst/>
          </a:prstGeom>
        </p:spPr>
      </p:pic>
    </p:spTree>
    <p:extLst>
      <p:ext uri="{BB962C8B-B14F-4D97-AF65-F5344CB8AC3E}">
        <p14:creationId xmlns:p14="http://schemas.microsoft.com/office/powerpoint/2010/main" val="2419697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4B4788-6E2A-BD4C-A9A9-F4BE30382EED}"/>
              </a:ext>
            </a:extLst>
          </p:cNvPr>
          <p:cNvSpPr txBox="1"/>
          <p:nvPr/>
        </p:nvSpPr>
        <p:spPr>
          <a:xfrm>
            <a:off x="7847561" y="4990011"/>
            <a:ext cx="4157205" cy="1323439"/>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The Second of May</a:t>
            </a:r>
          </a:p>
          <a:p>
            <a:pPr algn="ctr"/>
            <a:r>
              <a:rPr lang="en-US" sz="1600" dirty="0">
                <a:latin typeface="Times New Roman" panose="02020603050405020304" pitchFamily="18" charset="0"/>
                <a:cs typeface="Times New Roman" panose="02020603050405020304" pitchFamily="18" charset="0"/>
              </a:rPr>
              <a:t>Oil on canvas, Francisco de Goya, 1808, 1814.</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Museo Nacional del Prado, Madrid, Spain</a:t>
            </a:r>
          </a:p>
          <a:p>
            <a:pPr algn="ct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p:txBody>
      </p:sp>
      <p:pic>
        <p:nvPicPr>
          <p:cNvPr id="4" name="Picture 3" descr="h2_goya_3.jpg">
            <a:extLst>
              <a:ext uri="{FF2B5EF4-FFF2-40B4-BE49-F238E27FC236}">
                <a16:creationId xmlns:a16="http://schemas.microsoft.com/office/drawing/2014/main" id="{2439163E-F798-424C-939B-830248AE4912}"/>
              </a:ext>
            </a:extLst>
          </p:cNvPr>
          <p:cNvPicPr>
            <a:picLocks noChangeAspect="1"/>
          </p:cNvPicPr>
          <p:nvPr/>
        </p:nvPicPr>
        <p:blipFill>
          <a:blip r:embed="rId2"/>
          <a:stretch>
            <a:fillRect/>
          </a:stretch>
        </p:blipFill>
        <p:spPr>
          <a:xfrm>
            <a:off x="375947" y="601461"/>
            <a:ext cx="7319214" cy="5650434"/>
          </a:xfrm>
          <a:prstGeom prst="rect">
            <a:avLst/>
          </a:prstGeom>
        </p:spPr>
      </p:pic>
    </p:spTree>
    <p:extLst>
      <p:ext uri="{BB962C8B-B14F-4D97-AF65-F5344CB8AC3E}">
        <p14:creationId xmlns:p14="http://schemas.microsoft.com/office/powerpoint/2010/main" val="911568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27413</TotalTime>
  <Words>2754</Words>
  <Application>Microsoft Macintosh PowerPoint</Application>
  <PresentationFormat>Widescreen</PresentationFormat>
  <Paragraphs>178</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Times New Roman</vt:lpstr>
      <vt:lpstr>Office Theme</vt:lpstr>
      <vt:lpstr>Nothing is more difficult to pin down than Romanticism. The term is usually applied to certain aspects of European intellectual life in late 18th and early 19th centuries, roughly between 1790-1850. It brought important developments in the visual arts, literature, music, poetry, and philosophy. Romanticism took different forms in different countries: Germany, England, France.</vt:lpstr>
      <vt:lpstr>Romanticism developed in response to a growing sense of disillusionment with the values of the Enlightenment. Philosophical skepticism undermined the Enlightenment confidence in reason. Many were already feeling a sense of alienation in modern society as a result of the Industrial Revolution. The Reign of Terror that had broken out in Paris during the French Revolution further shattered the confidence of the Enlightenment. In response to the perceived failures of the Enlightenment, and its confidence in science, reason, and order, Romanticism emphasized the importance of art, the imagination, the emotions, and a different conception of Nature. In contrast to the Enlightenment view of Nature as mechanistic, something to be taken apart and used as a mere resource for industry, Romanticism conceived of Nature as an organic whole, and a place to go to for healing, in order to escape the alienation experienced in modern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Philosophy of Romanticism  </vt:lpstr>
      <vt:lpstr>Some Main Features of Romanticism</vt:lpstr>
      <vt:lpstr>Some Main Features of Romanticism</vt:lpstr>
      <vt:lpstr>Some Main Features of Romanticism</vt:lpstr>
      <vt:lpstr>Some Main Features of Romanticism</vt:lpstr>
      <vt:lpstr>Some Main Features of Romanticism</vt:lpstr>
      <vt:lpstr>Some Main Features of Romanticism</vt:lpstr>
      <vt:lpstr>Some Main Features of Romanticism</vt:lpstr>
      <vt:lpstr>Some Main Features of Romanticism</vt:lpstr>
      <vt:lpstr>Precursors of Romanticism</vt:lpstr>
      <vt:lpstr>Precursors of Romanticism</vt:lpstr>
      <vt:lpstr>Precursors of Romanticism</vt:lpstr>
      <vt:lpstr>Philosophers of Romanticism</vt:lpstr>
      <vt:lpstr>Philosophers of Romanticism</vt:lpstr>
      <vt:lpstr>Philosophers of Romanticism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Philosophy of Art</dc:title>
  <dc:creator>Microsoft Office User</dc:creator>
  <cp:lastModifiedBy>Microsoft Office User</cp:lastModifiedBy>
  <cp:revision>253</cp:revision>
  <dcterms:created xsi:type="dcterms:W3CDTF">2020-08-31T07:07:45Z</dcterms:created>
  <dcterms:modified xsi:type="dcterms:W3CDTF">2020-09-24T04:54:40Z</dcterms:modified>
</cp:coreProperties>
</file>