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5" r:id="rId2"/>
    <p:sldId id="256" r:id="rId3"/>
    <p:sldId id="268" r:id="rId4"/>
    <p:sldId id="270" r:id="rId5"/>
    <p:sldId id="271" r:id="rId6"/>
    <p:sldId id="272" r:id="rId7"/>
    <p:sldId id="274" r:id="rId8"/>
    <p:sldId id="273" r:id="rId9"/>
    <p:sldId id="275" r:id="rId10"/>
    <p:sldId id="278" r:id="rId11"/>
    <p:sldId id="276" r:id="rId12"/>
    <p:sldId id="277" r:id="rId13"/>
    <p:sldId id="279" r:id="rId14"/>
    <p:sldId id="280" r:id="rId15"/>
    <p:sldId id="281" r:id="rId16"/>
    <p:sldId id="282" r:id="rId17"/>
    <p:sldId id="283" r:id="rId18"/>
    <p:sldId id="284" r:id="rId19"/>
    <p:sldId id="297" r:id="rId20"/>
    <p:sldId id="296" r:id="rId21"/>
    <p:sldId id="298" r:id="rId22"/>
    <p:sldId id="299" r:id="rId23"/>
    <p:sldId id="300" r:id="rId24"/>
    <p:sldId id="301" r:id="rId25"/>
    <p:sldId id="302" r:id="rId26"/>
    <p:sldId id="257" r:id="rId27"/>
    <p:sldId id="260" r:id="rId28"/>
    <p:sldId id="261" r:id="rId29"/>
    <p:sldId id="262" r:id="rId30"/>
    <p:sldId id="263" r:id="rId31"/>
    <p:sldId id="264" r:id="rId32"/>
    <p:sldId id="266" r:id="rId33"/>
    <p:sldId id="267" r:id="rId34"/>
    <p:sldId id="258" r:id="rId35"/>
    <p:sldId id="265" r:id="rId36"/>
    <p:sldId id="290" r:id="rId37"/>
    <p:sldId id="285" r:id="rId38"/>
    <p:sldId id="288" r:id="rId39"/>
    <p:sldId id="294" r:id="rId40"/>
    <p:sldId id="291" r:id="rId41"/>
    <p:sldId id="287" r:id="rId42"/>
    <p:sldId id="286" r:id="rId43"/>
    <p:sldId id="289" r:id="rId44"/>
    <p:sldId id="292" r:id="rId45"/>
    <p:sldId id="293" r:id="rId46"/>
    <p:sldId id="30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43"/>
  </p:normalViewPr>
  <p:slideViewPr>
    <p:cSldViewPr snapToGrid="0" snapToObjects="1">
      <p:cViewPr>
        <p:scale>
          <a:sx n="133" d="100"/>
          <a:sy n="133" d="100"/>
        </p:scale>
        <p:origin x="-80" y="-11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046AEB-7125-B845-9AC7-378BC74053C5}"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46AEB-7125-B845-9AC7-378BC74053C5}"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46AEB-7125-B845-9AC7-378BC74053C5}"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46AEB-7125-B845-9AC7-378BC74053C5}"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46AEB-7125-B845-9AC7-378BC74053C5}"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046AEB-7125-B845-9AC7-378BC74053C5}"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046AEB-7125-B845-9AC7-378BC74053C5}" type="datetimeFigureOut">
              <a:rPr lang="en-US" smtClean="0"/>
              <a:pPr/>
              <a:t>10/13/25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046AEB-7125-B845-9AC7-378BC74053C5}" type="datetimeFigureOut">
              <a:rPr lang="en-US" smtClean="0"/>
              <a:pPr/>
              <a:t>10/13/25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46AEB-7125-B845-9AC7-378BC74053C5}" type="datetimeFigureOut">
              <a:rPr lang="en-US" smtClean="0"/>
              <a:pPr/>
              <a:t>10/13/25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46AEB-7125-B845-9AC7-378BC74053C5}"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46AEB-7125-B845-9AC7-378BC74053C5}"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46AEB-7125-B845-9AC7-378BC74053C5}" type="datetimeFigureOut">
              <a:rPr lang="en-US" smtClean="0"/>
              <a:pPr/>
              <a:t>10/13/25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B8888-60D3-584C-BB5D-7932C44282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9156F4-A1FC-FC40-A82B-6F332C4FA7D6}"/>
              </a:ext>
            </a:extLst>
          </p:cNvPr>
          <p:cNvPicPr>
            <a:picLocks noChangeAspect="1"/>
          </p:cNvPicPr>
          <p:nvPr/>
        </p:nvPicPr>
        <p:blipFill rotWithShape="1">
          <a:blip r:embed="rId2"/>
          <a:srcRect r="12956" b="909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latin typeface="Big Caslon Medium" panose="02000603090000020003" pitchFamily="2" charset="-79"/>
                <a:cs typeface="Big Caslon Medium" panose="02000603090000020003" pitchFamily="2" charset="-79"/>
              </a:rPr>
              <a:t>Art as Significant Form</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5967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ian_decorated_bowl_CAC.JPG"/>
          <p:cNvPicPr>
            <a:picLocks noChangeAspect="1"/>
          </p:cNvPicPr>
          <p:nvPr/>
        </p:nvPicPr>
        <p:blipFill>
          <a:blip r:embed="rId2"/>
          <a:stretch>
            <a:fillRect/>
          </a:stretch>
        </p:blipFill>
        <p:spPr>
          <a:xfrm>
            <a:off x="2261076" y="0"/>
            <a:ext cx="78613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3800.jpg"/>
          <p:cNvPicPr>
            <a:picLocks noChangeAspect="1"/>
          </p:cNvPicPr>
          <p:nvPr/>
        </p:nvPicPr>
        <p:blipFill>
          <a:blip r:embed="rId2"/>
          <a:stretch>
            <a:fillRect/>
          </a:stretch>
        </p:blipFill>
        <p:spPr>
          <a:xfrm>
            <a:off x="1524000" y="0"/>
            <a:ext cx="9144000" cy="64643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gnxia 2.jpg"/>
          <p:cNvPicPr>
            <a:picLocks noChangeAspect="1"/>
          </p:cNvPicPr>
          <p:nvPr/>
        </p:nvPicPr>
        <p:blipFill>
          <a:blip r:embed="rId2"/>
          <a:stretch>
            <a:fillRect/>
          </a:stretch>
        </p:blipFill>
        <p:spPr>
          <a:xfrm>
            <a:off x="3462614" y="-1"/>
            <a:ext cx="5626100" cy="68580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m-chinese-ch1.jpg"/>
          <p:cNvPicPr>
            <a:picLocks noChangeAspect="1"/>
          </p:cNvPicPr>
          <p:nvPr/>
        </p:nvPicPr>
        <p:blipFill>
          <a:blip r:embed="rId2"/>
          <a:stretch>
            <a:fillRect/>
          </a:stretch>
        </p:blipFill>
        <p:spPr>
          <a:xfrm>
            <a:off x="3481597" y="0"/>
            <a:ext cx="4562694" cy="67331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256433708_fe106fe29f.jpg"/>
          <p:cNvPicPr>
            <a:picLocks noChangeAspect="1"/>
          </p:cNvPicPr>
          <p:nvPr/>
        </p:nvPicPr>
        <p:blipFill>
          <a:blip r:embed="rId2"/>
          <a:stretch>
            <a:fillRect/>
          </a:stretch>
        </p:blipFill>
        <p:spPr>
          <a:xfrm>
            <a:off x="2623945" y="133192"/>
            <a:ext cx="6815122" cy="67248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px-Giotto_-_Legend_of_St_Francis_-_-07-_-_Confirmation_of_the_Rule.jpg"/>
          <p:cNvPicPr>
            <a:picLocks noChangeAspect="1"/>
          </p:cNvPicPr>
          <p:nvPr/>
        </p:nvPicPr>
        <p:blipFill>
          <a:blip r:embed="rId2"/>
          <a:stretch>
            <a:fillRect/>
          </a:stretch>
        </p:blipFill>
        <p:spPr>
          <a:xfrm>
            <a:off x="2996055" y="-46195"/>
            <a:ext cx="5842011" cy="69041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575F4-D423-9A47-BB49-F75976476525}"/>
              </a:ext>
            </a:extLst>
          </p:cNvPr>
          <p:cNvPicPr>
            <a:picLocks noChangeAspect="1"/>
          </p:cNvPicPr>
          <p:nvPr/>
        </p:nvPicPr>
        <p:blipFill>
          <a:blip r:embed="rId2"/>
          <a:stretch>
            <a:fillRect/>
          </a:stretch>
        </p:blipFill>
        <p:spPr>
          <a:xfrm>
            <a:off x="1865870" y="241086"/>
            <a:ext cx="7061597" cy="5480093"/>
          </a:xfrm>
          <a:prstGeom prst="rect">
            <a:avLst/>
          </a:prstGeom>
        </p:spPr>
      </p:pic>
      <p:sp>
        <p:nvSpPr>
          <p:cNvPr id="5" name="Subtitle 2">
            <a:extLst>
              <a:ext uri="{FF2B5EF4-FFF2-40B4-BE49-F238E27FC236}">
                <a16:creationId xmlns:a16="http://schemas.microsoft.com/office/drawing/2014/main" id="{67FCB95A-F194-D042-9112-DFB5AC8B586B}"/>
              </a:ext>
            </a:extLst>
          </p:cNvPr>
          <p:cNvSpPr txBox="1">
            <a:spLocks/>
          </p:cNvSpPr>
          <p:nvPr/>
        </p:nvSpPr>
        <p:spPr>
          <a:xfrm>
            <a:off x="1865870" y="5721179"/>
            <a:ext cx="7061597" cy="10834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i="1" dirty="0">
                <a:latin typeface="Times New Roman" panose="02020603050405020304" pitchFamily="18" charset="0"/>
                <a:cs typeface="Times New Roman" panose="02020603050405020304" pitchFamily="18" charset="0"/>
              </a:rPr>
              <a:t>The Birth of Venus</a:t>
            </a:r>
          </a:p>
          <a:p>
            <a:pPr marL="0" indent="0" algn="ctr">
              <a:buNone/>
            </a:pPr>
            <a:r>
              <a:rPr lang="en-US" sz="1400" dirty="0">
                <a:latin typeface="Times New Roman" panose="02020603050405020304" pitchFamily="18" charset="0"/>
                <a:cs typeface="Times New Roman" panose="02020603050405020304" pitchFamily="18" charset="0"/>
              </a:rPr>
              <a:t>Oil on Canvas, Nicolas Poussin, 1635-36.</a:t>
            </a:r>
          </a:p>
          <a:p>
            <a:pPr marL="0" indent="0" algn="ctr">
              <a:buNone/>
            </a:pPr>
            <a:r>
              <a:rPr lang="en-US" sz="1400" dirty="0">
                <a:latin typeface="Times New Roman" panose="02020603050405020304" pitchFamily="18" charset="0"/>
                <a:cs typeface="Times New Roman" panose="02020603050405020304" pitchFamily="18" charset="0"/>
              </a:rPr>
              <a:t>Philadelphia Museum of Art, Philadelphia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ERO-della-FRANCESCA-Resurrection.jpg"/>
          <p:cNvPicPr>
            <a:picLocks noChangeAspect="1"/>
          </p:cNvPicPr>
          <p:nvPr/>
        </p:nvPicPr>
        <p:blipFill>
          <a:blip r:embed="rId2"/>
          <a:stretch>
            <a:fillRect/>
          </a:stretch>
        </p:blipFill>
        <p:spPr>
          <a:xfrm>
            <a:off x="-1" y="0"/>
            <a:ext cx="6165055" cy="6858000"/>
          </a:xfrm>
          <a:prstGeom prst="rect">
            <a:avLst/>
          </a:prstGeom>
        </p:spPr>
      </p:pic>
      <p:sp>
        <p:nvSpPr>
          <p:cNvPr id="4" name="Subtitle 2">
            <a:extLst>
              <a:ext uri="{FF2B5EF4-FFF2-40B4-BE49-F238E27FC236}">
                <a16:creationId xmlns:a16="http://schemas.microsoft.com/office/drawing/2014/main" id="{D12804B4-3536-FD49-8B4C-BBC3B517AFD5}"/>
              </a:ext>
            </a:extLst>
          </p:cNvPr>
          <p:cNvSpPr txBox="1">
            <a:spLocks/>
          </p:cNvSpPr>
          <p:nvPr/>
        </p:nvSpPr>
        <p:spPr>
          <a:xfrm>
            <a:off x="6549082" y="5721179"/>
            <a:ext cx="4917988" cy="10834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a:latin typeface="Times New Roman" panose="02020603050405020304" pitchFamily="18" charset="0"/>
                <a:cs typeface="Times New Roman" panose="02020603050405020304" pitchFamily="18" charset="0"/>
              </a:rPr>
              <a:t>The Resurrection</a:t>
            </a:r>
          </a:p>
          <a:p>
            <a:pPr marL="0" indent="0">
              <a:buNone/>
            </a:pPr>
            <a:r>
              <a:rPr lang="en-US" sz="1400" dirty="0">
                <a:latin typeface="Times New Roman" panose="02020603050405020304" pitchFamily="18" charset="0"/>
                <a:cs typeface="Times New Roman" panose="02020603050405020304" pitchFamily="18" charset="0"/>
              </a:rPr>
              <a:t>Fresco, Piero </a:t>
            </a:r>
            <a:r>
              <a:rPr lang="en-US" sz="1400" dirty="0" err="1">
                <a:latin typeface="Times New Roman" panose="02020603050405020304" pitchFamily="18" charset="0"/>
                <a:cs typeface="Times New Roman" panose="02020603050405020304" pitchFamily="18" charset="0"/>
              </a:rPr>
              <a:t>della</a:t>
            </a:r>
            <a:r>
              <a:rPr lang="en-US" sz="1400" dirty="0">
                <a:latin typeface="Times New Roman" panose="02020603050405020304" pitchFamily="18" charset="0"/>
                <a:cs typeface="Times New Roman" panose="02020603050405020304" pitchFamily="18" charset="0"/>
              </a:rPr>
              <a:t> Francesca, 1460-65.</a:t>
            </a:r>
          </a:p>
          <a:p>
            <a:pPr marL="0" indent="0">
              <a:buNone/>
            </a:pPr>
            <a:r>
              <a:rPr lang="en-US" sz="1400" dirty="0">
                <a:latin typeface="Times New Roman" panose="02020603050405020304" pitchFamily="18" charset="0"/>
                <a:cs typeface="Times New Roman" panose="02020603050405020304" pitchFamily="18" charset="0"/>
              </a:rPr>
              <a:t>Museo Civico, </a:t>
            </a:r>
            <a:r>
              <a:rPr lang="en-US" sz="1400" dirty="0" err="1">
                <a:latin typeface="Times New Roman" panose="02020603050405020304" pitchFamily="18" charset="0"/>
                <a:cs typeface="Times New Roman" panose="02020603050405020304" pitchFamily="18" charset="0"/>
              </a:rPr>
              <a:t>Sansepolcro</a:t>
            </a:r>
            <a:r>
              <a:rPr lang="en-US" sz="1400" dirty="0">
                <a:latin typeface="Times New Roman" panose="02020603050405020304" pitchFamily="18" charset="0"/>
                <a:cs typeface="Times New Roman" panose="02020603050405020304" pitchFamily="18" charset="0"/>
              </a:rPr>
              <a:t>, Italy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zanne.still-apples 1895-98.jpg"/>
          <p:cNvPicPr>
            <a:picLocks noChangeAspect="1"/>
          </p:cNvPicPr>
          <p:nvPr/>
        </p:nvPicPr>
        <p:blipFill>
          <a:blip r:embed="rId2"/>
          <a:stretch>
            <a:fillRect/>
          </a:stretch>
        </p:blipFill>
        <p:spPr>
          <a:xfrm>
            <a:off x="1524000" y="0"/>
            <a:ext cx="9144000" cy="68040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270" y="251460"/>
            <a:ext cx="10807143" cy="2142823"/>
          </a:xfrm>
        </p:spPr>
        <p:txBody>
          <a:bodyPr>
            <a:noAutofit/>
          </a:bodyPr>
          <a:lstStyle/>
          <a:p>
            <a:pPr algn="l"/>
            <a:r>
              <a:rPr lang="en-US" sz="2000" dirty="0">
                <a:latin typeface="Big Caslon Medium" panose="02000603090000020003" pitchFamily="2" charset="-79"/>
                <a:cs typeface="Big Caslon Medium" panose="02000603090000020003" pitchFamily="2" charset="-79"/>
              </a:rPr>
              <a:t>Bell begins his essay by emphasizing that all works of visual art provoke a particular emotion, and if we can identify this emotion we will be able to solve the central problem of aesthetics, the philosophy of art. Bell’s agenda as stated here at the outset of this work, first published in 1914, sets the agenda for much of the subsequent development of analytic aesthetics, which focuses on trying to answer the Socratic question of art, to provide a definition of art, a definition that would enable one to distinguish works of art from everything that is not art.</a:t>
            </a:r>
          </a:p>
        </p:txBody>
      </p:sp>
      <p:sp>
        <p:nvSpPr>
          <p:cNvPr id="3" name="Subtitle 2"/>
          <p:cNvSpPr>
            <a:spLocks noGrp="1"/>
          </p:cNvSpPr>
          <p:nvPr>
            <p:ph type="subTitle" idx="1"/>
          </p:nvPr>
        </p:nvSpPr>
        <p:spPr>
          <a:xfrm>
            <a:off x="874094" y="6027821"/>
            <a:ext cx="2752090" cy="685800"/>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874094" y="2651023"/>
            <a:ext cx="2752090" cy="337679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3909061" y="2903838"/>
            <a:ext cx="7656863" cy="390082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That there is a particular kind of emotion provoked by works of visual art, and that this emotion is provoked by every kind of visual art, by pictures, sculptures, buildings, pots, carvings, textiles, &amp;c., &amp;c., is not disputed, I think, by anyone capable of feeling it. This emotion is called the aesthetic emotion; and if we can discover some quality common and peculiar to all the objects that provoke it, we shall have solved what I take to be the central problem of aesthetics. We shall have discovered the essential quality in a work of art, the quality that distinguishes works of art from all other classes of objects. (Bell 1994, 186)</a:t>
            </a:r>
          </a:p>
        </p:txBody>
      </p:sp>
    </p:spTree>
    <p:extLst>
      <p:ext uri="{BB962C8B-B14F-4D97-AF65-F5344CB8AC3E}">
        <p14:creationId xmlns:p14="http://schemas.microsoft.com/office/powerpoint/2010/main" val="4257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6362" y="528639"/>
            <a:ext cx="6115051" cy="1082991"/>
          </a:xfrm>
        </p:spPr>
        <p:txBody>
          <a:bodyPr>
            <a:normAutofit/>
          </a:bodyPr>
          <a:lstStyle/>
          <a:p>
            <a:r>
              <a:rPr lang="en-US" dirty="0">
                <a:latin typeface="Big Caslon Medium" panose="02000603090000020003" pitchFamily="2" charset="-79"/>
                <a:cs typeface="Big Caslon Medium" panose="02000603090000020003" pitchFamily="2" charset="-79"/>
              </a:rPr>
              <a:t>Art as Significant Form</a:t>
            </a:r>
          </a:p>
        </p:txBody>
      </p:sp>
      <p:sp>
        <p:nvSpPr>
          <p:cNvPr id="3" name="Subtitle 2"/>
          <p:cNvSpPr>
            <a:spLocks noGrp="1"/>
          </p:cNvSpPr>
          <p:nvPr>
            <p:ph type="subTitle" idx="1"/>
          </p:nvPr>
        </p:nvSpPr>
        <p:spPr>
          <a:xfrm>
            <a:off x="425450" y="6012180"/>
            <a:ext cx="4140200" cy="640080"/>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219710" y="195500"/>
            <a:ext cx="4592320" cy="563474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5966459" y="1771650"/>
            <a:ext cx="5334953" cy="503301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latin typeface="Times New Roman" panose="02020603050405020304" pitchFamily="18" charset="0"/>
                <a:cs typeface="Times New Roman" panose="02020603050405020304" pitchFamily="18" charset="0"/>
              </a:rPr>
              <a:t>What quality is shared by all objects that provoke our aesthetic emotions? What quality is common to Sta. Sophia and the windows at Chartres, Mexican sculpture, a Persian bowl, Chinese carpets, Giotto’s frescoes at Padua, and the masterpieces of Poussin, Piero </a:t>
            </a:r>
            <a:r>
              <a:rPr lang="en-US" sz="2400" dirty="0" err="1">
                <a:solidFill>
                  <a:schemeClr val="tx1"/>
                </a:solidFill>
                <a:latin typeface="Times New Roman" panose="02020603050405020304" pitchFamily="18" charset="0"/>
                <a:cs typeface="Times New Roman" panose="02020603050405020304" pitchFamily="18" charset="0"/>
              </a:rPr>
              <a:t>della</a:t>
            </a:r>
            <a:r>
              <a:rPr lang="en-US" sz="2400" dirty="0">
                <a:solidFill>
                  <a:schemeClr val="tx1"/>
                </a:solidFill>
                <a:latin typeface="Times New Roman" panose="02020603050405020304" pitchFamily="18" charset="0"/>
                <a:cs typeface="Times New Roman" panose="02020603050405020304" pitchFamily="18" charset="0"/>
              </a:rPr>
              <a:t> Francesca, and Cezanne? Only one answer seems possible—significant form. </a:t>
            </a:r>
          </a:p>
          <a:p>
            <a:pPr algn="l"/>
            <a:r>
              <a:rPr lang="en-US" sz="2400" dirty="0">
                <a:solidFill>
                  <a:schemeClr val="tx1"/>
                </a:solidFill>
                <a:latin typeface="Times New Roman" panose="02020603050405020304" pitchFamily="18" charset="0"/>
                <a:cs typeface="Times New Roman" panose="02020603050405020304" pitchFamily="18" charset="0"/>
              </a:rPr>
              <a:t>(Bell 1994, 187)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411" y="251461"/>
            <a:ext cx="10733002" cy="2041176"/>
          </a:xfrm>
        </p:spPr>
        <p:txBody>
          <a:bodyPr>
            <a:noAutofit/>
          </a:bodyPr>
          <a:lstStyle/>
          <a:p>
            <a:pPr algn="l"/>
            <a:r>
              <a:rPr lang="en-US" sz="2000" dirty="0">
                <a:latin typeface="Big Caslon Medium" panose="02000603090000020003" pitchFamily="2" charset="-79"/>
                <a:cs typeface="Big Caslon Medium" panose="02000603090000020003" pitchFamily="2" charset="-79"/>
              </a:rPr>
              <a:t>So what is this common quality that all works of visual art have that provoke the aesthetic emotion. This is what he calls “significant form.” Bell takes up the objection that he is making aesthetics purely subjective. He ridicules attempts to found aesthetics on objective truth as aesthetic judgments are matters of taste, and here we can see the influence of Hume. All systems of aesthetics must be based on personal experience and thus are subjective.</a:t>
            </a:r>
          </a:p>
        </p:txBody>
      </p:sp>
      <p:sp>
        <p:nvSpPr>
          <p:cNvPr id="3" name="Subtitle 2"/>
          <p:cNvSpPr>
            <a:spLocks noGrp="1"/>
          </p:cNvSpPr>
          <p:nvPr>
            <p:ph type="subTitle" idx="1"/>
          </p:nvPr>
        </p:nvSpPr>
        <p:spPr>
          <a:xfrm>
            <a:off x="874094" y="6116595"/>
            <a:ext cx="2598155" cy="688065"/>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874094" y="2638150"/>
            <a:ext cx="2752090" cy="337679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3909061" y="2638150"/>
            <a:ext cx="7483869" cy="416650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400" dirty="0">
                <a:solidFill>
                  <a:schemeClr val="tx1"/>
                </a:solidFill>
                <a:latin typeface="Times New Roman" panose="02020603050405020304" pitchFamily="18" charset="0"/>
                <a:cs typeface="Times New Roman" panose="02020603050405020304" pitchFamily="18" charset="0"/>
              </a:rPr>
              <a:t>We have no other means of recognizing a work of art than our feeling for it. The objects that provoke aesthetic emotion vary with each individual. Aesthetic judgments are, as the saying goes, matters of taste; and about tastes, as everyone is proud to admit, there is no disputing. A good critic may be able to make me see in a picture that had left me cold things that I had overlooked, till at last, receiving the aesthetic emotion, I recognize it as a work of art. (Bell 1994, 187)</a:t>
            </a:r>
          </a:p>
        </p:txBody>
      </p:sp>
    </p:spTree>
    <p:extLst>
      <p:ext uri="{BB962C8B-B14F-4D97-AF65-F5344CB8AC3E}">
        <p14:creationId xmlns:p14="http://schemas.microsoft.com/office/powerpoint/2010/main" val="18534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410" y="556053"/>
            <a:ext cx="10824519" cy="1736583"/>
          </a:xfrm>
        </p:spPr>
        <p:txBody>
          <a:bodyPr>
            <a:noAutofit/>
          </a:bodyPr>
          <a:lstStyle/>
          <a:p>
            <a:pPr algn="l"/>
            <a:r>
              <a:rPr lang="en-US" sz="2400" dirty="0">
                <a:latin typeface="Big Caslon Medium" panose="02000603090000020003" pitchFamily="2" charset="-79"/>
                <a:cs typeface="Big Caslon Medium" panose="02000603090000020003" pitchFamily="2" charset="-79"/>
              </a:rPr>
              <a:t>Bell goes on to argue that it does not follow that no theory of aesthetics has general validity, and here we can see the influence of Kant. We may disagree about works of art and still agree about what the common quality of works of art is—significant form. We may agree about aesthetics but differ in applying theory to particular works of art.</a:t>
            </a:r>
          </a:p>
        </p:txBody>
      </p:sp>
      <p:sp>
        <p:nvSpPr>
          <p:cNvPr id="3" name="Subtitle 2"/>
          <p:cNvSpPr>
            <a:spLocks noGrp="1"/>
          </p:cNvSpPr>
          <p:nvPr>
            <p:ph type="subTitle" idx="1"/>
          </p:nvPr>
        </p:nvSpPr>
        <p:spPr>
          <a:xfrm>
            <a:off x="874094" y="6116595"/>
            <a:ext cx="2598155" cy="688065"/>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874094" y="2638150"/>
            <a:ext cx="2752090" cy="337679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3909061" y="2638150"/>
            <a:ext cx="7483869" cy="416650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Yet, though all aesthetic theories must be based on aesthetic judgments, and ultimately all aesthetic judgments must be matters of personal taste, it would be rash to assert that no theory of aesthetics can have general validity. [. . .] My  immediate object will be to show that significant form is the only quality common and peculiar to all works of visual art that move me; and I will ask those whose aesthetic experience does not tally with mine to see whether this quality is not also, in their judgment, common to all works that move them, and whether they can discover any other quality of which the same can be said. (Bell 1994, 187)</a:t>
            </a:r>
          </a:p>
        </p:txBody>
      </p:sp>
    </p:spTree>
    <p:extLst>
      <p:ext uri="{BB962C8B-B14F-4D97-AF65-F5344CB8AC3E}">
        <p14:creationId xmlns:p14="http://schemas.microsoft.com/office/powerpoint/2010/main" val="277556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410" y="98855"/>
            <a:ext cx="11170509"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takes up the objection that this leaves out color. He includes in his concept of “significant form” combinations of lines and colors. Here one may consider the paintings of Cezanne as an example.</a:t>
            </a:r>
          </a:p>
        </p:txBody>
      </p:sp>
      <p:sp>
        <p:nvSpPr>
          <p:cNvPr id="3" name="Subtitle 2"/>
          <p:cNvSpPr>
            <a:spLocks noGrp="1"/>
          </p:cNvSpPr>
          <p:nvPr>
            <p:ph type="subTitle" idx="1"/>
          </p:nvPr>
        </p:nvSpPr>
        <p:spPr>
          <a:xfrm>
            <a:off x="874094" y="5962135"/>
            <a:ext cx="4821241" cy="842525"/>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Still Life with Fruit Dish</a:t>
            </a:r>
          </a:p>
          <a:p>
            <a:r>
              <a:rPr lang="en-US" sz="1400" dirty="0">
                <a:solidFill>
                  <a:schemeClr val="tx1"/>
                </a:solidFill>
                <a:latin typeface="Times New Roman" panose="02020603050405020304" pitchFamily="18" charset="0"/>
                <a:cs typeface="Times New Roman" panose="02020603050405020304" pitchFamily="18" charset="0"/>
              </a:rPr>
              <a:t>Oil on Canvas, Paul Cézanne, 1879-80.</a:t>
            </a:r>
          </a:p>
          <a:p>
            <a:r>
              <a:rPr lang="en-US" sz="1400" dirty="0">
                <a:solidFill>
                  <a:schemeClr val="tx1"/>
                </a:solidFill>
                <a:latin typeface="Times New Roman" panose="02020603050405020304" pitchFamily="18" charset="0"/>
                <a:cs typeface="Times New Roman" panose="02020603050405020304" pitchFamily="18" charset="0"/>
              </a:rPr>
              <a:t>Museum of Modern Art, New York </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6289589" y="2397210"/>
            <a:ext cx="5263979" cy="440744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“Are you forgetting about </a:t>
            </a:r>
            <a:r>
              <a:rPr lang="en-US" sz="2000" dirty="0" err="1">
                <a:solidFill>
                  <a:schemeClr val="tx1"/>
                </a:solidFill>
                <a:latin typeface="Times New Roman" panose="02020603050405020304" pitchFamily="18" charset="0"/>
                <a:cs typeface="Times New Roman" panose="02020603050405020304" pitchFamily="18" charset="0"/>
              </a:rPr>
              <a:t>colour</a:t>
            </a:r>
            <a:r>
              <a:rPr lang="en-US" sz="2000" dirty="0">
                <a:solidFill>
                  <a:schemeClr val="tx1"/>
                </a:solidFill>
                <a:latin typeface="Times New Roman" panose="02020603050405020304" pitchFamily="18" charset="0"/>
                <a:cs typeface="Times New Roman" panose="02020603050405020304" pitchFamily="18" charset="0"/>
              </a:rPr>
              <a:t>?” someone inquires. Certainly not, my term “significant form” included combinations of lines and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The distinction between line and </a:t>
            </a:r>
            <a:r>
              <a:rPr lang="en-US" sz="2000" dirty="0" err="1">
                <a:solidFill>
                  <a:schemeClr val="tx1"/>
                </a:solidFill>
                <a:latin typeface="Times New Roman" panose="02020603050405020304" pitchFamily="18" charset="0"/>
                <a:cs typeface="Times New Roman" panose="02020603050405020304" pitchFamily="18" charset="0"/>
              </a:rPr>
              <a:t>colour</a:t>
            </a:r>
            <a:r>
              <a:rPr lang="en-US" sz="2000" dirty="0">
                <a:solidFill>
                  <a:schemeClr val="tx1"/>
                </a:solidFill>
                <a:latin typeface="Times New Roman" panose="02020603050405020304" pitchFamily="18" charset="0"/>
                <a:cs typeface="Times New Roman" panose="02020603050405020304" pitchFamily="18" charset="0"/>
              </a:rPr>
              <a:t> is an unreal one [. . .] Therefore, when I speak of significant form, I mean a combination of lines and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(counting white and black as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that moves me aesthetically. (Bell 1994, 188)</a:t>
            </a:r>
          </a:p>
        </p:txBody>
      </p:sp>
      <p:pic>
        <p:nvPicPr>
          <p:cNvPr id="7" name="Picture 6">
            <a:extLst>
              <a:ext uri="{FF2B5EF4-FFF2-40B4-BE49-F238E27FC236}">
                <a16:creationId xmlns:a16="http://schemas.microsoft.com/office/drawing/2014/main" id="{E285812E-F165-E546-BFDD-5548FD6156B7}"/>
              </a:ext>
            </a:extLst>
          </p:cNvPr>
          <p:cNvPicPr>
            <a:picLocks noChangeAspect="1"/>
          </p:cNvPicPr>
          <p:nvPr/>
        </p:nvPicPr>
        <p:blipFill>
          <a:blip r:embed="rId2"/>
          <a:stretch>
            <a:fillRect/>
          </a:stretch>
        </p:blipFill>
        <p:spPr>
          <a:xfrm>
            <a:off x="874094" y="1921476"/>
            <a:ext cx="4821241" cy="4040659"/>
          </a:xfrm>
          <a:prstGeom prst="rect">
            <a:avLst/>
          </a:prstGeom>
        </p:spPr>
      </p:pic>
    </p:spTree>
    <p:extLst>
      <p:ext uri="{BB962C8B-B14F-4D97-AF65-F5344CB8AC3E}">
        <p14:creationId xmlns:p14="http://schemas.microsoft.com/office/powerpoint/2010/main" val="1108125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9838" y="98855"/>
            <a:ext cx="6549081"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then responds to why he doesn’t use the term “beauty.”  He wants a term that distinguishes art from nature.</a:t>
            </a:r>
          </a:p>
        </p:txBody>
      </p:sp>
      <p:sp>
        <p:nvSpPr>
          <p:cNvPr id="3" name="Subtitle 2"/>
          <p:cNvSpPr>
            <a:spLocks noGrp="1"/>
          </p:cNvSpPr>
          <p:nvPr>
            <p:ph type="subTitle" idx="1"/>
          </p:nvPr>
        </p:nvSpPr>
        <p:spPr>
          <a:xfrm>
            <a:off x="605480" y="5573619"/>
            <a:ext cx="4226011" cy="1231041"/>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Flowers in a Blue Vase</a:t>
            </a:r>
          </a:p>
          <a:p>
            <a:r>
              <a:rPr lang="en-US" sz="1400" dirty="0">
                <a:solidFill>
                  <a:schemeClr val="tx1"/>
                </a:solidFill>
                <a:latin typeface="Times New Roman" panose="02020603050405020304" pitchFamily="18" charset="0"/>
                <a:cs typeface="Times New Roman" panose="02020603050405020304" pitchFamily="18" charset="0"/>
              </a:rPr>
              <a:t>Oil on Canvas, Paul Cézanne, 1873-75.</a:t>
            </a:r>
          </a:p>
          <a:p>
            <a:r>
              <a:rPr lang="en-US" sz="1400" dirty="0">
                <a:solidFill>
                  <a:schemeClr val="tx1"/>
                </a:solidFill>
                <a:latin typeface="Times New Roman" panose="02020603050405020304" pitchFamily="18" charset="0"/>
                <a:cs typeface="Times New Roman" panose="02020603050405020304" pitchFamily="18" charset="0"/>
              </a:rPr>
              <a:t>State Museum of New Western Art, Moscow </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5560541" y="2001795"/>
            <a:ext cx="5894173" cy="48028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Some people may be surprised at my not having called this “beauty.” Of course, to those who define beauty as “combinations of lines and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that provoke aesthetic emotion,” I willingly concede the right of substituting their word for mine. But most of us, however strict we may be, are apt to apply the epithet “beautiful” to objects that do not provoke that peculiar aesthetic emotion produced by works of art. Everyone, I suspect, has called a butterfly or a flower beautiful. Does anyone feel the same kind of emotion  for a butterfly or a flower that he feels for a cathedral or a picture? (Bell 1994, 188)</a:t>
            </a:r>
          </a:p>
        </p:txBody>
      </p:sp>
      <p:pic>
        <p:nvPicPr>
          <p:cNvPr id="5" name="Picture 4">
            <a:extLst>
              <a:ext uri="{FF2B5EF4-FFF2-40B4-BE49-F238E27FC236}">
                <a16:creationId xmlns:a16="http://schemas.microsoft.com/office/drawing/2014/main" id="{0DDDBB2D-E078-9E4C-9222-A189958C0C58}"/>
              </a:ext>
            </a:extLst>
          </p:cNvPr>
          <p:cNvPicPr>
            <a:picLocks noChangeAspect="1"/>
          </p:cNvPicPr>
          <p:nvPr/>
        </p:nvPicPr>
        <p:blipFill>
          <a:blip r:embed="rId2"/>
          <a:stretch>
            <a:fillRect/>
          </a:stretch>
        </p:blipFill>
        <p:spPr>
          <a:xfrm>
            <a:off x="605480" y="487386"/>
            <a:ext cx="4226011" cy="5086233"/>
          </a:xfrm>
          <a:prstGeom prst="rect">
            <a:avLst/>
          </a:prstGeom>
        </p:spPr>
      </p:pic>
    </p:spTree>
    <p:extLst>
      <p:ext uri="{BB962C8B-B14F-4D97-AF65-F5344CB8AC3E}">
        <p14:creationId xmlns:p14="http://schemas.microsoft.com/office/powerpoint/2010/main" val="365486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9838" y="98855"/>
            <a:ext cx="6549081"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goes on to distinguish an appreciation for natural beauty from the aesthetic emotion in a work of art by talking about the difference between a woman and a painting of a woman.</a:t>
            </a:r>
          </a:p>
        </p:txBody>
      </p:sp>
      <p:sp>
        <p:nvSpPr>
          <p:cNvPr id="3" name="Subtitle 2"/>
          <p:cNvSpPr>
            <a:spLocks noGrp="1"/>
          </p:cNvSpPr>
          <p:nvPr>
            <p:ph type="subTitle" idx="1"/>
          </p:nvPr>
        </p:nvSpPr>
        <p:spPr>
          <a:xfrm>
            <a:off x="605480" y="5881816"/>
            <a:ext cx="4219833" cy="922844"/>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Young Italian Woman at a Table</a:t>
            </a:r>
          </a:p>
          <a:p>
            <a:r>
              <a:rPr lang="en-US" sz="1400" dirty="0">
                <a:solidFill>
                  <a:schemeClr val="tx1"/>
                </a:solidFill>
                <a:latin typeface="Times New Roman" panose="02020603050405020304" pitchFamily="18" charset="0"/>
                <a:cs typeface="Times New Roman" panose="02020603050405020304" pitchFamily="18" charset="0"/>
              </a:rPr>
              <a:t>Oil on Canvas, Paul Cézanne, </a:t>
            </a:r>
            <a:r>
              <a:rPr lang="en-US" sz="1400" dirty="0" err="1">
                <a:solidFill>
                  <a:schemeClr val="tx1"/>
                </a:solidFill>
                <a:latin typeface="Times New Roman" panose="02020603050405020304" pitchFamily="18" charset="0"/>
                <a:cs typeface="Times New Roman" panose="02020603050405020304" pitchFamily="18" charset="0"/>
              </a:rPr>
              <a:t>cz</a:t>
            </a:r>
            <a:r>
              <a:rPr lang="en-US" sz="1400" dirty="0">
                <a:solidFill>
                  <a:schemeClr val="tx1"/>
                </a:solidFill>
                <a:latin typeface="Times New Roman" panose="02020603050405020304" pitchFamily="18" charset="0"/>
                <a:cs typeface="Times New Roman" panose="02020603050405020304" pitchFamily="18" charset="0"/>
              </a:rPr>
              <a:t>. 1875-80.</a:t>
            </a:r>
          </a:p>
          <a:p>
            <a:r>
              <a:rPr lang="en-US" sz="1400" dirty="0">
                <a:solidFill>
                  <a:schemeClr val="tx1"/>
                </a:solidFill>
                <a:latin typeface="Times New Roman" panose="02020603050405020304" pitchFamily="18" charset="0"/>
                <a:cs typeface="Times New Roman" panose="02020603050405020304" pitchFamily="18" charset="0"/>
              </a:rPr>
              <a:t>Getty Museum, Los Angeles </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5585254" y="2236573"/>
            <a:ext cx="5869460" cy="456808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I have noticed a consistency in those to whom the most beautiful thing in the world is a beautiful woman, and the next most beautiful thing a picture of one. The confusion between aesthetic and sensual beauty is not in their case so great as might be supposed. [. . .] Clearly the world “beauty” is used to connote the objects of quite distinguishable emotions, and that is a reason for not employing a term which would land me inevitably in confusions and misunderstandings with my readers. (Bell 1994, 189)</a:t>
            </a:r>
          </a:p>
        </p:txBody>
      </p:sp>
      <p:pic>
        <p:nvPicPr>
          <p:cNvPr id="6" name="Picture 5">
            <a:extLst>
              <a:ext uri="{FF2B5EF4-FFF2-40B4-BE49-F238E27FC236}">
                <a16:creationId xmlns:a16="http://schemas.microsoft.com/office/drawing/2014/main" id="{D4BE8D31-F6A8-CC43-9D47-DB129EFE3FE4}"/>
              </a:ext>
            </a:extLst>
          </p:cNvPr>
          <p:cNvPicPr>
            <a:picLocks noChangeAspect="1"/>
          </p:cNvPicPr>
          <p:nvPr/>
        </p:nvPicPr>
        <p:blipFill>
          <a:blip r:embed="rId2"/>
          <a:stretch>
            <a:fillRect/>
          </a:stretch>
        </p:blipFill>
        <p:spPr>
          <a:xfrm>
            <a:off x="508815" y="308919"/>
            <a:ext cx="4316498" cy="5433158"/>
          </a:xfrm>
          <a:prstGeom prst="rect">
            <a:avLst/>
          </a:prstGeom>
        </p:spPr>
      </p:pic>
    </p:spTree>
    <p:extLst>
      <p:ext uri="{BB962C8B-B14F-4D97-AF65-F5344CB8AC3E}">
        <p14:creationId xmlns:p14="http://schemas.microsoft.com/office/powerpoint/2010/main" val="820825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988" y="148282"/>
            <a:ext cx="11689493"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thinks that the significant form hypothesis at least has the merit of explaining things about works or art. He thinks that paintings that are only a means of suggesting emotion or conveying information, what he calls “Descriptive Painting” are not works of art.</a:t>
            </a:r>
          </a:p>
        </p:txBody>
      </p:sp>
      <p:sp>
        <p:nvSpPr>
          <p:cNvPr id="3" name="Subtitle 2"/>
          <p:cNvSpPr>
            <a:spLocks noGrp="1"/>
          </p:cNvSpPr>
          <p:nvPr>
            <p:ph type="subTitle" idx="1"/>
          </p:nvPr>
        </p:nvSpPr>
        <p:spPr>
          <a:xfrm>
            <a:off x="605480" y="5881816"/>
            <a:ext cx="4219833" cy="922844"/>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The Doctor</a:t>
            </a:r>
          </a:p>
          <a:p>
            <a:r>
              <a:rPr lang="en-US" sz="1400" dirty="0">
                <a:solidFill>
                  <a:schemeClr val="tx1"/>
                </a:solidFill>
                <a:latin typeface="Times New Roman" panose="02020603050405020304" pitchFamily="18" charset="0"/>
                <a:cs typeface="Times New Roman" panose="02020603050405020304" pitchFamily="18" charset="0"/>
              </a:rPr>
              <a:t>Oil on Canvas, Luke </a:t>
            </a:r>
            <a:r>
              <a:rPr lang="en-US" sz="1400" dirty="0" err="1">
                <a:solidFill>
                  <a:schemeClr val="tx1"/>
                </a:solidFill>
                <a:latin typeface="Times New Roman" panose="02020603050405020304" pitchFamily="18" charset="0"/>
                <a:cs typeface="Times New Roman" panose="02020603050405020304" pitchFamily="18" charset="0"/>
              </a:rPr>
              <a:t>Fildes</a:t>
            </a:r>
            <a:r>
              <a:rPr lang="en-US" sz="1400" dirty="0">
                <a:solidFill>
                  <a:schemeClr val="tx1"/>
                </a:solidFill>
                <a:latin typeface="Times New Roman" panose="02020603050405020304" pitchFamily="18" charset="0"/>
                <a:cs typeface="Times New Roman" panose="02020603050405020304" pitchFamily="18" charset="0"/>
              </a:rPr>
              <a:t>, 1891.</a:t>
            </a:r>
          </a:p>
          <a:p>
            <a:r>
              <a:rPr lang="en-US" sz="1400" dirty="0">
                <a:solidFill>
                  <a:schemeClr val="tx1"/>
                </a:solidFill>
                <a:latin typeface="Times New Roman" panose="02020603050405020304" pitchFamily="18" charset="0"/>
                <a:cs typeface="Times New Roman" panose="02020603050405020304" pitchFamily="18" charset="0"/>
              </a:rPr>
              <a:t>Tate Gallery, London</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5585254" y="2236573"/>
            <a:ext cx="6001266" cy="456808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Portraits of psychological and historical value, topographical works, pictures that tell stories and suggest situations, illustrations of all sorts, belong to this class. That we all recognize the distinction is clear, for who has not said that such and such a drawing was excellent as illustration, but as a work of art was worthless? Of course many descriptive pictures, possess, amongst other qualities, formal significance, and are therefore works of art: but many do not. They interest us; they may move us too in a hundred different ways, but they do not move us aesthetically. According to my hypothesis they are not works of art. They leave untouched our aesthetic emotions because it is not their forms but ideas or information suggested or conveyed by their forms that affect us. (Bell 1994, 190)</a:t>
            </a:r>
          </a:p>
        </p:txBody>
      </p:sp>
      <p:pic>
        <p:nvPicPr>
          <p:cNvPr id="5" name="Picture 4">
            <a:extLst>
              <a:ext uri="{FF2B5EF4-FFF2-40B4-BE49-F238E27FC236}">
                <a16:creationId xmlns:a16="http://schemas.microsoft.com/office/drawing/2014/main" id="{C745E748-6890-C74D-A9CB-882C611198EA}"/>
              </a:ext>
            </a:extLst>
          </p:cNvPr>
          <p:cNvPicPr>
            <a:picLocks noChangeAspect="1"/>
          </p:cNvPicPr>
          <p:nvPr/>
        </p:nvPicPr>
        <p:blipFill>
          <a:blip r:embed="rId2"/>
          <a:stretch>
            <a:fillRect/>
          </a:stretch>
        </p:blipFill>
        <p:spPr>
          <a:xfrm>
            <a:off x="345988" y="2526959"/>
            <a:ext cx="4751732" cy="3194220"/>
          </a:xfrm>
          <a:prstGeom prst="rect">
            <a:avLst/>
          </a:prstGeom>
        </p:spPr>
      </p:pic>
    </p:spTree>
    <p:extLst>
      <p:ext uri="{BB962C8B-B14F-4D97-AF65-F5344CB8AC3E}">
        <p14:creationId xmlns:p14="http://schemas.microsoft.com/office/powerpoint/2010/main" val="205168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89281"/>
          </a:xfrm>
        </p:spPr>
        <p:txBody>
          <a:bodyPr>
            <a:normAutofit fontScale="90000"/>
          </a:bodyPr>
          <a:lstStyle/>
          <a:p>
            <a:r>
              <a:rPr lang="en-US" dirty="0">
                <a:latin typeface="Charlemagne Std"/>
              </a:rPr>
              <a:t>Henry Moore</a:t>
            </a:r>
          </a:p>
        </p:txBody>
      </p:sp>
      <p:pic>
        <p:nvPicPr>
          <p:cNvPr id="6" name="Picture 5" descr="850px-Henry-moore-ago.jpg"/>
          <p:cNvPicPr>
            <a:picLocks noChangeAspect="1"/>
          </p:cNvPicPr>
          <p:nvPr/>
        </p:nvPicPr>
        <p:blipFill>
          <a:blip r:embed="rId2"/>
          <a:stretch>
            <a:fillRect/>
          </a:stretch>
        </p:blipFill>
        <p:spPr>
          <a:xfrm>
            <a:off x="1524000" y="917984"/>
            <a:ext cx="9144000" cy="1485900"/>
          </a:xfrm>
          <a:prstGeom prst="rect">
            <a:avLst/>
          </a:prstGeom>
        </p:spPr>
      </p:pic>
      <p:sp>
        <p:nvSpPr>
          <p:cNvPr id="7" name="TextBox 6"/>
          <p:cNvSpPr txBox="1"/>
          <p:nvPr/>
        </p:nvSpPr>
        <p:spPr>
          <a:xfrm>
            <a:off x="2129911" y="2403886"/>
            <a:ext cx="642031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Art Gallery of Ontario's Henry Moore collection is the largest public collection of his works in the world.</a:t>
            </a:r>
          </a:p>
        </p:txBody>
      </p:sp>
      <p:pic>
        <p:nvPicPr>
          <p:cNvPr id="8" name="Picture 7" descr="leeds_lh59_0.jpg"/>
          <p:cNvPicPr>
            <a:picLocks noChangeAspect="1"/>
          </p:cNvPicPr>
          <p:nvPr/>
        </p:nvPicPr>
        <p:blipFill>
          <a:blip r:embed="rId3"/>
          <a:stretch>
            <a:fillRect/>
          </a:stretch>
        </p:blipFill>
        <p:spPr>
          <a:xfrm>
            <a:off x="6362684" y="3639909"/>
            <a:ext cx="4305316" cy="3069877"/>
          </a:xfrm>
          <a:prstGeom prst="rect">
            <a:avLst/>
          </a:prstGeom>
        </p:spPr>
      </p:pic>
      <p:sp>
        <p:nvSpPr>
          <p:cNvPr id="9" name="TextBox 8"/>
          <p:cNvSpPr txBox="1"/>
          <p:nvPr/>
        </p:nvSpPr>
        <p:spPr>
          <a:xfrm>
            <a:off x="2129911" y="5363927"/>
            <a:ext cx="426665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Henry Moore’s work was influenced</a:t>
            </a:r>
          </a:p>
          <a:p>
            <a:r>
              <a:rPr lang="en-US" dirty="0">
                <a:latin typeface="Times New Roman" panose="02020603050405020304" pitchFamily="18" charset="0"/>
                <a:cs typeface="Times New Roman" panose="02020603050405020304" pitchFamily="18" charset="0"/>
              </a:rPr>
              <a:t>by Mexican sculpture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r_piece_composition.jpg"/>
          <p:cNvPicPr>
            <a:picLocks noChangeAspect="1"/>
          </p:cNvPicPr>
          <p:nvPr/>
        </p:nvPicPr>
        <p:blipFill>
          <a:blip r:embed="rId2"/>
          <a:stretch>
            <a:fillRect/>
          </a:stretch>
        </p:blipFill>
        <p:spPr>
          <a:xfrm>
            <a:off x="1524000" y="-1"/>
            <a:ext cx="9144000" cy="5506671"/>
          </a:xfrm>
          <a:prstGeom prst="rect">
            <a:avLst/>
          </a:prstGeom>
        </p:spPr>
      </p:pic>
      <p:sp>
        <p:nvSpPr>
          <p:cNvPr id="6" name="TextBox 5"/>
          <p:cNvSpPr txBox="1"/>
          <p:nvPr/>
        </p:nvSpPr>
        <p:spPr>
          <a:xfrm>
            <a:off x="3020832" y="5506671"/>
            <a:ext cx="6429574" cy="1477328"/>
          </a:xfrm>
          <a:prstGeom prst="rect">
            <a:avLst/>
          </a:prstGeom>
          <a:noFill/>
        </p:spPr>
        <p:txBody>
          <a:bodyPr wrap="square" rtlCol="0">
            <a:spAutoFit/>
          </a:bodyPr>
          <a:lstStyle/>
          <a:p>
            <a:r>
              <a:rPr lang="en-US" dirty="0">
                <a:latin typeface="Times New Roman"/>
              </a:rPr>
              <a:t>Henry Moore.  </a:t>
            </a:r>
            <a:endParaRPr lang="en-US" i="1" dirty="0">
              <a:latin typeface="Times New Roman"/>
            </a:endParaRPr>
          </a:p>
          <a:p>
            <a:r>
              <a:rPr lang="en-US" i="1" dirty="0">
                <a:latin typeface="Times New Roman"/>
              </a:rPr>
              <a:t>Four Piece Composition: Reclining Figure, </a:t>
            </a:r>
            <a:r>
              <a:rPr lang="en-US" dirty="0">
                <a:latin typeface="Times New Roman"/>
              </a:rPr>
              <a:t>1934.</a:t>
            </a:r>
          </a:p>
          <a:p>
            <a:r>
              <a:rPr lang="en-US" dirty="0">
                <a:latin typeface="Times New Roman"/>
              </a:rPr>
              <a:t>Cumberland Alabaster, 6 7/8 </a:t>
            </a:r>
            <a:r>
              <a:rPr lang="en-US" dirty="0" err="1">
                <a:latin typeface="Times New Roman"/>
              </a:rPr>
              <a:t>x</a:t>
            </a:r>
            <a:r>
              <a:rPr lang="en-US" dirty="0">
                <a:latin typeface="Times New Roman"/>
              </a:rPr>
              <a:t> 18 </a:t>
            </a:r>
            <a:r>
              <a:rPr lang="en-US" dirty="0" err="1">
                <a:latin typeface="Times New Roman"/>
              </a:rPr>
              <a:t>x</a:t>
            </a:r>
            <a:r>
              <a:rPr lang="en-US" dirty="0">
                <a:latin typeface="Times New Roman"/>
              </a:rPr>
              <a:t> 8 in. </a:t>
            </a:r>
          </a:p>
          <a:p>
            <a:r>
              <a:rPr lang="en-US" dirty="0">
                <a:latin typeface="Times New Roman"/>
              </a:rPr>
              <a:t>Tate Gallery London</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 Moore Reclining Figure.jpg"/>
          <p:cNvPicPr>
            <a:picLocks noChangeAspect="1"/>
          </p:cNvPicPr>
          <p:nvPr/>
        </p:nvPicPr>
        <p:blipFill>
          <a:blip r:embed="rId2"/>
          <a:stretch>
            <a:fillRect/>
          </a:stretch>
        </p:blipFill>
        <p:spPr>
          <a:xfrm>
            <a:off x="1524000" y="-1"/>
            <a:ext cx="9144000" cy="6142617"/>
          </a:xfrm>
          <a:prstGeom prst="rect">
            <a:avLst/>
          </a:prstGeom>
        </p:spPr>
      </p:pic>
      <p:sp>
        <p:nvSpPr>
          <p:cNvPr id="5" name="TextBox 4"/>
          <p:cNvSpPr txBox="1"/>
          <p:nvPr/>
        </p:nvSpPr>
        <p:spPr>
          <a:xfrm>
            <a:off x="1784812" y="6142617"/>
            <a:ext cx="8504728" cy="923330"/>
          </a:xfrm>
          <a:prstGeom prst="rect">
            <a:avLst/>
          </a:prstGeom>
          <a:noFill/>
        </p:spPr>
        <p:txBody>
          <a:bodyPr wrap="square" rtlCol="0">
            <a:spAutoFit/>
          </a:bodyPr>
          <a:lstStyle/>
          <a:p>
            <a:r>
              <a:rPr lang="en-US" dirty="0">
                <a:latin typeface="Times New Roman"/>
              </a:rPr>
              <a:t>Henry Moore.  </a:t>
            </a:r>
            <a:r>
              <a:rPr lang="en-US" i="1" dirty="0">
                <a:latin typeface="Times New Roman"/>
              </a:rPr>
              <a:t>Reclining Figure, </a:t>
            </a:r>
            <a:r>
              <a:rPr lang="en-US" dirty="0">
                <a:latin typeface="Times New Roman"/>
              </a:rPr>
              <a:t>1935-36.</a:t>
            </a:r>
          </a:p>
          <a:p>
            <a:r>
              <a:rPr lang="en-US" dirty="0">
                <a:latin typeface="Times New Roman"/>
              </a:rPr>
              <a:t>Elmwood, 19  </a:t>
            </a:r>
            <a:r>
              <a:rPr lang="en-US" dirty="0" err="1">
                <a:latin typeface="Times New Roman"/>
              </a:rPr>
              <a:t>x</a:t>
            </a:r>
            <a:r>
              <a:rPr lang="en-US" dirty="0">
                <a:latin typeface="Times New Roman"/>
              </a:rPr>
              <a:t> 35 </a:t>
            </a:r>
            <a:r>
              <a:rPr lang="en-US" dirty="0" err="1">
                <a:latin typeface="Times New Roman"/>
              </a:rPr>
              <a:t>x</a:t>
            </a:r>
            <a:r>
              <a:rPr lang="en-US" dirty="0">
                <a:latin typeface="Times New Roman"/>
              </a:rPr>
              <a:t> 15 in.  Albright-Knox Gallery, Buffalo, NY.</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draped.jpg"/>
          <p:cNvPicPr>
            <a:picLocks noChangeAspect="1"/>
          </p:cNvPicPr>
          <p:nvPr/>
        </p:nvPicPr>
        <p:blipFill>
          <a:blip r:embed="rId2"/>
          <a:stretch>
            <a:fillRect/>
          </a:stretch>
        </p:blipFill>
        <p:spPr>
          <a:xfrm>
            <a:off x="1524000" y="1"/>
            <a:ext cx="9144000" cy="5934205"/>
          </a:xfrm>
          <a:prstGeom prst="rect">
            <a:avLst/>
          </a:prstGeom>
        </p:spPr>
      </p:pic>
      <p:sp>
        <p:nvSpPr>
          <p:cNvPr id="5" name="TextBox 4"/>
          <p:cNvSpPr txBox="1"/>
          <p:nvPr/>
        </p:nvSpPr>
        <p:spPr>
          <a:xfrm>
            <a:off x="1728113" y="5934205"/>
            <a:ext cx="4976016" cy="923330"/>
          </a:xfrm>
          <a:prstGeom prst="rect">
            <a:avLst/>
          </a:prstGeom>
          <a:noFill/>
        </p:spPr>
        <p:txBody>
          <a:bodyPr wrap="square" rtlCol="0">
            <a:spAutoFit/>
          </a:bodyPr>
          <a:lstStyle/>
          <a:p>
            <a:r>
              <a:rPr lang="en-US" dirty="0">
                <a:latin typeface="Times New Roman"/>
              </a:rPr>
              <a:t>Henry Moore.  </a:t>
            </a:r>
            <a:r>
              <a:rPr lang="en-US" i="1" dirty="0">
                <a:latin typeface="Times New Roman"/>
              </a:rPr>
              <a:t>Draped Reclining Figure, </a:t>
            </a:r>
            <a:r>
              <a:rPr lang="en-US" dirty="0">
                <a:latin typeface="Times New Roman"/>
              </a:rPr>
              <a:t>1952-53.</a:t>
            </a:r>
          </a:p>
          <a:p>
            <a:r>
              <a:rPr lang="en-US" dirty="0">
                <a:latin typeface="Times New Roman"/>
              </a:rPr>
              <a:t>Bronze, 102  </a:t>
            </a:r>
            <a:r>
              <a:rPr lang="en-US" dirty="0" err="1">
                <a:latin typeface="Times New Roman"/>
              </a:rPr>
              <a:t>x</a:t>
            </a:r>
            <a:r>
              <a:rPr lang="en-US" dirty="0">
                <a:latin typeface="Times New Roman"/>
              </a:rPr>
              <a:t> 152cm.  Museum Ludwig, Cologne.</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F4321D02-63AB-5D4A-B2B1-DA5034E3393A}"/>
              </a:ext>
            </a:extLst>
          </p:cNvPr>
          <p:cNvPicPr>
            <a:picLocks noChangeAspect="1"/>
          </p:cNvPicPr>
          <p:nvPr/>
        </p:nvPicPr>
        <p:blipFill rotWithShape="1">
          <a:blip r:embed="rId2"/>
          <a:srcRect l="12585" r="10038" b="-2"/>
          <a:stretch/>
        </p:blipFill>
        <p:spPr>
          <a:xfrm>
            <a:off x="-1" y="10"/>
            <a:ext cx="7370057" cy="6857990"/>
          </a:xfrm>
          <a:prstGeom prst="rect">
            <a:avLst/>
          </a:prstGeom>
        </p:spPr>
      </p:pic>
      <p:pic>
        <p:nvPicPr>
          <p:cNvPr id="3" name="Picture 2">
            <a:extLst>
              <a:ext uri="{FF2B5EF4-FFF2-40B4-BE49-F238E27FC236}">
                <a16:creationId xmlns:a16="http://schemas.microsoft.com/office/drawing/2014/main" id="{BBA2F620-2FDF-584B-939C-13D253935BA9}"/>
              </a:ext>
            </a:extLst>
          </p:cNvPr>
          <p:cNvPicPr>
            <a:picLocks noChangeAspect="1"/>
          </p:cNvPicPr>
          <p:nvPr/>
        </p:nvPicPr>
        <p:blipFill rotWithShape="1">
          <a:blip r:embed="rId3"/>
          <a:srcRect t="59487" r="-1" b="10871"/>
          <a:stretch/>
        </p:blipFill>
        <p:spPr>
          <a:xfrm>
            <a:off x="7534656" y="1"/>
            <a:ext cx="4657344" cy="3346704"/>
          </a:xfrm>
          <a:prstGeom prst="rect">
            <a:avLst/>
          </a:prstGeom>
        </p:spPr>
      </p:pic>
      <p:pic>
        <p:nvPicPr>
          <p:cNvPr id="5" name="Picture 4" descr="sophia-1.jpg"/>
          <p:cNvPicPr>
            <a:picLocks noChangeAspect="1"/>
          </p:cNvPicPr>
          <p:nvPr/>
        </p:nvPicPr>
        <p:blipFill rotWithShape="1">
          <a:blip r:embed="rId4"/>
          <a:srcRect l="7962" r="3320" b="-3"/>
          <a:stretch/>
        </p:blipFill>
        <p:spPr>
          <a:xfrm>
            <a:off x="7534654" y="3511296"/>
            <a:ext cx="4657346" cy="33467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0px-Oval_with_Points.jpg"/>
          <p:cNvPicPr>
            <a:picLocks noChangeAspect="1"/>
          </p:cNvPicPr>
          <p:nvPr/>
        </p:nvPicPr>
        <p:blipFill>
          <a:blip r:embed="rId2"/>
          <a:stretch>
            <a:fillRect/>
          </a:stretch>
        </p:blipFill>
        <p:spPr>
          <a:xfrm>
            <a:off x="937472" y="-1"/>
            <a:ext cx="5486400" cy="6858001"/>
          </a:xfrm>
          <a:prstGeom prst="rect">
            <a:avLst/>
          </a:prstGeom>
        </p:spPr>
      </p:pic>
      <p:sp>
        <p:nvSpPr>
          <p:cNvPr id="3" name="TextBox 2"/>
          <p:cNvSpPr txBox="1"/>
          <p:nvPr/>
        </p:nvSpPr>
        <p:spPr>
          <a:xfrm>
            <a:off x="6423872" y="5670113"/>
            <a:ext cx="4395624" cy="830997"/>
          </a:xfrm>
          <a:prstGeom prst="rect">
            <a:avLst/>
          </a:prstGeom>
          <a:noFill/>
        </p:spPr>
        <p:txBody>
          <a:bodyPr wrap="square" rtlCol="0">
            <a:spAutoFit/>
          </a:bodyPr>
          <a:lstStyle/>
          <a:p>
            <a:r>
              <a:rPr lang="en-US" dirty="0">
                <a:latin typeface="Times New Roman"/>
              </a:rPr>
              <a:t>Henry Moore.  </a:t>
            </a:r>
            <a:r>
              <a:rPr lang="en-US" i="1" dirty="0">
                <a:latin typeface="Times New Roman"/>
              </a:rPr>
              <a:t>Oval with Points, </a:t>
            </a:r>
            <a:r>
              <a:rPr lang="en-US" dirty="0">
                <a:latin typeface="Times New Roman"/>
              </a:rPr>
              <a:t>1968-70.</a:t>
            </a:r>
          </a:p>
          <a:p>
            <a:r>
              <a:rPr lang="en-US" sz="1200" dirty="0">
                <a:latin typeface="Times New Roman"/>
              </a:rPr>
              <a:t>Henry Moore Foundation.</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1px-HenryMoore_KnifeEdgeTwoPiece02b.jpg"/>
          <p:cNvPicPr>
            <a:picLocks noChangeAspect="1"/>
          </p:cNvPicPr>
          <p:nvPr/>
        </p:nvPicPr>
        <p:blipFill>
          <a:blip r:embed="rId2"/>
          <a:stretch>
            <a:fillRect/>
          </a:stretch>
        </p:blipFill>
        <p:spPr>
          <a:xfrm>
            <a:off x="2465190" y="-1"/>
            <a:ext cx="7297240" cy="5908257"/>
          </a:xfrm>
          <a:prstGeom prst="rect">
            <a:avLst/>
          </a:prstGeom>
        </p:spPr>
      </p:pic>
      <p:sp>
        <p:nvSpPr>
          <p:cNvPr id="3" name="TextBox 2"/>
          <p:cNvSpPr txBox="1"/>
          <p:nvPr/>
        </p:nvSpPr>
        <p:spPr>
          <a:xfrm>
            <a:off x="2465190" y="5908258"/>
            <a:ext cx="4456306" cy="830997"/>
          </a:xfrm>
          <a:prstGeom prst="rect">
            <a:avLst/>
          </a:prstGeom>
          <a:noFill/>
        </p:spPr>
        <p:txBody>
          <a:bodyPr wrap="square" rtlCol="0">
            <a:spAutoFit/>
          </a:bodyPr>
          <a:lstStyle/>
          <a:p>
            <a:r>
              <a:rPr lang="en-US" dirty="0">
                <a:latin typeface="Times New Roman"/>
              </a:rPr>
              <a:t>Henry Moore.  </a:t>
            </a:r>
            <a:r>
              <a:rPr lang="en-US" i="1" dirty="0">
                <a:latin typeface="Times New Roman"/>
              </a:rPr>
              <a:t>Knife Edge – Two Piece, </a:t>
            </a:r>
            <a:r>
              <a:rPr lang="en-US" dirty="0">
                <a:latin typeface="Times New Roman"/>
              </a:rPr>
              <a:t>1962.</a:t>
            </a:r>
          </a:p>
          <a:p>
            <a:r>
              <a:rPr lang="en-US" sz="1200" dirty="0">
                <a:latin typeface="Times New Roman"/>
              </a:rPr>
              <a:t>House of Lords, London.</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Henry_Moore_Double_Oval.jpg"/>
          <p:cNvPicPr>
            <a:picLocks noChangeAspect="1"/>
          </p:cNvPicPr>
          <p:nvPr/>
        </p:nvPicPr>
        <p:blipFill>
          <a:blip r:embed="rId2"/>
          <a:stretch>
            <a:fillRect/>
          </a:stretch>
        </p:blipFill>
        <p:spPr>
          <a:xfrm>
            <a:off x="2013389" y="0"/>
            <a:ext cx="7923442" cy="5942582"/>
          </a:xfrm>
          <a:prstGeom prst="rect">
            <a:avLst/>
          </a:prstGeom>
        </p:spPr>
      </p:pic>
      <p:sp>
        <p:nvSpPr>
          <p:cNvPr id="3" name="TextBox 2"/>
          <p:cNvSpPr txBox="1"/>
          <p:nvPr/>
        </p:nvSpPr>
        <p:spPr>
          <a:xfrm>
            <a:off x="2013390" y="6116714"/>
            <a:ext cx="3428493" cy="830997"/>
          </a:xfrm>
          <a:prstGeom prst="rect">
            <a:avLst/>
          </a:prstGeom>
          <a:noFill/>
        </p:spPr>
        <p:txBody>
          <a:bodyPr wrap="none" rtlCol="0">
            <a:spAutoFit/>
          </a:bodyPr>
          <a:lstStyle/>
          <a:p>
            <a:r>
              <a:rPr lang="en-US" dirty="0">
                <a:latin typeface="Times New Roman"/>
              </a:rPr>
              <a:t>Henry Moore.  </a:t>
            </a:r>
            <a:r>
              <a:rPr lang="en-US" i="1" dirty="0">
                <a:latin typeface="Times New Roman"/>
              </a:rPr>
              <a:t>Double Oval, </a:t>
            </a:r>
            <a:r>
              <a:rPr lang="en-US" dirty="0">
                <a:latin typeface="Times New Roman"/>
              </a:rPr>
              <a:t>1966.</a:t>
            </a:r>
          </a:p>
          <a:p>
            <a:r>
              <a:rPr lang="en-US" sz="1200" dirty="0">
                <a:latin typeface="Times New Roman"/>
              </a:rPr>
              <a:t>Henry Moore Foundation.</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AGO_on_a_rainy_winter_day.jpg"/>
          <p:cNvPicPr>
            <a:picLocks noChangeAspect="1"/>
          </p:cNvPicPr>
          <p:nvPr/>
        </p:nvPicPr>
        <p:blipFill>
          <a:blip r:embed="rId2"/>
          <a:stretch>
            <a:fillRect/>
          </a:stretch>
        </p:blipFill>
        <p:spPr>
          <a:xfrm>
            <a:off x="1524000" y="1"/>
            <a:ext cx="9144000" cy="6092825"/>
          </a:xfrm>
          <a:prstGeom prst="rect">
            <a:avLst/>
          </a:prstGeom>
        </p:spPr>
      </p:pic>
      <p:sp>
        <p:nvSpPr>
          <p:cNvPr id="3" name="TextBox 2"/>
          <p:cNvSpPr txBox="1"/>
          <p:nvPr/>
        </p:nvSpPr>
        <p:spPr>
          <a:xfrm>
            <a:off x="1698782" y="6092826"/>
            <a:ext cx="4191998" cy="830997"/>
          </a:xfrm>
          <a:prstGeom prst="rect">
            <a:avLst/>
          </a:prstGeom>
          <a:noFill/>
        </p:spPr>
        <p:txBody>
          <a:bodyPr wrap="square" rtlCol="0">
            <a:spAutoFit/>
          </a:bodyPr>
          <a:lstStyle/>
          <a:p>
            <a:r>
              <a:rPr lang="en-US" dirty="0">
                <a:latin typeface="Times New Roman"/>
              </a:rPr>
              <a:t>Henry Moore.  </a:t>
            </a:r>
            <a:r>
              <a:rPr lang="en-US" i="1" dirty="0">
                <a:latin typeface="Times New Roman"/>
              </a:rPr>
              <a:t>Two Large Forms, </a:t>
            </a:r>
            <a:r>
              <a:rPr lang="en-US" dirty="0">
                <a:latin typeface="Times New Roman"/>
              </a:rPr>
              <a:t>1966-69.</a:t>
            </a:r>
          </a:p>
          <a:p>
            <a:r>
              <a:rPr lang="en-US" sz="1200" dirty="0">
                <a:latin typeface="Times New Roman"/>
              </a:rPr>
              <a:t>Art Gallery of Ontario.</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783514"/>
            <a:ext cx="7772400" cy="635052"/>
          </a:xfrm>
        </p:spPr>
        <p:txBody>
          <a:bodyPr>
            <a:normAutofit fontScale="90000"/>
          </a:bodyPr>
          <a:lstStyle/>
          <a:p>
            <a:br>
              <a:rPr lang="en-US" dirty="0">
                <a:latin typeface="Times New Roman"/>
              </a:rPr>
            </a:br>
            <a:endParaRPr lang="en-US" dirty="0"/>
          </a:p>
        </p:txBody>
      </p:sp>
      <p:pic>
        <p:nvPicPr>
          <p:cNvPr id="4" name="Picture 3" descr="figure_bronze.jpg"/>
          <p:cNvPicPr>
            <a:picLocks noChangeAspect="1"/>
          </p:cNvPicPr>
          <p:nvPr/>
        </p:nvPicPr>
        <p:blipFill>
          <a:blip r:embed="rId2"/>
          <a:stretch>
            <a:fillRect/>
          </a:stretch>
        </p:blipFill>
        <p:spPr>
          <a:xfrm>
            <a:off x="1524000" y="-1"/>
            <a:ext cx="9162162" cy="4638151"/>
          </a:xfrm>
          <a:prstGeom prst="rect">
            <a:avLst/>
          </a:prstGeom>
        </p:spPr>
      </p:pic>
      <p:sp>
        <p:nvSpPr>
          <p:cNvPr id="6" name="TextBox 5"/>
          <p:cNvSpPr txBox="1"/>
          <p:nvPr/>
        </p:nvSpPr>
        <p:spPr>
          <a:xfrm>
            <a:off x="3146425" y="5171143"/>
            <a:ext cx="5555565" cy="1015663"/>
          </a:xfrm>
          <a:prstGeom prst="rect">
            <a:avLst/>
          </a:prstGeom>
          <a:noFill/>
        </p:spPr>
        <p:txBody>
          <a:bodyPr wrap="square" rtlCol="0">
            <a:spAutoFit/>
          </a:bodyPr>
          <a:lstStyle/>
          <a:p>
            <a:r>
              <a:rPr lang="en-US" dirty="0">
                <a:latin typeface="Times New Roman"/>
              </a:rPr>
              <a:t>Henry Moore.  </a:t>
            </a:r>
            <a:r>
              <a:rPr lang="en-US" i="1" dirty="0">
                <a:latin typeface="Times New Roman"/>
              </a:rPr>
              <a:t>Reclining Figure: Angles, </a:t>
            </a:r>
            <a:r>
              <a:rPr lang="en-US" dirty="0">
                <a:latin typeface="Times New Roman"/>
              </a:rPr>
              <a:t>1979.</a:t>
            </a:r>
          </a:p>
          <a:p>
            <a:r>
              <a:rPr lang="en-US" sz="1200" dirty="0">
                <a:latin typeface="Times New Roman"/>
              </a:rPr>
              <a:t>Bronze, over-life sized. </a:t>
            </a:r>
          </a:p>
          <a:p>
            <a:r>
              <a:rPr lang="en-US" sz="1200" dirty="0">
                <a:latin typeface="Times New Roman"/>
              </a:rPr>
              <a:t>Henry Moore Foundation</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HdKdW2.jpg"/>
          <p:cNvPicPr>
            <a:picLocks noChangeAspect="1"/>
          </p:cNvPicPr>
          <p:nvPr/>
        </p:nvPicPr>
        <p:blipFill>
          <a:blip r:embed="rId2"/>
          <a:stretch>
            <a:fillRect/>
          </a:stretch>
        </p:blipFill>
        <p:spPr>
          <a:xfrm>
            <a:off x="2363133" y="-1"/>
            <a:ext cx="7733633" cy="5800225"/>
          </a:xfrm>
          <a:prstGeom prst="rect">
            <a:avLst/>
          </a:prstGeom>
        </p:spPr>
      </p:pic>
      <p:sp>
        <p:nvSpPr>
          <p:cNvPr id="4" name="TextBox 3"/>
          <p:cNvSpPr txBox="1"/>
          <p:nvPr/>
        </p:nvSpPr>
        <p:spPr>
          <a:xfrm>
            <a:off x="2363133" y="6101041"/>
            <a:ext cx="5317531" cy="830997"/>
          </a:xfrm>
          <a:prstGeom prst="rect">
            <a:avLst/>
          </a:prstGeom>
          <a:noFill/>
        </p:spPr>
        <p:txBody>
          <a:bodyPr wrap="none" rtlCol="0">
            <a:spAutoFit/>
          </a:bodyPr>
          <a:lstStyle/>
          <a:p>
            <a:r>
              <a:rPr lang="en-US" dirty="0">
                <a:latin typeface="Times New Roman"/>
              </a:rPr>
              <a:t>Henry Moore.  </a:t>
            </a:r>
            <a:r>
              <a:rPr lang="en-US" i="1" dirty="0">
                <a:latin typeface="Times New Roman"/>
              </a:rPr>
              <a:t>Large Divided Oval: Butterfly, </a:t>
            </a:r>
            <a:r>
              <a:rPr lang="en-US" dirty="0">
                <a:latin typeface="Times New Roman"/>
              </a:rPr>
              <a:t>1985-86.</a:t>
            </a:r>
          </a:p>
          <a:p>
            <a:r>
              <a:rPr lang="en-US" sz="1200" dirty="0" err="1">
                <a:latin typeface="Times New Roman"/>
              </a:rPr>
              <a:t>Haus</a:t>
            </a:r>
            <a:r>
              <a:rPr lang="en-US" sz="1200" dirty="0">
                <a:latin typeface="Times New Roman"/>
              </a:rPr>
              <a:t> </a:t>
            </a:r>
            <a:r>
              <a:rPr lang="en-US" sz="1200" dirty="0" err="1">
                <a:latin typeface="Times New Roman"/>
              </a:rPr>
              <a:t>der</a:t>
            </a:r>
            <a:r>
              <a:rPr lang="en-US" sz="1200" dirty="0">
                <a:latin typeface="Times New Roman"/>
              </a:rPr>
              <a:t> </a:t>
            </a:r>
            <a:r>
              <a:rPr lang="en-US" sz="1200" dirty="0" err="1">
                <a:latin typeface="Times New Roman"/>
              </a:rPr>
              <a:t>Kulturen</a:t>
            </a:r>
            <a:r>
              <a:rPr lang="en-US" sz="1200" dirty="0">
                <a:latin typeface="Times New Roman"/>
              </a:rPr>
              <a:t> </a:t>
            </a:r>
            <a:r>
              <a:rPr lang="en-US" sz="1200" dirty="0" err="1">
                <a:latin typeface="Times New Roman"/>
              </a:rPr>
              <a:t>der</a:t>
            </a:r>
            <a:r>
              <a:rPr lang="en-US" sz="1200" dirty="0">
                <a:latin typeface="Times New Roman"/>
              </a:rPr>
              <a:t> Welt, Berlin.</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erced Form 1932.jpg"/>
          <p:cNvPicPr>
            <a:picLocks noChangeAspect="1"/>
          </p:cNvPicPr>
          <p:nvPr/>
        </p:nvPicPr>
        <p:blipFill>
          <a:blip r:embed="rId2"/>
          <a:stretch>
            <a:fillRect/>
          </a:stretch>
        </p:blipFill>
        <p:spPr>
          <a:xfrm>
            <a:off x="1524000" y="0"/>
            <a:ext cx="5363798" cy="6858000"/>
          </a:xfrm>
          <a:prstGeom prst="rect">
            <a:avLst/>
          </a:prstGeom>
        </p:spPr>
      </p:pic>
      <p:sp>
        <p:nvSpPr>
          <p:cNvPr id="3" name="TextBox 2"/>
          <p:cNvSpPr txBox="1"/>
          <p:nvPr/>
        </p:nvSpPr>
        <p:spPr>
          <a:xfrm>
            <a:off x="7057744" y="5647432"/>
            <a:ext cx="3610257" cy="830997"/>
          </a:xfrm>
          <a:prstGeom prst="rect">
            <a:avLst/>
          </a:prstGeom>
          <a:noFill/>
        </p:spPr>
        <p:txBody>
          <a:bodyPr wrap="square" rtlCol="0">
            <a:spAutoFit/>
          </a:bodyPr>
          <a:lstStyle/>
          <a:p>
            <a:r>
              <a:rPr lang="en-US" dirty="0">
                <a:latin typeface="Times New Roman"/>
              </a:rPr>
              <a:t>Barbara Hepworth.  </a:t>
            </a:r>
          </a:p>
          <a:p>
            <a:r>
              <a:rPr lang="en-US" i="1" dirty="0">
                <a:latin typeface="Times New Roman"/>
              </a:rPr>
              <a:t>Pierced Form, </a:t>
            </a:r>
            <a:r>
              <a:rPr lang="en-US" dirty="0">
                <a:latin typeface="Times New Roman"/>
              </a:rPr>
              <a:t>1932.</a:t>
            </a:r>
          </a:p>
          <a:p>
            <a:r>
              <a:rPr lang="en-US" sz="1200" dirty="0">
                <a:latin typeface="Times New Roman"/>
              </a:rPr>
              <a:t>Pink alabaster, destroyed in war.</a:t>
            </a:r>
            <a:endParaRPr lang="en-US" sz="1200" dirty="0"/>
          </a:p>
        </p:txBody>
      </p:sp>
      <p:sp>
        <p:nvSpPr>
          <p:cNvPr id="4" name="TextBox 3"/>
          <p:cNvSpPr txBox="1"/>
          <p:nvPr/>
        </p:nvSpPr>
        <p:spPr>
          <a:xfrm>
            <a:off x="7057743" y="215464"/>
            <a:ext cx="3229504" cy="400110"/>
          </a:xfrm>
          <a:prstGeom prst="rect">
            <a:avLst/>
          </a:prstGeom>
          <a:noFill/>
        </p:spPr>
        <p:txBody>
          <a:bodyPr wrap="square" rtlCol="0">
            <a:spAutoFit/>
          </a:bodyPr>
          <a:lstStyle/>
          <a:p>
            <a:r>
              <a:rPr lang="en-US" sz="2000" dirty="0">
                <a:latin typeface="Charlemagne Std"/>
              </a:rPr>
              <a:t>Barbara Hepworth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9548" y="5704133"/>
            <a:ext cx="4511872" cy="646331"/>
          </a:xfrm>
          <a:prstGeom prst="rect">
            <a:avLst/>
          </a:prstGeom>
          <a:noFill/>
        </p:spPr>
        <p:txBody>
          <a:bodyPr wrap="none" rtlCol="0">
            <a:spAutoFit/>
          </a:bodyPr>
          <a:lstStyle/>
          <a:p>
            <a:r>
              <a:rPr lang="en-US" dirty="0">
                <a:latin typeface="Times New Roman"/>
              </a:rPr>
              <a:t>Barbara Hepworth.  </a:t>
            </a:r>
            <a:r>
              <a:rPr lang="en-US" i="1" dirty="0">
                <a:latin typeface="Times New Roman"/>
              </a:rPr>
              <a:t>Mother and Child, </a:t>
            </a:r>
            <a:r>
              <a:rPr lang="en-US" dirty="0">
                <a:latin typeface="Times New Roman"/>
              </a:rPr>
              <a:t>1934.</a:t>
            </a:r>
          </a:p>
          <a:p>
            <a:r>
              <a:rPr lang="en-US" dirty="0">
                <a:latin typeface="Times New Roman"/>
              </a:rPr>
              <a:t>Cumberland Alabaster. Tate Gallery, London.</a:t>
            </a:r>
            <a:endParaRPr lang="en-US" dirty="0"/>
          </a:p>
        </p:txBody>
      </p:sp>
      <p:pic>
        <p:nvPicPr>
          <p:cNvPr id="6" name="Picture 5" descr="mother and child 1934.jpg"/>
          <p:cNvPicPr>
            <a:picLocks noChangeAspect="1"/>
          </p:cNvPicPr>
          <p:nvPr/>
        </p:nvPicPr>
        <p:blipFill>
          <a:blip r:embed="rId2"/>
          <a:stretch>
            <a:fillRect/>
          </a:stretch>
        </p:blipFill>
        <p:spPr>
          <a:xfrm>
            <a:off x="1524001" y="-1"/>
            <a:ext cx="9741171" cy="574576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 Wave 1943.jpg"/>
          <p:cNvPicPr>
            <a:picLocks noChangeAspect="1"/>
          </p:cNvPicPr>
          <p:nvPr/>
        </p:nvPicPr>
        <p:blipFill>
          <a:blip r:embed="rId2"/>
          <a:stretch>
            <a:fillRect/>
          </a:stretch>
        </p:blipFill>
        <p:spPr>
          <a:xfrm>
            <a:off x="2492850" y="0"/>
            <a:ext cx="7340055" cy="5708932"/>
          </a:xfrm>
          <a:prstGeom prst="rect">
            <a:avLst/>
          </a:prstGeom>
        </p:spPr>
      </p:pic>
      <p:sp>
        <p:nvSpPr>
          <p:cNvPr id="3" name="TextBox 2"/>
          <p:cNvSpPr txBox="1"/>
          <p:nvPr/>
        </p:nvSpPr>
        <p:spPr>
          <a:xfrm>
            <a:off x="2492849" y="5942278"/>
            <a:ext cx="5345384" cy="830997"/>
          </a:xfrm>
          <a:prstGeom prst="rect">
            <a:avLst/>
          </a:prstGeom>
          <a:noFill/>
        </p:spPr>
        <p:txBody>
          <a:bodyPr wrap="none" rtlCol="0">
            <a:spAutoFit/>
          </a:bodyPr>
          <a:lstStyle/>
          <a:p>
            <a:r>
              <a:rPr lang="en-US" dirty="0">
                <a:latin typeface="Times New Roman"/>
              </a:rPr>
              <a:t>Barbara Hepworth.  </a:t>
            </a:r>
            <a:r>
              <a:rPr lang="en-US" i="1" dirty="0">
                <a:latin typeface="Times New Roman"/>
              </a:rPr>
              <a:t>Wave, </a:t>
            </a:r>
            <a:r>
              <a:rPr lang="en-US" dirty="0">
                <a:latin typeface="Times New Roman"/>
              </a:rPr>
              <a:t>1943-44.</a:t>
            </a:r>
          </a:p>
          <a:p>
            <a:r>
              <a:rPr lang="en-US" sz="1200" dirty="0">
                <a:latin typeface="Times New Roman"/>
              </a:rPr>
              <a:t>Wood with </a:t>
            </a:r>
            <a:r>
              <a:rPr lang="en-US" sz="1200" dirty="0" err="1">
                <a:latin typeface="Times New Roman"/>
              </a:rPr>
              <a:t>colour</a:t>
            </a:r>
            <a:r>
              <a:rPr lang="en-US" sz="1200" dirty="0">
                <a:latin typeface="Times New Roman"/>
              </a:rPr>
              <a:t> and strings. Scottish National Gallery of Modern Art, Edinburgh.</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1" y="5184642"/>
            <a:ext cx="3809999" cy="1292662"/>
          </a:xfrm>
          <a:prstGeom prst="rect">
            <a:avLst/>
          </a:prstGeom>
          <a:noFill/>
        </p:spPr>
        <p:txBody>
          <a:bodyPr wrap="square" rtlCol="0">
            <a:spAutoFit/>
          </a:bodyPr>
          <a:lstStyle/>
          <a:p>
            <a:r>
              <a:rPr lang="en-US" dirty="0">
                <a:latin typeface="Times New Roman"/>
              </a:rPr>
              <a:t>Barbara Hepworth.  </a:t>
            </a:r>
          </a:p>
          <a:p>
            <a:r>
              <a:rPr lang="en-US" i="1" dirty="0">
                <a:latin typeface="Times New Roman"/>
              </a:rPr>
              <a:t>Wood and Strings, </a:t>
            </a:r>
            <a:r>
              <a:rPr lang="en-US" dirty="0">
                <a:latin typeface="Times New Roman"/>
              </a:rPr>
              <a:t>1944.</a:t>
            </a:r>
          </a:p>
          <a:p>
            <a:r>
              <a:rPr lang="en-US" sz="1200" dirty="0">
                <a:latin typeface="Times New Roman"/>
              </a:rPr>
              <a:t>Plane wood with </a:t>
            </a:r>
            <a:r>
              <a:rPr lang="en-US" sz="1200" dirty="0" err="1">
                <a:latin typeface="Times New Roman"/>
              </a:rPr>
              <a:t>colour</a:t>
            </a:r>
            <a:r>
              <a:rPr lang="en-US" sz="1200" dirty="0">
                <a:latin typeface="Times New Roman"/>
              </a:rPr>
              <a:t> and strings. </a:t>
            </a:r>
          </a:p>
          <a:p>
            <a:r>
              <a:rPr lang="en-US" sz="1200" dirty="0">
                <a:latin typeface="Times New Roman"/>
              </a:rPr>
              <a:t>Private Collection.</a:t>
            </a:r>
          </a:p>
          <a:p>
            <a:endParaRPr lang="en-US" dirty="0"/>
          </a:p>
        </p:txBody>
      </p:sp>
      <p:pic>
        <p:nvPicPr>
          <p:cNvPr id="4" name="Picture 3" descr="Wood and Strings, 1944.jpg"/>
          <p:cNvPicPr>
            <a:picLocks noChangeAspect="1"/>
          </p:cNvPicPr>
          <p:nvPr/>
        </p:nvPicPr>
        <p:blipFill>
          <a:blip r:embed="rId2"/>
          <a:stretch>
            <a:fillRect/>
          </a:stretch>
        </p:blipFill>
        <p:spPr>
          <a:xfrm>
            <a:off x="1524001" y="1"/>
            <a:ext cx="5334001" cy="67691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ac8554309.jpg"/>
          <p:cNvPicPr>
            <a:picLocks noChangeAspect="1"/>
          </p:cNvPicPr>
          <p:nvPr/>
        </p:nvPicPr>
        <p:blipFill>
          <a:blip r:embed="rId2"/>
          <a:stretch>
            <a:fillRect/>
          </a:stretch>
        </p:blipFill>
        <p:spPr>
          <a:xfrm>
            <a:off x="1524000" y="0"/>
            <a:ext cx="960186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21.jpg"/>
          <p:cNvPicPr>
            <a:picLocks noChangeAspect="1"/>
          </p:cNvPicPr>
          <p:nvPr/>
        </p:nvPicPr>
        <p:blipFill>
          <a:blip r:embed="rId2"/>
          <a:stretch>
            <a:fillRect/>
          </a:stretch>
        </p:blipFill>
        <p:spPr>
          <a:xfrm>
            <a:off x="1524000" y="1"/>
            <a:ext cx="4572000" cy="6858001"/>
          </a:xfrm>
          <a:prstGeom prst="rect">
            <a:avLst/>
          </a:prstGeom>
        </p:spPr>
      </p:pic>
      <p:sp>
        <p:nvSpPr>
          <p:cNvPr id="3" name="TextBox 2"/>
          <p:cNvSpPr txBox="1"/>
          <p:nvPr/>
        </p:nvSpPr>
        <p:spPr>
          <a:xfrm>
            <a:off x="6422723" y="5840216"/>
            <a:ext cx="4245277" cy="830997"/>
          </a:xfrm>
          <a:prstGeom prst="rect">
            <a:avLst/>
          </a:prstGeom>
          <a:noFill/>
        </p:spPr>
        <p:txBody>
          <a:bodyPr wrap="square" rtlCol="0">
            <a:spAutoFit/>
          </a:bodyPr>
          <a:lstStyle/>
          <a:p>
            <a:r>
              <a:rPr lang="en-US" dirty="0">
                <a:latin typeface="Times New Roman"/>
              </a:rPr>
              <a:t>Barbara Hepworth.  </a:t>
            </a:r>
            <a:r>
              <a:rPr lang="en-US" i="1" dirty="0">
                <a:latin typeface="Times New Roman"/>
              </a:rPr>
              <a:t>Torso (Ulysses), </a:t>
            </a:r>
            <a:r>
              <a:rPr lang="en-US" dirty="0">
                <a:latin typeface="Times New Roman"/>
              </a:rPr>
              <a:t>1958.</a:t>
            </a:r>
          </a:p>
          <a:p>
            <a:r>
              <a:rPr lang="en-US" sz="1200" dirty="0">
                <a:latin typeface="Times New Roman"/>
              </a:rPr>
              <a:t>Bronze, Art Gallery of Ontario, Toronto.</a:t>
            </a:r>
            <a:endParaRPr lang="en-US" sz="1200"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 Curved-form-bryher.JPG"/>
          <p:cNvPicPr>
            <a:picLocks noChangeAspect="1"/>
          </p:cNvPicPr>
          <p:nvPr/>
        </p:nvPicPr>
        <p:blipFill>
          <a:blip r:embed="rId2"/>
          <a:stretch>
            <a:fillRect/>
          </a:stretch>
        </p:blipFill>
        <p:spPr>
          <a:xfrm>
            <a:off x="1524001" y="-1"/>
            <a:ext cx="5284271" cy="7045695"/>
          </a:xfrm>
          <a:prstGeom prst="rect">
            <a:avLst/>
          </a:prstGeom>
        </p:spPr>
      </p:pic>
      <p:sp>
        <p:nvSpPr>
          <p:cNvPr id="3" name="TextBox 2"/>
          <p:cNvSpPr txBox="1"/>
          <p:nvPr/>
        </p:nvSpPr>
        <p:spPr>
          <a:xfrm>
            <a:off x="7046403" y="5409287"/>
            <a:ext cx="3344552" cy="1015663"/>
          </a:xfrm>
          <a:prstGeom prst="rect">
            <a:avLst/>
          </a:prstGeom>
          <a:noFill/>
        </p:spPr>
        <p:txBody>
          <a:bodyPr wrap="none" rtlCol="0">
            <a:spAutoFit/>
          </a:bodyPr>
          <a:lstStyle/>
          <a:p>
            <a:r>
              <a:rPr lang="en-US" dirty="0">
                <a:latin typeface="Times New Roman"/>
              </a:rPr>
              <a:t>Barbara Hepworth.  </a:t>
            </a:r>
            <a:endParaRPr lang="en-US" i="1" dirty="0">
              <a:latin typeface="Times New Roman"/>
            </a:endParaRPr>
          </a:p>
          <a:p>
            <a:r>
              <a:rPr lang="en-US" i="1" dirty="0">
                <a:latin typeface="Times New Roman"/>
              </a:rPr>
              <a:t>Curved Form: </a:t>
            </a:r>
            <a:r>
              <a:rPr lang="en-US" i="1" dirty="0" err="1">
                <a:latin typeface="Times New Roman"/>
              </a:rPr>
              <a:t>Bryher</a:t>
            </a:r>
            <a:r>
              <a:rPr lang="en-US" i="1" dirty="0">
                <a:latin typeface="Times New Roman"/>
              </a:rPr>
              <a:t> II, </a:t>
            </a:r>
            <a:r>
              <a:rPr lang="en-US" dirty="0">
                <a:latin typeface="Times New Roman"/>
              </a:rPr>
              <a:t>1961.</a:t>
            </a:r>
          </a:p>
          <a:p>
            <a:r>
              <a:rPr lang="en-US" sz="1200" dirty="0">
                <a:latin typeface="Times New Roman"/>
              </a:rPr>
              <a:t>Bronze, </a:t>
            </a:r>
            <a:r>
              <a:rPr lang="en-US" sz="1200" dirty="0" err="1">
                <a:latin typeface="Times New Roman"/>
              </a:rPr>
              <a:t>Hirshhorn</a:t>
            </a:r>
            <a:r>
              <a:rPr lang="en-US" sz="1200" dirty="0">
                <a:latin typeface="Times New Roman"/>
              </a:rPr>
              <a:t> Museum and Sculpture Garden,</a:t>
            </a:r>
          </a:p>
          <a:p>
            <a:r>
              <a:rPr lang="en-US" sz="1200" dirty="0">
                <a:latin typeface="Times New Roman"/>
              </a:rPr>
              <a:t>Smithsonian Institution. Washington, D.C.</a:t>
            </a:r>
            <a:endParaRPr 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 Curved Reclining Form.jpg"/>
          <p:cNvPicPr>
            <a:picLocks noChangeAspect="1"/>
          </p:cNvPicPr>
          <p:nvPr/>
        </p:nvPicPr>
        <p:blipFill>
          <a:blip r:embed="rId2"/>
          <a:stretch>
            <a:fillRect/>
          </a:stretch>
        </p:blipFill>
        <p:spPr>
          <a:xfrm>
            <a:off x="1524000" y="0"/>
            <a:ext cx="9144000" cy="5770358"/>
          </a:xfrm>
          <a:prstGeom prst="rect">
            <a:avLst/>
          </a:prstGeom>
        </p:spPr>
      </p:pic>
      <p:sp>
        <p:nvSpPr>
          <p:cNvPr id="3" name="TextBox 2"/>
          <p:cNvSpPr txBox="1"/>
          <p:nvPr/>
        </p:nvSpPr>
        <p:spPr>
          <a:xfrm>
            <a:off x="1920888" y="6032999"/>
            <a:ext cx="6261825" cy="553998"/>
          </a:xfrm>
          <a:prstGeom prst="rect">
            <a:avLst/>
          </a:prstGeom>
          <a:noFill/>
        </p:spPr>
        <p:txBody>
          <a:bodyPr wrap="none" rtlCol="0">
            <a:spAutoFit/>
          </a:bodyPr>
          <a:lstStyle/>
          <a:p>
            <a:r>
              <a:rPr lang="en-US" dirty="0">
                <a:latin typeface="Times New Roman"/>
              </a:rPr>
              <a:t>Barbara Hepworth.  </a:t>
            </a:r>
            <a:r>
              <a:rPr lang="en-US" i="1" dirty="0">
                <a:latin typeface="Times New Roman"/>
              </a:rPr>
              <a:t>Curved Reclining Form (</a:t>
            </a:r>
            <a:r>
              <a:rPr lang="en-US" i="1" dirty="0" err="1">
                <a:latin typeface="Times New Roman"/>
              </a:rPr>
              <a:t>Rosewall</a:t>
            </a:r>
            <a:r>
              <a:rPr lang="en-US" i="1" dirty="0">
                <a:latin typeface="Times New Roman"/>
              </a:rPr>
              <a:t>), </a:t>
            </a:r>
            <a:r>
              <a:rPr lang="en-US" dirty="0">
                <a:latin typeface="Times New Roman"/>
              </a:rPr>
              <a:t>1960-62.</a:t>
            </a:r>
          </a:p>
          <a:p>
            <a:r>
              <a:rPr lang="en-US" sz="1200" dirty="0" err="1">
                <a:latin typeface="Times New Roman"/>
              </a:rPr>
              <a:t>Nebrasina</a:t>
            </a:r>
            <a:r>
              <a:rPr lang="en-US" sz="1200" dirty="0">
                <a:latin typeface="Times New Roman"/>
              </a:rPr>
              <a:t> stone, Chesterfield Borough Council, Chesterfield, Derbyshire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jpg"/>
          <p:cNvPicPr>
            <a:picLocks noChangeAspect="1"/>
          </p:cNvPicPr>
          <p:nvPr/>
        </p:nvPicPr>
        <p:blipFill>
          <a:blip r:embed="rId2"/>
          <a:stretch>
            <a:fillRect/>
          </a:stretch>
        </p:blipFill>
        <p:spPr>
          <a:xfrm>
            <a:off x="2113661" y="0"/>
            <a:ext cx="7801670" cy="5607450"/>
          </a:xfrm>
          <a:prstGeom prst="rect">
            <a:avLst/>
          </a:prstGeom>
        </p:spPr>
      </p:pic>
      <p:sp>
        <p:nvSpPr>
          <p:cNvPr id="3" name="TextBox 2"/>
          <p:cNvSpPr txBox="1"/>
          <p:nvPr/>
        </p:nvSpPr>
        <p:spPr>
          <a:xfrm>
            <a:off x="2113661" y="5874237"/>
            <a:ext cx="6410378" cy="646331"/>
          </a:xfrm>
          <a:prstGeom prst="rect">
            <a:avLst/>
          </a:prstGeom>
          <a:noFill/>
        </p:spPr>
        <p:txBody>
          <a:bodyPr wrap="none" rtlCol="0">
            <a:spAutoFit/>
          </a:bodyPr>
          <a:lstStyle/>
          <a:p>
            <a:r>
              <a:rPr lang="en-US" dirty="0">
                <a:latin typeface="Times New Roman"/>
              </a:rPr>
              <a:t>Barbara Hepworth.  </a:t>
            </a:r>
            <a:r>
              <a:rPr lang="en-US" i="1" dirty="0">
                <a:latin typeface="Times New Roman"/>
              </a:rPr>
              <a:t>Three ‘figure’ from The Family of Man, </a:t>
            </a:r>
            <a:r>
              <a:rPr lang="en-US" dirty="0">
                <a:latin typeface="Times New Roman"/>
              </a:rPr>
              <a:t>1970.</a:t>
            </a:r>
          </a:p>
          <a:p>
            <a:r>
              <a:rPr lang="en-US" dirty="0">
                <a:latin typeface="Times New Roman"/>
              </a:rPr>
              <a:t>Yorkshire Sculpture Park</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drian_Composition_II_in_Red,_Blue,_and_Yellow.jpg"/>
          <p:cNvPicPr>
            <a:picLocks noChangeAspect="1"/>
          </p:cNvPicPr>
          <p:nvPr/>
        </p:nvPicPr>
        <p:blipFill>
          <a:blip r:embed="rId2"/>
          <a:stretch>
            <a:fillRect/>
          </a:stretch>
        </p:blipFill>
        <p:spPr>
          <a:xfrm>
            <a:off x="1524000" y="0"/>
            <a:ext cx="6858001" cy="6858000"/>
          </a:xfrm>
          <a:prstGeom prst="rect">
            <a:avLst/>
          </a:prstGeom>
        </p:spPr>
      </p:pic>
      <p:sp>
        <p:nvSpPr>
          <p:cNvPr id="3" name="TextBox 2"/>
          <p:cNvSpPr txBox="1"/>
          <p:nvPr/>
        </p:nvSpPr>
        <p:spPr>
          <a:xfrm>
            <a:off x="8382001" y="510310"/>
            <a:ext cx="2285999" cy="400110"/>
          </a:xfrm>
          <a:prstGeom prst="rect">
            <a:avLst/>
          </a:prstGeom>
          <a:noFill/>
        </p:spPr>
        <p:txBody>
          <a:bodyPr wrap="square" rtlCol="0">
            <a:spAutoFit/>
          </a:bodyPr>
          <a:lstStyle/>
          <a:p>
            <a:pPr algn="ctr"/>
            <a:r>
              <a:rPr lang="en-US" sz="2000" dirty="0">
                <a:latin typeface="Charlemagne Std"/>
              </a:rPr>
              <a:t>Formalist painting</a:t>
            </a:r>
          </a:p>
        </p:txBody>
      </p:sp>
      <p:sp>
        <p:nvSpPr>
          <p:cNvPr id="4" name="TextBox 3"/>
          <p:cNvSpPr txBox="1"/>
          <p:nvPr/>
        </p:nvSpPr>
        <p:spPr>
          <a:xfrm>
            <a:off x="8526923" y="4741909"/>
            <a:ext cx="2141076" cy="1477328"/>
          </a:xfrm>
          <a:prstGeom prst="rect">
            <a:avLst/>
          </a:prstGeom>
          <a:noFill/>
        </p:spPr>
        <p:txBody>
          <a:bodyPr wrap="square" rtlCol="0">
            <a:spAutoFit/>
          </a:bodyPr>
          <a:lstStyle/>
          <a:p>
            <a:r>
              <a:rPr lang="en-US" dirty="0">
                <a:latin typeface="Times New Roman"/>
              </a:rPr>
              <a:t>Piet Mondrian.  </a:t>
            </a:r>
            <a:endParaRPr lang="en-US" i="1" dirty="0">
              <a:latin typeface="Times New Roman"/>
            </a:endParaRPr>
          </a:p>
          <a:p>
            <a:r>
              <a:rPr lang="en-US" i="1" dirty="0">
                <a:latin typeface="Times New Roman"/>
              </a:rPr>
              <a:t>Composition II in Red, Blue and Yellow, </a:t>
            </a:r>
            <a:r>
              <a:rPr lang="en-US" dirty="0">
                <a:latin typeface="Times New Roman"/>
              </a:rPr>
              <a:t>1930.</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drian_CompRYB.jpg"/>
          <p:cNvPicPr>
            <a:picLocks noChangeAspect="1"/>
          </p:cNvPicPr>
          <p:nvPr/>
        </p:nvPicPr>
        <p:blipFill>
          <a:blip r:embed="rId2"/>
          <a:stretch>
            <a:fillRect/>
          </a:stretch>
        </p:blipFill>
        <p:spPr>
          <a:xfrm>
            <a:off x="1524001" y="0"/>
            <a:ext cx="6509879" cy="6858000"/>
          </a:xfrm>
          <a:prstGeom prst="rect">
            <a:avLst/>
          </a:prstGeom>
        </p:spPr>
      </p:pic>
      <p:sp>
        <p:nvSpPr>
          <p:cNvPr id="3" name="TextBox 2"/>
          <p:cNvSpPr txBox="1"/>
          <p:nvPr/>
        </p:nvSpPr>
        <p:spPr>
          <a:xfrm>
            <a:off x="8212316" y="5227844"/>
            <a:ext cx="2455684" cy="1661993"/>
          </a:xfrm>
          <a:prstGeom prst="rect">
            <a:avLst/>
          </a:prstGeom>
          <a:noFill/>
        </p:spPr>
        <p:txBody>
          <a:bodyPr wrap="square" rtlCol="0">
            <a:spAutoFit/>
          </a:bodyPr>
          <a:lstStyle/>
          <a:p>
            <a:r>
              <a:rPr lang="en-US" dirty="0">
                <a:latin typeface="Times New Roman"/>
              </a:rPr>
              <a:t>Piet Mondrian.  </a:t>
            </a:r>
            <a:endParaRPr lang="en-US" i="1" dirty="0">
              <a:latin typeface="Times New Roman"/>
            </a:endParaRPr>
          </a:p>
          <a:p>
            <a:r>
              <a:rPr lang="en-US" i="1" dirty="0">
                <a:latin typeface="Times New Roman"/>
              </a:rPr>
              <a:t>Composition with Yellow, Blue and Red, </a:t>
            </a:r>
            <a:r>
              <a:rPr lang="en-US" dirty="0">
                <a:latin typeface="Times New Roman"/>
              </a:rPr>
              <a:t>1937-42.</a:t>
            </a:r>
          </a:p>
          <a:p>
            <a:r>
              <a:rPr lang="en-US" sz="1200" dirty="0">
                <a:latin typeface="Times New Roman"/>
              </a:rPr>
              <a:t>Oil on canvas, Tate Gallery London.</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2582" y="752354"/>
            <a:ext cx="9105418"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Bibliography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Bell, Clive. 1994. </a:t>
            </a:r>
            <a:r>
              <a:rPr lang="en-US" i="1" dirty="0">
                <a:latin typeface="Times New Roman" panose="02020603050405020304" pitchFamily="18" charset="0"/>
                <a:cs typeface="Times New Roman" panose="02020603050405020304" pitchFamily="18" charset="0"/>
              </a:rPr>
              <a:t>Art  </a:t>
            </a:r>
            <a:r>
              <a:rPr lang="en-US" dirty="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Art and Its Significance</a:t>
            </a:r>
            <a:r>
              <a:rPr lang="en-US" dirty="0">
                <a:latin typeface="Times New Roman" panose="02020603050405020304" pitchFamily="18" charset="0"/>
                <a:cs typeface="Times New Roman" panose="02020603050405020304" pitchFamily="18" charset="0"/>
              </a:rPr>
              <a:t>, 3rd ed. Edited by Stephen David Ross. Albany: State University of New York Press. [1914]</a:t>
            </a:r>
          </a:p>
        </p:txBody>
      </p:sp>
    </p:spTree>
    <p:extLst>
      <p:ext uri="{BB962C8B-B14F-4D97-AF65-F5344CB8AC3E}">
        <p14:creationId xmlns:p14="http://schemas.microsoft.com/office/powerpoint/2010/main" val="178086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ti_8276.jpg"/>
          <p:cNvPicPr>
            <a:picLocks noChangeAspect="1"/>
          </p:cNvPicPr>
          <p:nvPr/>
        </p:nvPicPr>
        <p:blipFill>
          <a:blip r:embed="rId2"/>
          <a:stretch>
            <a:fillRect/>
          </a:stretch>
        </p:blipFill>
        <p:spPr>
          <a:xfrm>
            <a:off x="3565108" y="0"/>
            <a:ext cx="4581240" cy="68718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ec3.jpg"/>
          <p:cNvPicPr>
            <a:picLocks noChangeAspect="1"/>
          </p:cNvPicPr>
          <p:nvPr/>
        </p:nvPicPr>
        <p:blipFill>
          <a:blip r:embed="rId2"/>
          <a:stretch>
            <a:fillRect/>
          </a:stretch>
        </p:blipFill>
        <p:spPr>
          <a:xfrm>
            <a:off x="3523378" y="1"/>
            <a:ext cx="5162550" cy="68580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ec1.jpg"/>
          <p:cNvPicPr>
            <a:picLocks noChangeAspect="1"/>
          </p:cNvPicPr>
          <p:nvPr/>
        </p:nvPicPr>
        <p:blipFill>
          <a:blip r:embed="rId2"/>
          <a:stretch>
            <a:fillRect/>
          </a:stretch>
        </p:blipFill>
        <p:spPr>
          <a:xfrm>
            <a:off x="1524000" y="0"/>
            <a:ext cx="9332521" cy="69193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herhood Sculpture.jpg"/>
          <p:cNvPicPr>
            <a:picLocks noChangeAspect="1"/>
          </p:cNvPicPr>
          <p:nvPr/>
        </p:nvPicPr>
        <p:blipFill>
          <a:blip r:embed="rId2"/>
          <a:stretch>
            <a:fillRect/>
          </a:stretch>
        </p:blipFill>
        <p:spPr>
          <a:xfrm>
            <a:off x="3373496" y="1"/>
            <a:ext cx="5532608" cy="71452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BluePersianBowl.jpg"/>
          <p:cNvPicPr>
            <a:picLocks noChangeAspect="1"/>
          </p:cNvPicPr>
          <p:nvPr/>
        </p:nvPicPr>
        <p:blipFill>
          <a:blip r:embed="rId2"/>
          <a:stretch>
            <a:fillRect/>
          </a:stretch>
        </p:blipFill>
        <p:spPr>
          <a:xfrm>
            <a:off x="3043512" y="521650"/>
            <a:ext cx="6259480" cy="57368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3070</TotalTime>
  <Words>1895</Words>
  <Application>Microsoft Macintosh PowerPoint</Application>
  <PresentationFormat>Widescreen</PresentationFormat>
  <Paragraphs>101</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Big Caslon Medium</vt:lpstr>
      <vt:lpstr>Calibri</vt:lpstr>
      <vt:lpstr>Charlemagne Std</vt:lpstr>
      <vt:lpstr>Times New Roman</vt:lpstr>
      <vt:lpstr>Office Theme</vt:lpstr>
      <vt:lpstr>Art as Significant Form</vt:lpstr>
      <vt:lpstr>Art as Significant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Bell begins his essay by emphasizing that all works of visual art provoke a particular emotion, and if we can identify this emotion we will be able to solve the central problem of aesthetics, the philosophy of art. Bell’s agenda as stated here at the outset of this work, first published in 1914, sets the agenda for much of the subsequent development of analytic aesthetics, which focuses on trying to answer the Socratic question of art, to provide a definition of art, a definition that would enable one to distinguish works of art from everything that is not art.</vt:lpstr>
      <vt:lpstr>So what is this common quality that all works of visual art have that provoke the aesthetic emotion. This is what he calls “significant form.” Bell takes up the objection that he is making aesthetics purely subjective. He ridicules attempts to found aesthetics on objective truth as aesthetic judgments are matters of taste, and here we can see the influence of Hume. All systems of aesthetics must be based on personal experience and thus are subjective.</vt:lpstr>
      <vt:lpstr>Bell goes on to argue that it does not follow that no theory of aesthetics has general validity, and here we can see the influence of Kant. We may disagree about works of art and still agree about what the common quality of works of art is—significant form. We may agree about aesthetics but differ in applying theory to particular works of art.</vt:lpstr>
      <vt:lpstr> Bell takes up the objection that this leaves out color. He includes in his concept of “significant form” combinations of lines and colors. Here one may consider the paintings of Cezanne as an example.</vt:lpstr>
      <vt:lpstr> Bell then responds to why he doesn’t use the term “beauty.”  He wants a term that distinguishes art from nature.</vt:lpstr>
      <vt:lpstr> Bell goes on to distinguish an appreciation for natural beauty from the aesthetic emotion in a work of art by talking about the difference between a woman and a painting of a woman.</vt:lpstr>
      <vt:lpstr> Bell thinks that the significant form hypothesis at least has the merit of explaining things about works or art. He thinks that paintings that are only a means of suggesting emotion or conveying information, what he calls “Descriptive Painting” are not works of art.</vt:lpstr>
      <vt:lpstr>Henry Moore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Hawaii at Hilo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Timothy Freeman</dc:creator>
  <cp:lastModifiedBy>Timothy Freeman</cp:lastModifiedBy>
  <cp:revision>30</cp:revision>
  <dcterms:created xsi:type="dcterms:W3CDTF">2012-10-10T22:42:15Z</dcterms:created>
  <dcterms:modified xsi:type="dcterms:W3CDTF">2025-10-13T23:23:44Z</dcterms:modified>
</cp:coreProperties>
</file>