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78" r:id="rId10"/>
    <p:sldId id="264" r:id="rId11"/>
    <p:sldId id="265" r:id="rId12"/>
    <p:sldId id="266" r:id="rId13"/>
    <p:sldId id="267" r:id="rId14"/>
    <p:sldId id="268" r:id="rId15"/>
    <p:sldId id="269" r:id="rId16"/>
    <p:sldId id="270" r:id="rId17"/>
    <p:sldId id="271" r:id="rId18"/>
    <p:sldId id="273" r:id="rId19"/>
    <p:sldId id="272" r:id="rId20"/>
    <p:sldId id="274" r:id="rId21"/>
    <p:sldId id="275" r:id="rId22"/>
    <p:sldId id="276" r:id="rId23"/>
    <p:sldId id="277" r:id="rId24"/>
    <p:sldId id="279"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BF9FFF"/>
    <a:srgbClr val="8F3DFF"/>
    <a:srgbClr val="D715FF"/>
    <a:srgbClr val="3487FF"/>
    <a:srgbClr val="2577FF"/>
    <a:srgbClr val="D0AB80"/>
    <a:srgbClr val="6969FF"/>
    <a:srgbClr val="6B6EFF"/>
    <a:srgbClr val="FFD281"/>
    <a:srgbClr val="FFF0A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88" d="100"/>
          <a:sy n="88" d="100"/>
        </p:scale>
        <p:origin x="-856"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40E319-C9A9-1C4F-876D-7B08023670C1}" type="datetimeFigureOut">
              <a:rPr lang="en-US" smtClean="0"/>
              <a:pPr/>
              <a:t>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40E319-C9A9-1C4F-876D-7B08023670C1}" type="datetimeFigureOut">
              <a:rPr lang="en-US" smtClean="0"/>
              <a:pPr/>
              <a:t>2/12/18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40E319-C9A9-1C4F-876D-7B08023670C1}" type="datetimeFigureOut">
              <a:rPr lang="en-US" smtClean="0"/>
              <a:pPr/>
              <a:t>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240E319-C9A9-1C4F-876D-7B08023670C1}" type="datetimeFigureOut">
              <a:rPr lang="en-US" smtClean="0"/>
              <a:pPr/>
              <a:t>2/12/18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40E319-C9A9-1C4F-876D-7B08023670C1}" type="datetimeFigureOut">
              <a:rPr lang="en-US" smtClean="0"/>
              <a:pPr/>
              <a:t>2/12/18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0E319-C9A9-1C4F-876D-7B08023670C1}" type="datetimeFigureOut">
              <a:rPr lang="en-US" smtClean="0"/>
              <a:pPr/>
              <a:t>2/12/18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2/12/18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BF9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0E319-C9A9-1C4F-876D-7B08023670C1}" type="datetimeFigureOut">
              <a:rPr lang="en-US" smtClean="0"/>
              <a:pPr/>
              <a:t>2/12/18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8F359-C75A-B746-A2B6-B18B0A3656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 Id="rId3"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076"/>
            <a:ext cx="7772400" cy="1347628"/>
          </a:xfrm>
        </p:spPr>
        <p:txBody>
          <a:bodyPr>
            <a:normAutofit/>
          </a:bodyPr>
          <a:lstStyle/>
          <a:p>
            <a:r>
              <a:rPr lang="en-US" sz="4800" b="1" dirty="0" smtClean="0">
                <a:solidFill>
                  <a:srgbClr val="800000"/>
                </a:solidFill>
                <a:latin typeface="Charlemagne Std"/>
              </a:rPr>
              <a:t>Social Ethics</a:t>
            </a:r>
            <a:endParaRPr lang="en-US" sz="4800" b="1" dirty="0">
              <a:solidFill>
                <a:srgbClr val="800000"/>
              </a:solidFill>
              <a:latin typeface="Charlemagne Std"/>
            </a:endParaRPr>
          </a:p>
        </p:txBody>
      </p:sp>
      <p:sp>
        <p:nvSpPr>
          <p:cNvPr id="3" name="Subtitle 2"/>
          <p:cNvSpPr>
            <a:spLocks noGrp="1"/>
          </p:cNvSpPr>
          <p:nvPr>
            <p:ph type="subTitle" idx="1"/>
          </p:nvPr>
        </p:nvSpPr>
        <p:spPr>
          <a:xfrm>
            <a:off x="479473" y="1632704"/>
            <a:ext cx="8189914" cy="4625990"/>
          </a:xfrm>
        </p:spPr>
        <p:txBody>
          <a:bodyPr>
            <a:normAutofit fontScale="92500" lnSpcReduction="20000"/>
          </a:bodyPr>
          <a:lstStyle/>
          <a:p>
            <a:r>
              <a:rPr lang="en-US" i="1" dirty="0" smtClean="0">
                <a:solidFill>
                  <a:srgbClr val="0000FF"/>
                </a:solidFill>
                <a:latin typeface="Times New Roman"/>
              </a:rPr>
              <a:t>Virtue Ethics: </a:t>
            </a:r>
          </a:p>
          <a:p>
            <a:r>
              <a:rPr lang="en-US" i="1" dirty="0" smtClean="0">
                <a:solidFill>
                  <a:srgbClr val="0000FF"/>
                </a:solidFill>
                <a:latin typeface="Times New Roman"/>
              </a:rPr>
              <a:t>Be a Good Person</a:t>
            </a:r>
          </a:p>
          <a:p>
            <a:pPr algn="just"/>
            <a:endParaRPr lang="en-US" sz="2800" b="1" dirty="0" smtClean="0">
              <a:solidFill>
                <a:schemeClr val="tx1"/>
              </a:solidFill>
              <a:latin typeface="Garamond"/>
            </a:endParaRPr>
          </a:p>
          <a:p>
            <a:pPr algn="just"/>
            <a:r>
              <a:rPr lang="en-US" sz="2800" b="1" dirty="0" smtClean="0">
                <a:solidFill>
                  <a:schemeClr val="tx1"/>
                </a:solidFill>
                <a:latin typeface="Garamond"/>
              </a:rPr>
              <a:t>Virtue ethics</a:t>
            </a:r>
            <a:r>
              <a:rPr lang="en-US" sz="2800" dirty="0" smtClean="0">
                <a:solidFill>
                  <a:schemeClr val="tx1"/>
                </a:solidFill>
                <a:latin typeface="Garamond"/>
              </a:rPr>
              <a:t> is a theory or morality that makes virtue the central concern. It is not a matter of the consequences of actions as the </a:t>
            </a:r>
            <a:r>
              <a:rPr lang="en-US" sz="2800" dirty="0" err="1" smtClean="0">
                <a:solidFill>
                  <a:schemeClr val="tx1"/>
                </a:solidFill>
                <a:latin typeface="Garamond"/>
              </a:rPr>
              <a:t>consequentialists</a:t>
            </a:r>
            <a:r>
              <a:rPr lang="en-US" sz="2800" dirty="0" smtClean="0">
                <a:solidFill>
                  <a:schemeClr val="tx1"/>
                </a:solidFill>
                <a:latin typeface="Garamond"/>
              </a:rPr>
              <a:t> think. Nor is it a matter moral nature of actions, as the deontological theories claim. According to virtue ethics, moral conduct is something that emanates from a person’s moral virtues, from his or her moral character, not from obedience to moral laws. Whereas the utilitarian or Kantian asks, “what should I </a:t>
            </a:r>
            <a:r>
              <a:rPr lang="en-US" sz="2800" i="1" dirty="0" smtClean="0">
                <a:solidFill>
                  <a:schemeClr val="tx1"/>
                </a:solidFill>
                <a:latin typeface="Garamond"/>
              </a:rPr>
              <a:t>do</a:t>
            </a:r>
            <a:r>
              <a:rPr lang="en-US" sz="2800" dirty="0" smtClean="0">
                <a:solidFill>
                  <a:schemeClr val="tx1"/>
                </a:solidFill>
                <a:latin typeface="Garamond"/>
              </a:rPr>
              <a:t>?”, the virtue ethicist asks, “What should I </a:t>
            </a:r>
            <a:r>
              <a:rPr lang="en-US" sz="2800" i="1" dirty="0" smtClean="0">
                <a:solidFill>
                  <a:schemeClr val="tx1"/>
                </a:solidFill>
                <a:latin typeface="Garamond"/>
              </a:rPr>
              <a:t>be</a:t>
            </a:r>
            <a:r>
              <a:rPr lang="en-US" sz="2800" dirty="0" smtClean="0">
                <a:solidFill>
                  <a:schemeClr val="tx1"/>
                </a:solidFill>
                <a:latin typeface="Garamond"/>
              </a:rPr>
              <a:t>?”</a:t>
            </a:r>
            <a:endParaRPr lang="en-US" sz="2800" dirty="0" smtClean="0">
              <a:solidFill>
                <a:schemeClr val="tx1"/>
              </a:solidFill>
              <a:latin typeface="Times New Roman"/>
            </a:endParaRPr>
          </a:p>
          <a:p>
            <a:endParaRPr lang="en-US" sz="2800" b="1" dirty="0" smtClean="0">
              <a:solidFill>
                <a:schemeClr val="tx1"/>
              </a:solidFill>
              <a:latin typeface="Garamon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14450" y="1198680"/>
            <a:ext cx="7230970" cy="5137762"/>
          </a:xfrm>
        </p:spPr>
        <p:txBody>
          <a:bodyPr>
            <a:noAutofit/>
          </a:bodyPr>
          <a:lstStyle/>
          <a:p>
            <a:pPr algn="just"/>
            <a:endParaRPr lang="en-US" sz="2400" dirty="0" smtClean="0">
              <a:solidFill>
                <a:schemeClr val="tx1"/>
              </a:solidFill>
              <a:latin typeface="Garamond"/>
            </a:endParaRPr>
          </a:p>
          <a:p>
            <a:pPr algn="just"/>
            <a:r>
              <a:rPr lang="en-US" sz="2800" dirty="0" smtClean="0">
                <a:solidFill>
                  <a:schemeClr val="tx1"/>
                </a:solidFill>
                <a:latin typeface="Garamond"/>
              </a:rPr>
              <a:t>Modern virtue ethicists agree with Aristotle on two main points:</a:t>
            </a:r>
          </a:p>
          <a:p>
            <a:pPr algn="just"/>
            <a:endParaRPr lang="en-US" sz="2800" dirty="0" smtClean="0">
              <a:solidFill>
                <a:schemeClr val="tx1"/>
              </a:solidFill>
              <a:latin typeface="Garamond"/>
            </a:endParaRPr>
          </a:p>
          <a:p>
            <a:pPr algn="just"/>
            <a:r>
              <a:rPr lang="en-US" sz="2800" dirty="0" smtClean="0">
                <a:solidFill>
                  <a:schemeClr val="tx1"/>
                </a:solidFill>
                <a:latin typeface="Garamond"/>
              </a:rPr>
              <a:t>1) The cultivation of virtues is not merely a moral requirement—it is a way (some would say the only way) to ensure human flourishing and the good life.</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pPr algn="just"/>
            <a:r>
              <a:rPr lang="en-US" sz="2400" dirty="0" smtClean="0">
                <a:solidFill>
                  <a:schemeClr val="tx1"/>
                </a:solidFill>
                <a:latin typeface="Garamond"/>
              </a:rPr>
              <a:t>2) Ethics must take into account motives, feelings, intentions, and moral wisdom—factors that duty-based morality neglects.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According to Kant, the only thing that matters in determining the moral worth of actions is whether one does it from a recognition that it is one’s duty to do it. We don’t need to consider our motives and feelings. In virtue ethics, acting from such motivations as friendship, loyalty, kindness, love, or sympathy is a crucial part of acting from a virtuous character.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Virtue in Action</a:t>
            </a:r>
          </a:p>
          <a:p>
            <a:pPr algn="just"/>
            <a:r>
              <a:rPr lang="en-US" sz="2400" dirty="0" smtClean="0">
                <a:solidFill>
                  <a:schemeClr val="tx1"/>
                </a:solidFill>
                <a:latin typeface="Garamond"/>
              </a:rPr>
              <a:t>If moral rules are secondary in virtue ethics, how does a virtue ethicist make moral decisions? In considering whether or not to tell a lie, a virtue ethicist thinks, not about the consequences of the action, nor the moral rightness of the action, but rather the impact of the action upon her character. If honesty is a virtue, then she will do her best to act honestly and avoid lying.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Virtue ethicists often look to role models, people who embody the virtues and have inspired others with their virtuous conduct. Through practice in following the role model, and developing good habits, the virtuous person develops a character that spontaneously does what is good.</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Some philosophers think that virtue ethics seems to explain important aspects of the moral life. It seems to offer a more plausible explanation of the role of motivation in moral actions than duty-based ethics. Some philosophers also defend virtue ethics in pointing out that the aims of being a good person and living a good life of happiness or human flourishing are obviously central to the moral life and should be part of any adequate theory of morality.</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Virtue ethics seems to meet the minimum requirement of coherence, and it appears to be generally consistent with our commonsense moral judgments and moral experience.</a:t>
            </a:r>
          </a:p>
          <a:p>
            <a:pPr algn="just"/>
            <a:endParaRPr lang="en-US" sz="2400" dirty="0" smtClean="0">
              <a:solidFill>
                <a:schemeClr val="tx1"/>
              </a:solidFill>
              <a:latin typeface="Garamond"/>
            </a:endParaRPr>
          </a:p>
          <a:p>
            <a:pPr algn="just"/>
            <a:r>
              <a:rPr lang="en-US" sz="2400" dirty="0" smtClean="0">
                <a:solidFill>
                  <a:schemeClr val="tx1"/>
                </a:solidFill>
                <a:latin typeface="Garamond"/>
              </a:rPr>
              <a:t>The main problem with virtue ethics is that it seems, say the critics, that it is difficult to put into practice. (Criterion 3)</a:t>
            </a:r>
          </a:p>
          <a:p>
            <a:pPr algn="just"/>
            <a:endParaRPr lang="en-US" sz="2400" dirty="0" smtClean="0">
              <a:solidFill>
                <a:schemeClr val="tx1"/>
              </a:solidFill>
              <a:latin typeface="Garamond"/>
            </a:endParaRPr>
          </a:p>
          <a:p>
            <a:pPr algn="just"/>
            <a:r>
              <a:rPr lang="en-US" sz="2400" dirty="0" smtClean="0">
                <a:solidFill>
                  <a:schemeClr val="tx1"/>
                </a:solidFill>
                <a:latin typeface="Garamond"/>
              </a:rPr>
              <a:t>If it doesn’t provide any principles of action it cannot give us any useful guidance in deciding what to do.</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In any given situation, the advice of virtue ethics is to do what a virtuous person would do. But what exactly would a virtuous person do in this particular situation? It is often not clear.</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As many philosophers see it, the problem is that virtue ethics says that the right action is the one performed by the virtuous person and that the virtuous person is the one who performs the right action. This is to argue in a circle and thus gives no help in determining what one should do.</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Some also argue that a person may possess all the proper virtues but still be unable to tell right from wrong. Dr. Green may be benevolent and just and still not know if stem cell research should be continued or stopped, or if he should help a terminal patient commit suicide, or if he should perform a late-term abortion.</a:t>
            </a:r>
          </a:p>
          <a:p>
            <a:pPr algn="just"/>
            <a:endParaRPr lang="en-US" sz="2400" dirty="0" smtClean="0">
              <a:solidFill>
                <a:schemeClr val="tx1"/>
              </a:solidFill>
              <a:latin typeface="Garamond"/>
            </a:endParaRPr>
          </a:p>
          <a:p>
            <a:pPr algn="just"/>
            <a:r>
              <a:rPr lang="en-US" sz="2400" dirty="0" smtClean="0">
                <a:solidFill>
                  <a:schemeClr val="tx1"/>
                </a:solidFill>
                <a:latin typeface="Garamond"/>
              </a:rPr>
              <a:t>It is also possible that a virtuous person, a person who at least thinks they are practicing virtues, could commit an immoral act. Are there standards or morality that are independent of character traits?</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 virtue ethicist can respond to these criticisms by asserting that there is plenty of moral guidance to be had in statements about virtues and vices.. </a:t>
            </a:r>
          </a:p>
          <a:p>
            <a:pPr algn="just"/>
            <a:endParaRPr lang="en-US" sz="2400" dirty="0" smtClean="0">
              <a:solidFill>
                <a:schemeClr val="tx1"/>
              </a:solidFill>
              <a:latin typeface="Garamond"/>
            </a:endParaRPr>
          </a:p>
          <a:p>
            <a:pPr algn="just"/>
            <a:r>
              <a:rPr lang="en-US" sz="2400" dirty="0" smtClean="0">
                <a:solidFill>
                  <a:schemeClr val="tx1"/>
                </a:solidFill>
                <a:latin typeface="Garamond"/>
              </a:rPr>
              <a:t>Virtue ethicist Rosalind </a:t>
            </a:r>
            <a:r>
              <a:rPr lang="en-US" sz="2400" dirty="0" err="1" smtClean="0">
                <a:solidFill>
                  <a:schemeClr val="tx1"/>
                </a:solidFill>
                <a:latin typeface="Garamond"/>
              </a:rPr>
              <a:t>Hursthouse</a:t>
            </a:r>
            <a:r>
              <a:rPr lang="en-US" sz="2400" dirty="0" smtClean="0">
                <a:solidFill>
                  <a:schemeClr val="tx1"/>
                </a:solidFill>
                <a:latin typeface="Garamond"/>
              </a:rPr>
              <a:t> thinks that we can discover our moral duties by examining terms that refer to virtues and vices, because moral guidance is implicit in these terms.</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Evaluating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Another criticism regarding the usefulness of virtue ethics focuses on the possibility of conflicts of virtues. Sometimes a situation may involve a conflict, where one could be loyal but dishonest, or honest but disloyal. Virtue ethics doesn’t provide a way to resolve such conflicts.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Defenders of virtue ethics respond by saying the same problem is not a fatal flaw in duty-based ethics, so it should not be enough to dismiss virtue ethics either.</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56080" y="1198682"/>
            <a:ext cx="4548513" cy="5137760"/>
          </a:xfrm>
        </p:spPr>
        <p:txBody>
          <a:bodyPr>
            <a:noAutofit/>
          </a:bodyPr>
          <a:lstStyle/>
          <a:p>
            <a:pPr algn="just"/>
            <a:r>
              <a:rPr lang="en-US" sz="2400" dirty="0" smtClean="0">
                <a:solidFill>
                  <a:schemeClr val="tx1"/>
                </a:solidFill>
                <a:latin typeface="Garamond"/>
              </a:rPr>
              <a:t>Another approach to morality that is associated with virtue ethics is the </a:t>
            </a:r>
            <a:r>
              <a:rPr lang="en-US" sz="2400" b="1" dirty="0" smtClean="0">
                <a:solidFill>
                  <a:schemeClr val="tx1"/>
                </a:solidFill>
                <a:latin typeface="Garamond"/>
              </a:rPr>
              <a:t>ethics of care</a:t>
            </a:r>
            <a:r>
              <a:rPr lang="en-US" sz="2400" dirty="0" smtClean="0">
                <a:solidFill>
                  <a:schemeClr val="tx1"/>
                </a:solidFill>
                <a:latin typeface="Garamond"/>
              </a:rPr>
              <a:t>. This ethics focuses on close personal relationships and moral virtues such as compassion, love, and sympathy. Some think of the ethics of care as a full-fledged moral theory in its own right and others see it as a version of virtue ethics. This approach to ethics was sparked by research done by psychologist Carol Gilligan on how men and women think about moral problems.</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The Ethics of Care</a:t>
            </a:r>
          </a:p>
          <a:p>
            <a:endParaRPr lang="en-US" dirty="0"/>
          </a:p>
        </p:txBody>
      </p:sp>
      <p:pic>
        <p:nvPicPr>
          <p:cNvPr id="4" name="Picture 3" descr="cgilligan.jpg"/>
          <p:cNvPicPr>
            <a:picLocks noChangeAspect="1"/>
          </p:cNvPicPr>
          <p:nvPr/>
        </p:nvPicPr>
        <p:blipFill>
          <a:blip r:embed="rId2"/>
          <a:stretch>
            <a:fillRect/>
          </a:stretch>
        </p:blipFill>
        <p:spPr>
          <a:xfrm>
            <a:off x="641791" y="1418966"/>
            <a:ext cx="3175000" cy="4318000"/>
          </a:xfrm>
          <a:prstGeom prst="rect">
            <a:avLst/>
          </a:prstGeom>
        </p:spPr>
      </p:pic>
      <p:sp>
        <p:nvSpPr>
          <p:cNvPr id="5" name="TextBox 4"/>
          <p:cNvSpPr txBox="1"/>
          <p:nvPr/>
        </p:nvSpPr>
        <p:spPr>
          <a:xfrm>
            <a:off x="842317" y="5895872"/>
            <a:ext cx="2319415" cy="369332"/>
          </a:xfrm>
          <a:prstGeom prst="rect">
            <a:avLst/>
          </a:prstGeom>
          <a:noFill/>
        </p:spPr>
        <p:txBody>
          <a:bodyPr wrap="none" rtlCol="0">
            <a:spAutoFit/>
          </a:bodyPr>
          <a:lstStyle/>
          <a:p>
            <a:r>
              <a:rPr lang="en-US" dirty="0" smtClean="0">
                <a:latin typeface="Times New Roman"/>
              </a:rPr>
              <a:t>Carol Gilligan (1936- )</a:t>
            </a:r>
            <a:endParaRPr lang="en-US" dirty="0">
              <a:latin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00575" y="1198681"/>
            <a:ext cx="4639223" cy="3803091"/>
          </a:xfrm>
        </p:spPr>
        <p:txBody>
          <a:bodyPr>
            <a:normAutofit/>
          </a:bodyPr>
          <a:lstStyle/>
          <a:p>
            <a:pPr algn="just"/>
            <a:endParaRPr lang="en-US" sz="2000" dirty="0" smtClean="0">
              <a:solidFill>
                <a:schemeClr val="tx1"/>
              </a:solidFill>
              <a:latin typeface="Garamond"/>
            </a:endParaRPr>
          </a:p>
          <a:p>
            <a:pPr algn="just"/>
            <a:r>
              <a:rPr lang="en-US" sz="2000" dirty="0" smtClean="0">
                <a:solidFill>
                  <a:schemeClr val="tx1"/>
                </a:solidFill>
                <a:latin typeface="Garamond"/>
              </a:rPr>
              <a:t>Aristotle’s philosophy was influential, as we saw last week, in the development of natural law theory; but his most significant influence in moral theory is with virtue ethics. Aristotle thought the moral life consists not in following moral rules that stipulate right actions, but in striving to be a particular kind of person—a virtuous person whose actions stem naturally from virtuous character.</a:t>
            </a:r>
            <a:endParaRPr lang="en-US" sz="1600" dirty="0" smtClean="0">
              <a:solidFill>
                <a:schemeClr val="tx1"/>
              </a:solidFill>
              <a:latin typeface="Garamond Premier Pro"/>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250463" y="1198682"/>
            <a:ext cx="4315254" cy="5137760"/>
          </a:xfrm>
        </p:spPr>
        <p:txBody>
          <a:bodyPr>
            <a:noAutofit/>
          </a:bodyPr>
          <a:lstStyle/>
          <a:p>
            <a:pPr algn="just"/>
            <a:r>
              <a:rPr lang="en-US" sz="2400" dirty="0" smtClean="0">
                <a:solidFill>
                  <a:schemeClr val="tx1"/>
                </a:solidFill>
                <a:latin typeface="Garamond"/>
              </a:rPr>
              <a:t>In Gilligan’s influential book, </a:t>
            </a:r>
            <a:r>
              <a:rPr lang="en-US" sz="2400" i="1" dirty="0" smtClean="0">
                <a:solidFill>
                  <a:schemeClr val="tx1"/>
                </a:solidFill>
                <a:latin typeface="Garamond"/>
              </a:rPr>
              <a:t>In a Different Voice</a:t>
            </a:r>
            <a:r>
              <a:rPr lang="en-US" sz="2400" dirty="0" smtClean="0">
                <a:solidFill>
                  <a:schemeClr val="tx1"/>
                </a:solidFill>
                <a:latin typeface="Garamond"/>
              </a:rPr>
              <a:t>, she argued that men and women think in radically different ways when making moral decisions. Men deliberate about rights, justice, and rules; while women focus on personal relationships, caring for others, and being aware of people’s feelings, needs, and viewpoints. She dubbed these two approaches the </a:t>
            </a:r>
            <a:r>
              <a:rPr lang="en-US" sz="2400" i="1" dirty="0" smtClean="0">
                <a:solidFill>
                  <a:schemeClr val="tx1"/>
                </a:solidFill>
                <a:latin typeface="Garamond"/>
              </a:rPr>
              <a:t>ethic of justice</a:t>
            </a:r>
            <a:r>
              <a:rPr lang="en-US" sz="2400" dirty="0" smtClean="0">
                <a:solidFill>
                  <a:schemeClr val="tx1"/>
                </a:solidFill>
                <a:latin typeface="Garamond"/>
              </a:rPr>
              <a:t> and the </a:t>
            </a:r>
            <a:r>
              <a:rPr lang="en-US" sz="2400" i="1" dirty="0" smtClean="0">
                <a:solidFill>
                  <a:schemeClr val="tx1"/>
                </a:solidFill>
                <a:latin typeface="Garamond"/>
              </a:rPr>
              <a:t>ethic of care</a:t>
            </a:r>
            <a:r>
              <a:rPr lang="en-US" sz="2400" dirty="0" smtClean="0">
                <a:solidFill>
                  <a:schemeClr val="tx1"/>
                </a:solidFill>
                <a:latin typeface="Garamond"/>
              </a:rPr>
              <a:t>.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The Ethics of Care</a:t>
            </a:r>
          </a:p>
          <a:p>
            <a:endParaRPr lang="en-US" dirty="0"/>
          </a:p>
        </p:txBody>
      </p:sp>
      <p:pic>
        <p:nvPicPr>
          <p:cNvPr id="5" name="Picture 4" descr="In a Different Voice.jpg"/>
          <p:cNvPicPr>
            <a:picLocks noChangeAspect="1"/>
          </p:cNvPicPr>
          <p:nvPr/>
        </p:nvPicPr>
        <p:blipFill>
          <a:blip r:embed="rId2"/>
          <a:stretch>
            <a:fillRect/>
          </a:stretch>
        </p:blipFill>
        <p:spPr>
          <a:xfrm>
            <a:off x="553902" y="1198681"/>
            <a:ext cx="3454400" cy="51562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25689" y="1198682"/>
            <a:ext cx="7710441" cy="5137760"/>
          </a:xfrm>
        </p:spPr>
        <p:txBody>
          <a:bodyPr>
            <a:noAutofit/>
          </a:bodyPr>
          <a:lstStyle/>
          <a:p>
            <a:pPr algn="just"/>
            <a:r>
              <a:rPr lang="en-US" sz="2400" dirty="0" smtClean="0">
                <a:solidFill>
                  <a:schemeClr val="tx1"/>
                </a:solidFill>
                <a:latin typeface="Garamond"/>
              </a:rPr>
              <a:t>Recent research has raised doubts about Gilligan’s thesis that there is a significant difference between the moral thinking styles of men and women. But this doesn’t invalidate the relevance of caring for ethics. If virtues are a part of the moral life, and if caring is a virtue, then there must be a place for caring alongside the principles of conduct.</a:t>
            </a:r>
          </a:p>
          <a:p>
            <a:pPr algn="just"/>
            <a:endParaRPr lang="en-US" sz="2400" dirty="0" smtClean="0">
              <a:solidFill>
                <a:schemeClr val="tx1"/>
              </a:solidFill>
              <a:latin typeface="Garamond"/>
            </a:endParaRPr>
          </a:p>
          <a:p>
            <a:pPr algn="just"/>
            <a:r>
              <a:rPr lang="en-US" sz="2400" dirty="0" smtClean="0">
                <a:solidFill>
                  <a:schemeClr val="tx1"/>
                </a:solidFill>
                <a:latin typeface="Garamond"/>
              </a:rPr>
              <a:t>Annette C. </a:t>
            </a:r>
            <a:r>
              <a:rPr lang="en-US" sz="2400" dirty="0" err="1" smtClean="0">
                <a:solidFill>
                  <a:schemeClr val="tx1"/>
                </a:solidFill>
                <a:latin typeface="Garamond"/>
              </a:rPr>
              <a:t>Baier</a:t>
            </a:r>
            <a:r>
              <a:rPr lang="en-US" sz="2400" dirty="0" smtClean="0">
                <a:solidFill>
                  <a:schemeClr val="tx1"/>
                </a:solidFill>
                <a:latin typeface="Garamond"/>
              </a:rPr>
              <a:t>, an early proponent of the ethics of care, makes a case for both care and justice:</a:t>
            </a:r>
          </a:p>
          <a:p>
            <a:pPr algn="just"/>
            <a:endParaRPr lang="en-US" sz="2400" dirty="0" smtClean="0">
              <a:solidFill>
                <a:schemeClr val="tx1"/>
              </a:solidFill>
              <a:latin typeface="Garamond"/>
            </a:endParaRPr>
          </a:p>
          <a:p>
            <a:pPr marL="228600" algn="just"/>
            <a:r>
              <a:rPr lang="en-US" sz="1800" dirty="0" smtClean="0">
                <a:solidFill>
                  <a:schemeClr val="tx1"/>
                </a:solidFill>
                <a:latin typeface="Garamond"/>
              </a:rPr>
              <a:t>“It is clear, I think, that the best moral theory has to be a cooperative product of women and men, has to harmonize justice and care. The morality it theorizes about is after all for all persons, for men and women, and will need their combined insights.”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The Ethics of Care</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43122" y="1198682"/>
            <a:ext cx="4613306" cy="5137760"/>
          </a:xfrm>
        </p:spPr>
        <p:txBody>
          <a:bodyPr>
            <a:noAutofit/>
          </a:bodyPr>
          <a:lstStyle/>
          <a:p>
            <a:pPr algn="just"/>
            <a:r>
              <a:rPr lang="en-US" sz="2400" dirty="0" smtClean="0">
                <a:solidFill>
                  <a:schemeClr val="tx1"/>
                </a:solidFill>
                <a:latin typeface="Garamond"/>
              </a:rPr>
              <a:t>The ethics of care is an example of feminist ethics, which is not a moral theory so much as an alternative way of looking at the concepts and concerns of the moral life. Feminists are a diverse group; nevertheless, some generalizations of a feminist approach to ethics are:</a:t>
            </a:r>
          </a:p>
          <a:p>
            <a:pPr algn="just"/>
            <a:endParaRPr lang="en-US" sz="2000" dirty="0" smtClean="0">
              <a:solidFill>
                <a:schemeClr val="tx1"/>
              </a:solidFill>
              <a:latin typeface="Garamond"/>
            </a:endParaRPr>
          </a:p>
          <a:p>
            <a:pPr marL="457200" indent="-457200" algn="l">
              <a:buAutoNum type="arabicParenR"/>
            </a:pPr>
            <a:r>
              <a:rPr lang="en-US" sz="2000" dirty="0" smtClean="0">
                <a:solidFill>
                  <a:schemeClr val="tx1"/>
                </a:solidFill>
                <a:latin typeface="Garamond"/>
              </a:rPr>
              <a:t>An emphasis on personal relationships</a:t>
            </a:r>
          </a:p>
          <a:p>
            <a:pPr marL="457200" indent="-457200" algn="l">
              <a:buAutoNum type="arabicParenR"/>
            </a:pPr>
            <a:r>
              <a:rPr lang="en-US" sz="2000" dirty="0" smtClean="0">
                <a:solidFill>
                  <a:schemeClr val="tx1"/>
                </a:solidFill>
                <a:latin typeface="Garamond"/>
              </a:rPr>
              <a:t>A suspicion of moral principles</a:t>
            </a:r>
          </a:p>
          <a:p>
            <a:pPr marL="457200" indent="-457200" algn="l">
              <a:buAutoNum type="arabicParenR"/>
            </a:pPr>
            <a:r>
              <a:rPr lang="en-US" sz="2000" dirty="0" smtClean="0">
                <a:solidFill>
                  <a:schemeClr val="tx1"/>
                </a:solidFill>
                <a:latin typeface="Garamond"/>
              </a:rPr>
              <a:t>The rejection of impartiality</a:t>
            </a:r>
          </a:p>
          <a:p>
            <a:pPr marL="457200" indent="-457200" algn="l">
              <a:buAutoNum type="arabicParenR"/>
            </a:pPr>
            <a:r>
              <a:rPr lang="en-US" sz="2000" dirty="0" smtClean="0">
                <a:solidFill>
                  <a:schemeClr val="tx1"/>
                </a:solidFill>
                <a:latin typeface="Garamond"/>
              </a:rPr>
              <a:t>A greater respect for emotions</a:t>
            </a:r>
          </a:p>
          <a:p>
            <a:pPr marL="342900" indent="-342900" algn="just"/>
            <a:r>
              <a:rPr lang="en-US" sz="1800" dirty="0" smtClean="0">
                <a:solidFill>
                  <a:schemeClr val="tx1"/>
                </a:solidFill>
                <a:latin typeface="Garamond"/>
              </a:rPr>
              <a:t> </a:t>
            </a:r>
            <a:endParaRPr lang="en-US" sz="2400" dirty="0" smtClean="0">
              <a:solidFill>
                <a:schemeClr val="tx1"/>
              </a:solidFill>
              <a:latin typeface="Garamond"/>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Feminist Ethics</a:t>
            </a:r>
          </a:p>
          <a:p>
            <a:endParaRPr lang="en-US" dirty="0"/>
          </a:p>
        </p:txBody>
      </p:sp>
      <p:pic>
        <p:nvPicPr>
          <p:cNvPr id="4" name="Picture 3" descr="MAHFEM.jpg"/>
          <p:cNvPicPr>
            <a:picLocks noChangeAspect="1"/>
          </p:cNvPicPr>
          <p:nvPr/>
        </p:nvPicPr>
        <p:blipFill>
          <a:blip r:embed="rId2"/>
          <a:stretch>
            <a:fillRect/>
          </a:stretch>
        </p:blipFill>
        <p:spPr>
          <a:xfrm>
            <a:off x="410341" y="1198682"/>
            <a:ext cx="3425174" cy="5137761"/>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Learning from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The reason that virtue ethics has enjoyed a revival in recent years is because it is sustained by an important ethical truth: virtue and character are large, unavoidable constituents of our moral experience. The undeniable significance of virtue in morality has obliged many philosophers to consider how best to accommodate virtues into their principle-based theories of morality or to recast those theories entirely to give virtues a larger role.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smtClean="0">
                <a:solidFill>
                  <a:schemeClr val="tx1"/>
                </a:solidFill>
                <a:latin typeface="Garamond"/>
              </a:rPr>
              <a:t>Learning from Virtue Ethics</a:t>
            </a:r>
          </a:p>
          <a:p>
            <a:pPr algn="just"/>
            <a:endParaRPr lang="en-US" sz="2400" dirty="0" smtClean="0">
              <a:solidFill>
                <a:schemeClr val="tx1"/>
              </a:solidFill>
              <a:latin typeface="Garamond"/>
            </a:endParaRPr>
          </a:p>
          <a:p>
            <a:pPr algn="just"/>
            <a:r>
              <a:rPr lang="en-US" sz="2400" dirty="0" smtClean="0">
                <a:solidFill>
                  <a:schemeClr val="tx1"/>
                </a:solidFill>
                <a:latin typeface="Garamond"/>
              </a:rPr>
              <a:t>The rise of virtue ethics has also forced many thinkers to reexamine the place of principles in morality. Are virtues or principles more important?</a:t>
            </a:r>
          </a:p>
          <a:p>
            <a:pPr algn="just"/>
            <a:endParaRPr lang="en-US" sz="2400" dirty="0" smtClean="0">
              <a:solidFill>
                <a:schemeClr val="tx1"/>
              </a:solidFill>
              <a:latin typeface="Garamond"/>
            </a:endParaRPr>
          </a:p>
          <a:p>
            <a:pPr algn="just"/>
            <a:r>
              <a:rPr lang="en-US" sz="2400" dirty="0" smtClean="0">
                <a:solidFill>
                  <a:schemeClr val="tx1"/>
                </a:solidFill>
                <a:latin typeface="Garamond"/>
              </a:rPr>
              <a:t>Philosopher William </a:t>
            </a:r>
            <a:r>
              <a:rPr lang="en-US" sz="2400" dirty="0" err="1" smtClean="0">
                <a:solidFill>
                  <a:schemeClr val="tx1"/>
                </a:solidFill>
                <a:latin typeface="Garamond"/>
              </a:rPr>
              <a:t>Frankena</a:t>
            </a:r>
            <a:r>
              <a:rPr lang="en-US" sz="2400" dirty="0" smtClean="0">
                <a:solidFill>
                  <a:schemeClr val="tx1"/>
                </a:solidFill>
                <a:latin typeface="Garamond"/>
              </a:rPr>
              <a:t> emphasizes both are necessary:</a:t>
            </a:r>
          </a:p>
          <a:p>
            <a:pPr algn="just"/>
            <a:endParaRPr lang="en-US" sz="2400" dirty="0" smtClean="0">
              <a:solidFill>
                <a:schemeClr val="tx1"/>
              </a:solidFill>
              <a:latin typeface="Garamond"/>
            </a:endParaRPr>
          </a:p>
          <a:p>
            <a:pPr algn="just"/>
            <a:r>
              <a:rPr lang="en-US" sz="2400" dirty="0" smtClean="0">
                <a:solidFill>
                  <a:schemeClr val="tx1"/>
                </a:solidFill>
                <a:latin typeface="Garamond"/>
              </a:rPr>
              <a:t>“principles without traits [virtues] are impotent and traits without principles are blind.”</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619205" cy="5060012"/>
          </a:xfrm>
        </p:spPr>
        <p:txBody>
          <a:bodyPr>
            <a:normAutofit fontScale="92500" lnSpcReduction="10000"/>
          </a:bodyPr>
          <a:lstStyle/>
          <a:p>
            <a:pPr algn="just"/>
            <a:r>
              <a:rPr lang="en-US" sz="2000" dirty="0" smtClean="0">
                <a:solidFill>
                  <a:schemeClr val="tx1"/>
                </a:solidFill>
                <a:latin typeface="Garamond"/>
              </a:rPr>
              <a:t>Recall that Aristotle had a teleological view of nature. Everything is developing toward some end or purpose. Every living being has an end toward which it naturally aims. Human existence also has an end or ultimate purpose, according to Aristotle, and the highest end of human actions is to bring about this end, the best good of human existence.</a:t>
            </a:r>
          </a:p>
          <a:p>
            <a:pPr algn="just"/>
            <a:endParaRPr lang="en-US" sz="2000" dirty="0" smtClean="0">
              <a:solidFill>
                <a:schemeClr val="tx1"/>
              </a:solidFill>
              <a:latin typeface="Garamond"/>
            </a:endParaRPr>
          </a:p>
          <a:p>
            <a:pPr marL="228600" indent="228600" algn="just"/>
            <a:r>
              <a:rPr lang="en-US" sz="1600" dirty="0" smtClean="0">
                <a:solidFill>
                  <a:schemeClr val="tx1"/>
                </a:solidFill>
                <a:latin typeface="Garamond"/>
              </a:rPr>
              <a:t>Suppose, then, that (a) there is some end (</a:t>
            </a:r>
            <a:r>
              <a:rPr lang="en-US" sz="1600" dirty="0" err="1" smtClean="0">
                <a:solidFill>
                  <a:schemeClr val="tx1"/>
                </a:solidFill>
                <a:latin typeface="Garamond Premier Pro"/>
              </a:rPr>
              <a:t>τέλος</a:t>
            </a:r>
            <a:r>
              <a:rPr lang="en-US" sz="1600" dirty="0" smtClean="0">
                <a:solidFill>
                  <a:schemeClr val="tx1"/>
                </a:solidFill>
                <a:latin typeface="Garamond Premier Pro"/>
              </a:rPr>
              <a:t>) </a:t>
            </a:r>
            <a:r>
              <a:rPr lang="en-US" sz="1600" dirty="0" smtClean="0">
                <a:solidFill>
                  <a:schemeClr val="tx1"/>
                </a:solidFill>
                <a:latin typeface="Garamond"/>
              </a:rPr>
              <a:t>of the things we pursue in our actions which we wish for because of itself; and (</a:t>
            </a:r>
            <a:r>
              <a:rPr lang="en-US" sz="1600" dirty="0" err="1" smtClean="0">
                <a:solidFill>
                  <a:schemeClr val="tx1"/>
                </a:solidFill>
                <a:latin typeface="Garamond"/>
              </a:rPr>
              <a:t>b</a:t>
            </a:r>
            <a:r>
              <a:rPr lang="en-US" sz="1600" dirty="0" smtClean="0">
                <a:solidFill>
                  <a:schemeClr val="tx1"/>
                </a:solidFill>
                <a:latin typeface="Garamond"/>
              </a:rPr>
              <a:t>) we do not choose everything because of something else, since (</a:t>
            </a:r>
            <a:r>
              <a:rPr lang="en-US" sz="1600" dirty="0" err="1" smtClean="0">
                <a:solidFill>
                  <a:schemeClr val="tx1"/>
                </a:solidFill>
                <a:latin typeface="Garamond"/>
              </a:rPr>
              <a:t>c</a:t>
            </a:r>
            <a:r>
              <a:rPr lang="en-US" sz="1600" dirty="0" smtClean="0">
                <a:solidFill>
                  <a:schemeClr val="tx1"/>
                </a:solidFill>
                <a:latin typeface="Garamond"/>
              </a:rPr>
              <a:t>) if we do, it will go on without limit, making desire empty and futile; then clearly (</a:t>
            </a:r>
            <a:r>
              <a:rPr lang="en-US" sz="1600" dirty="0" err="1" smtClean="0">
                <a:solidFill>
                  <a:schemeClr val="tx1"/>
                </a:solidFill>
                <a:latin typeface="Garamond"/>
              </a:rPr>
              <a:t>d</a:t>
            </a:r>
            <a:r>
              <a:rPr lang="en-US" sz="1600" dirty="0" smtClean="0">
                <a:solidFill>
                  <a:schemeClr val="tx1"/>
                </a:solidFill>
                <a:latin typeface="Garamond"/>
              </a:rPr>
              <a:t>) this end (</a:t>
            </a:r>
            <a:r>
              <a:rPr lang="en-US" sz="1600" dirty="0" err="1" smtClean="0">
                <a:solidFill>
                  <a:schemeClr val="tx1"/>
                </a:solidFill>
                <a:latin typeface="Garamond Premier Pro"/>
              </a:rPr>
              <a:t>τέλος</a:t>
            </a:r>
            <a:r>
              <a:rPr lang="en-US" sz="1600" dirty="0" smtClean="0">
                <a:solidFill>
                  <a:schemeClr val="tx1"/>
                </a:solidFill>
                <a:latin typeface="Garamond Premier Pro"/>
              </a:rPr>
              <a:t>) </a:t>
            </a:r>
            <a:r>
              <a:rPr lang="en-US" sz="1600" dirty="0" smtClean="0">
                <a:solidFill>
                  <a:schemeClr val="tx1"/>
                </a:solidFill>
                <a:latin typeface="Garamond"/>
              </a:rPr>
              <a:t>will be the good, i.e., the best good.</a:t>
            </a:r>
          </a:p>
          <a:p>
            <a:pPr marL="228600" indent="228600" algn="just"/>
            <a:r>
              <a:rPr lang="en-US" sz="1600" dirty="0" smtClean="0">
                <a:solidFill>
                  <a:schemeClr val="tx1"/>
                </a:solidFill>
                <a:latin typeface="Garamond"/>
              </a:rPr>
              <a:t>Then surely knowledge of this good is also of great importance for the conduct of our lives, and if, like archers, we have a target to aim at, we are more likely to hit the right mark.</a:t>
            </a:r>
            <a:endParaRPr lang="en-US" sz="1600" dirty="0" smtClean="0">
              <a:solidFill>
                <a:schemeClr val="tx1"/>
              </a:solidFill>
              <a:latin typeface="Garamond Premier Pro"/>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619205" cy="5060012"/>
          </a:xfrm>
        </p:spPr>
        <p:txBody>
          <a:bodyPr>
            <a:normAutofit/>
          </a:bodyPr>
          <a:lstStyle/>
          <a:p>
            <a:pPr algn="just"/>
            <a:r>
              <a:rPr lang="en-US" sz="2000" dirty="0" smtClean="0">
                <a:solidFill>
                  <a:schemeClr val="tx1"/>
                </a:solidFill>
                <a:latin typeface="Garamond"/>
              </a:rPr>
              <a:t>Natural law theorists used Aristotle’s teleological view to support the view that some actions are morally right in and of themselves because they are in accord with the way nature is. Aristotle’s ethics did not go in this direction, but instead emphasized the virtuous character traits that would lead to the fulfillment of the true goal of human existence. This end </a:t>
            </a:r>
            <a:r>
              <a:rPr lang="en-US" sz="2000" dirty="0" smtClean="0">
                <a:solidFill>
                  <a:schemeClr val="tx1"/>
                </a:solidFill>
                <a:latin typeface="Garamond Premier Pro"/>
              </a:rPr>
              <a:t>or goal </a:t>
            </a:r>
            <a:r>
              <a:rPr lang="en-US" sz="2000" dirty="0" smtClean="0">
                <a:solidFill>
                  <a:schemeClr val="tx1"/>
                </a:solidFill>
                <a:latin typeface="Garamond"/>
              </a:rPr>
              <a:t>(</a:t>
            </a:r>
            <a:r>
              <a:rPr lang="en-US" sz="2000" dirty="0" err="1" smtClean="0">
                <a:solidFill>
                  <a:schemeClr val="tx1"/>
                </a:solidFill>
                <a:latin typeface="Garamond Premier Pro"/>
              </a:rPr>
              <a:t>τέλος</a:t>
            </a:r>
            <a:r>
              <a:rPr lang="en-US" sz="2000" dirty="0" smtClean="0">
                <a:solidFill>
                  <a:schemeClr val="tx1"/>
                </a:solidFill>
                <a:latin typeface="Garamond Premier Pro"/>
              </a:rPr>
              <a:t>), the ultimate good of human existence, Aristotle defined as:</a:t>
            </a:r>
            <a:endParaRPr lang="en-US" sz="2000" dirty="0" smtClean="0">
              <a:solidFill>
                <a:schemeClr val="tx1"/>
              </a:solidFill>
              <a:latin typeface="Garamond"/>
            </a:endParaRPr>
          </a:p>
          <a:p>
            <a:r>
              <a:rPr lang="en-US" sz="2800" dirty="0" err="1" smtClean="0">
                <a:solidFill>
                  <a:schemeClr val="tx1"/>
                </a:solidFill>
                <a:latin typeface="Times New Roman"/>
              </a:rPr>
              <a:t>εὐδαιμονία</a:t>
            </a:r>
            <a:endParaRPr lang="en-US" sz="2800" dirty="0" smtClean="0">
              <a:solidFill>
                <a:schemeClr val="tx1"/>
              </a:solidFill>
              <a:latin typeface="Times New Roman"/>
            </a:endParaRPr>
          </a:p>
          <a:p>
            <a:r>
              <a:rPr lang="en-US" sz="2000" i="1" dirty="0" err="1" smtClean="0">
                <a:solidFill>
                  <a:schemeClr val="tx1"/>
                </a:solidFill>
                <a:latin typeface="Garamond"/>
              </a:rPr>
              <a:t>Eudamonia</a:t>
            </a:r>
            <a:endParaRPr lang="en-US" sz="2000" i="1" dirty="0" smtClean="0">
              <a:solidFill>
                <a:schemeClr val="tx1"/>
              </a:solidFill>
              <a:latin typeface="Garamond"/>
            </a:endParaRPr>
          </a:p>
          <a:p>
            <a:r>
              <a:rPr lang="en-US" sz="2000" dirty="0" smtClean="0">
                <a:solidFill>
                  <a:schemeClr val="tx1"/>
                </a:solidFill>
                <a:latin typeface="Garamond"/>
              </a:rPr>
              <a:t>Happiness</a:t>
            </a:r>
          </a:p>
          <a:p>
            <a:r>
              <a:rPr lang="en-US" sz="2000" dirty="0" smtClean="0">
                <a:solidFill>
                  <a:schemeClr val="tx1"/>
                </a:solidFill>
                <a:latin typeface="Garamond"/>
              </a:rPr>
              <a:t>Human Flourishing</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302297" cy="4191830"/>
          </a:xfrm>
        </p:spPr>
        <p:txBody>
          <a:bodyPr>
            <a:normAutofit fontScale="92500" lnSpcReduction="10000"/>
          </a:bodyPr>
          <a:lstStyle/>
          <a:p>
            <a:pPr algn="just"/>
            <a:endParaRPr lang="en-US" sz="2000" dirty="0" smtClean="0">
              <a:solidFill>
                <a:schemeClr val="tx1"/>
              </a:solidFill>
              <a:latin typeface="Garamond"/>
            </a:endParaRPr>
          </a:p>
          <a:p>
            <a:pPr algn="just"/>
            <a:r>
              <a:rPr lang="en-US" sz="2000" dirty="0" smtClean="0">
                <a:solidFill>
                  <a:schemeClr val="tx1"/>
                </a:solidFill>
                <a:latin typeface="Garamond"/>
              </a:rPr>
              <a:t>To achieve </a:t>
            </a:r>
            <a:r>
              <a:rPr lang="en-US" sz="2000" i="1" dirty="0" err="1" smtClean="0">
                <a:solidFill>
                  <a:schemeClr val="tx1"/>
                </a:solidFill>
                <a:latin typeface="Garamond"/>
              </a:rPr>
              <a:t>eudamonia</a:t>
            </a:r>
            <a:r>
              <a:rPr lang="en-US" sz="2000" dirty="0" smtClean="0">
                <a:solidFill>
                  <a:schemeClr val="tx1"/>
                </a:solidFill>
                <a:latin typeface="Garamond"/>
              </a:rPr>
              <a:t>, Aristotle thought human beings must fulfill the function that is natural and distinctive to them. Aristotle defined humans as the </a:t>
            </a:r>
            <a:r>
              <a:rPr lang="en-US" sz="2000" i="1" dirty="0" smtClean="0">
                <a:solidFill>
                  <a:schemeClr val="tx1"/>
                </a:solidFill>
                <a:latin typeface="Garamond"/>
              </a:rPr>
              <a:t>rational animal</a:t>
            </a:r>
            <a:r>
              <a:rPr lang="en-US" sz="2000" dirty="0" smtClean="0">
                <a:solidFill>
                  <a:schemeClr val="tx1"/>
                </a:solidFill>
                <a:latin typeface="Garamond"/>
              </a:rPr>
              <a:t>, and thus, the natural function of human beings is to live in accordance with reason. The life of reason entails a life of virtue because the virtues themselves are rational modes of behaving. Thus, according to Aristotle, “Happiness (</a:t>
            </a:r>
            <a:r>
              <a:rPr lang="en-US" sz="2000" i="1" dirty="0" err="1" smtClean="0">
                <a:solidFill>
                  <a:schemeClr val="tx1"/>
                </a:solidFill>
                <a:latin typeface="Garamond"/>
              </a:rPr>
              <a:t>eudamonia</a:t>
            </a:r>
            <a:r>
              <a:rPr lang="en-US" sz="2000" dirty="0" smtClean="0">
                <a:solidFill>
                  <a:schemeClr val="tx1"/>
                </a:solidFill>
                <a:latin typeface="Garamond"/>
              </a:rPr>
              <a:t>) is an activity of the soul in accordance with  complete or perfect virtue.”</a:t>
            </a:r>
          </a:p>
          <a:p>
            <a:pPr algn="just"/>
            <a:endParaRPr lang="en-US" sz="2000" dirty="0" smtClean="0">
              <a:solidFill>
                <a:schemeClr val="tx1"/>
              </a:solidFill>
              <a:latin typeface="Garamond"/>
            </a:endParaRPr>
          </a:p>
          <a:p>
            <a:pPr algn="just"/>
            <a:r>
              <a:rPr lang="en-US" sz="2000" dirty="0" smtClean="0">
                <a:solidFill>
                  <a:schemeClr val="tx1"/>
                </a:solidFill>
                <a:latin typeface="Garamond"/>
              </a:rPr>
              <a:t>What, then, is perfect virtue?</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0"/>
            <a:ext cx="4794728" cy="5137762"/>
          </a:xfrm>
        </p:spPr>
        <p:txBody>
          <a:bodyPr>
            <a:noAutofit/>
          </a:bodyPr>
          <a:lstStyle/>
          <a:p>
            <a:pPr algn="just"/>
            <a:r>
              <a:rPr lang="en-US" sz="1800" dirty="0" smtClean="0">
                <a:solidFill>
                  <a:schemeClr val="tx1"/>
                </a:solidFill>
                <a:latin typeface="Garamond"/>
              </a:rPr>
              <a:t>A </a:t>
            </a:r>
            <a:r>
              <a:rPr lang="en-US" sz="1800" b="1" dirty="0" smtClean="0">
                <a:solidFill>
                  <a:schemeClr val="tx1"/>
                </a:solidFill>
                <a:latin typeface="Garamond"/>
              </a:rPr>
              <a:t>virtue</a:t>
            </a:r>
            <a:r>
              <a:rPr lang="en-US" sz="1800" dirty="0" smtClean="0">
                <a:solidFill>
                  <a:schemeClr val="tx1"/>
                </a:solidFill>
                <a:latin typeface="Garamond"/>
              </a:rPr>
              <a:t> is a stable disposition to act and feel according to some ideal or model of excellence. It is a deeply embedded character trait that can affect actions in countless situations.</a:t>
            </a:r>
          </a:p>
          <a:p>
            <a:pPr algn="just"/>
            <a:endParaRPr lang="en-US" sz="1800" dirty="0" smtClean="0">
              <a:solidFill>
                <a:schemeClr val="tx1"/>
              </a:solidFill>
              <a:latin typeface="Garamond"/>
            </a:endParaRPr>
          </a:p>
          <a:p>
            <a:pPr algn="just"/>
            <a:r>
              <a:rPr lang="en-US" sz="1800" dirty="0" smtClean="0">
                <a:solidFill>
                  <a:schemeClr val="tx1"/>
                </a:solidFill>
                <a:latin typeface="Garamond"/>
              </a:rPr>
              <a:t>Aristotle distinguished between intellectual virtues and moral virtues.</a:t>
            </a:r>
          </a:p>
          <a:p>
            <a:pPr algn="just"/>
            <a:endParaRPr lang="en-US" sz="1800" dirty="0" smtClean="0">
              <a:solidFill>
                <a:schemeClr val="tx1"/>
              </a:solidFill>
              <a:latin typeface="Garamond"/>
            </a:endParaRPr>
          </a:p>
          <a:p>
            <a:pPr algn="just"/>
            <a:r>
              <a:rPr lang="en-US" sz="1800" dirty="0" smtClean="0">
                <a:solidFill>
                  <a:schemeClr val="tx1"/>
                </a:solidFill>
                <a:latin typeface="Garamond"/>
              </a:rPr>
              <a:t>The intellectual virtues include wisdom, prudence, rationality.</a:t>
            </a:r>
          </a:p>
          <a:p>
            <a:pPr algn="just"/>
            <a:endParaRPr lang="en-US" sz="1800" dirty="0" smtClean="0">
              <a:solidFill>
                <a:schemeClr val="tx1"/>
              </a:solidFill>
              <a:latin typeface="Garamond"/>
            </a:endParaRPr>
          </a:p>
          <a:p>
            <a:pPr algn="just"/>
            <a:r>
              <a:rPr lang="en-US" sz="1800" dirty="0" smtClean="0">
                <a:solidFill>
                  <a:schemeClr val="tx1"/>
                </a:solidFill>
                <a:latin typeface="Garamond"/>
              </a:rPr>
              <a:t>The moral virtues include fairness, benevolence, honesty, loyalty, conscientiousness, and courage.</a:t>
            </a:r>
          </a:p>
          <a:p>
            <a:pPr algn="just"/>
            <a:endParaRPr lang="en-US" sz="1800" dirty="0" smtClean="0">
              <a:solidFill>
                <a:schemeClr val="tx1"/>
              </a:solidFill>
              <a:latin typeface="Garamond"/>
            </a:endParaRPr>
          </a:p>
          <a:p>
            <a:pPr algn="just"/>
            <a:r>
              <a:rPr lang="en-US" sz="1800" dirty="0" smtClean="0">
                <a:solidFill>
                  <a:schemeClr val="tx1"/>
                </a:solidFill>
                <a:latin typeface="Garamond"/>
              </a:rPr>
              <a:t>Aristotle thought the intellectual virtues can be taught, but the moral virtues require practice, and thus, are the result of good habits.</a:t>
            </a:r>
          </a:p>
          <a:p>
            <a:pPr algn="just"/>
            <a:endParaRPr lang="en-US" sz="1800" dirty="0" smtClean="0">
              <a:solidFill>
                <a:schemeClr val="tx1"/>
              </a:solidFill>
              <a:latin typeface="Garamond"/>
            </a:endParaRPr>
          </a:p>
          <a:p>
            <a:pPr algn="just"/>
            <a:endParaRPr lang="en-US" sz="1800" dirty="0" smtClean="0">
              <a:solidFill>
                <a:schemeClr val="tx1"/>
              </a:solidFill>
              <a:latin typeface="Garamond"/>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0"/>
            <a:ext cx="4794728" cy="5137762"/>
          </a:xfrm>
        </p:spPr>
        <p:txBody>
          <a:bodyPr>
            <a:noAutofit/>
          </a:bodyPr>
          <a:lstStyle/>
          <a:p>
            <a:pPr algn="just"/>
            <a:r>
              <a:rPr lang="en-US" sz="1800" dirty="0" smtClean="0">
                <a:solidFill>
                  <a:schemeClr val="tx1"/>
                </a:solidFill>
                <a:latin typeface="Garamond"/>
              </a:rPr>
              <a:t>Aristotle’s notion of a moral virtue is what he calls the “Golden Mean,” a balance between two behavioral extremes.</a:t>
            </a:r>
          </a:p>
          <a:p>
            <a:pPr algn="just"/>
            <a:endParaRPr lang="en-US" sz="1800" dirty="0" smtClean="0">
              <a:solidFill>
                <a:schemeClr val="tx1"/>
              </a:solidFill>
              <a:latin typeface="Garamond"/>
            </a:endParaRPr>
          </a:p>
          <a:p>
            <a:pPr algn="just"/>
            <a:r>
              <a:rPr lang="en-US" sz="2000" u="sng" dirty="0" smtClean="0">
                <a:solidFill>
                  <a:schemeClr val="tx1"/>
                </a:solidFill>
                <a:latin typeface="Garamond"/>
              </a:rPr>
              <a:t>Deficit		  Golden Mean	  Excess</a:t>
            </a:r>
          </a:p>
          <a:p>
            <a:pPr algn="just"/>
            <a:r>
              <a:rPr lang="en-US" sz="1800" dirty="0" smtClean="0">
                <a:solidFill>
                  <a:schemeClr val="tx1"/>
                </a:solidFill>
                <a:latin typeface="Garamond"/>
              </a:rPr>
              <a:t>Cowardice	</a:t>
            </a:r>
            <a:r>
              <a:rPr lang="en-US" sz="1800" i="1" dirty="0" smtClean="0">
                <a:solidFill>
                  <a:schemeClr val="tx1"/>
                </a:solidFill>
                <a:latin typeface="Garamond"/>
              </a:rPr>
              <a:t>     Courage</a:t>
            </a:r>
            <a:r>
              <a:rPr lang="en-US" sz="1800" dirty="0" smtClean="0">
                <a:solidFill>
                  <a:schemeClr val="tx1"/>
                </a:solidFill>
                <a:latin typeface="Garamond"/>
              </a:rPr>
              <a:t>		   	  Rashness</a:t>
            </a:r>
          </a:p>
          <a:p>
            <a:pPr algn="just"/>
            <a:r>
              <a:rPr lang="en-US" sz="1800" dirty="0" smtClean="0">
                <a:solidFill>
                  <a:schemeClr val="tx1"/>
                </a:solidFill>
                <a:latin typeface="Garamond"/>
              </a:rPr>
              <a:t>Stinginess		</a:t>
            </a:r>
            <a:r>
              <a:rPr lang="en-US" sz="1800" i="1" dirty="0" smtClean="0">
                <a:solidFill>
                  <a:schemeClr val="tx1"/>
                </a:solidFill>
                <a:latin typeface="Garamond"/>
              </a:rPr>
              <a:t>     Generosity</a:t>
            </a:r>
            <a:r>
              <a:rPr lang="en-US" sz="1800" dirty="0" smtClean="0">
                <a:solidFill>
                  <a:schemeClr val="tx1"/>
                </a:solidFill>
                <a:latin typeface="Garamond"/>
              </a:rPr>
              <a:t>		  Extravagance</a:t>
            </a:r>
          </a:p>
          <a:p>
            <a:pPr algn="just"/>
            <a:r>
              <a:rPr lang="en-US" sz="1800" dirty="0" smtClean="0">
                <a:solidFill>
                  <a:schemeClr val="tx1"/>
                </a:solidFill>
                <a:latin typeface="Garamond"/>
              </a:rPr>
              <a:t>Slothfulness 	     </a:t>
            </a:r>
            <a:r>
              <a:rPr lang="en-US" sz="1800" i="1" dirty="0" smtClean="0">
                <a:solidFill>
                  <a:schemeClr val="tx1"/>
                </a:solidFill>
                <a:latin typeface="Garamond"/>
              </a:rPr>
              <a:t>Ambition</a:t>
            </a:r>
            <a:r>
              <a:rPr lang="en-US" sz="1800" dirty="0" smtClean="0">
                <a:solidFill>
                  <a:schemeClr val="tx1"/>
                </a:solidFill>
                <a:latin typeface="Garamond"/>
              </a:rPr>
              <a:t>		  Greed</a:t>
            </a:r>
          </a:p>
          <a:p>
            <a:pPr algn="just"/>
            <a:r>
              <a:rPr lang="en-US" sz="1800" dirty="0" smtClean="0">
                <a:solidFill>
                  <a:schemeClr val="tx1"/>
                </a:solidFill>
                <a:latin typeface="Garamond"/>
              </a:rPr>
              <a:t>Humility		      </a:t>
            </a:r>
            <a:r>
              <a:rPr lang="en-US" sz="1800" i="1" dirty="0" smtClean="0">
                <a:solidFill>
                  <a:schemeClr val="tx1"/>
                </a:solidFill>
                <a:latin typeface="Garamond"/>
              </a:rPr>
              <a:t>Modesty</a:t>
            </a:r>
            <a:r>
              <a:rPr lang="en-US" sz="1800" dirty="0" smtClean="0">
                <a:solidFill>
                  <a:schemeClr val="tx1"/>
                </a:solidFill>
                <a:latin typeface="Garamond"/>
              </a:rPr>
              <a:t>	  	  Pride</a:t>
            </a:r>
          </a:p>
          <a:p>
            <a:pPr algn="just"/>
            <a:r>
              <a:rPr lang="en-US" sz="1800" dirty="0" smtClean="0">
                <a:solidFill>
                  <a:schemeClr val="tx1"/>
                </a:solidFill>
                <a:latin typeface="Garamond"/>
              </a:rPr>
              <a:t>Secrecy		      </a:t>
            </a:r>
            <a:r>
              <a:rPr lang="en-US" sz="1800" i="1" dirty="0" smtClean="0">
                <a:solidFill>
                  <a:schemeClr val="tx1"/>
                </a:solidFill>
                <a:latin typeface="Garamond"/>
              </a:rPr>
              <a:t>Honesty</a:t>
            </a:r>
            <a:r>
              <a:rPr lang="en-US" sz="1800" dirty="0" smtClean="0">
                <a:solidFill>
                  <a:schemeClr val="tx1"/>
                </a:solidFill>
                <a:latin typeface="Garamond"/>
              </a:rPr>
              <a:t>		  Loquacity</a:t>
            </a:r>
          </a:p>
          <a:p>
            <a:pPr algn="just"/>
            <a:r>
              <a:rPr lang="en-US" sz="1800" dirty="0" smtClean="0">
                <a:solidFill>
                  <a:schemeClr val="tx1"/>
                </a:solidFill>
                <a:latin typeface="Garamond"/>
              </a:rPr>
              <a:t>Moroseness	      </a:t>
            </a:r>
            <a:r>
              <a:rPr lang="en-US" sz="1800" i="1" dirty="0" smtClean="0">
                <a:solidFill>
                  <a:schemeClr val="tx1"/>
                </a:solidFill>
                <a:latin typeface="Garamond"/>
              </a:rPr>
              <a:t>Good Humor</a:t>
            </a:r>
            <a:r>
              <a:rPr lang="en-US" sz="1800" dirty="0" smtClean="0">
                <a:solidFill>
                  <a:schemeClr val="tx1"/>
                </a:solidFill>
                <a:latin typeface="Garamond"/>
              </a:rPr>
              <a:t>	  Absurdity</a:t>
            </a:r>
          </a:p>
          <a:p>
            <a:pPr algn="just"/>
            <a:r>
              <a:rPr lang="en-US" sz="1800" dirty="0" smtClean="0">
                <a:solidFill>
                  <a:schemeClr val="tx1"/>
                </a:solidFill>
                <a:latin typeface="Garamond"/>
              </a:rPr>
              <a:t>Quarrelsomeness    </a:t>
            </a:r>
            <a:r>
              <a:rPr lang="en-US" sz="1800" i="1" dirty="0" smtClean="0">
                <a:solidFill>
                  <a:schemeClr val="tx1"/>
                </a:solidFill>
                <a:latin typeface="Garamond"/>
              </a:rPr>
              <a:t>Friendship</a:t>
            </a:r>
            <a:r>
              <a:rPr lang="en-US" sz="1800" dirty="0" smtClean="0">
                <a:solidFill>
                  <a:schemeClr val="tx1"/>
                </a:solidFill>
                <a:latin typeface="Garamond"/>
              </a:rPr>
              <a:t>		  Flattery</a:t>
            </a:r>
          </a:p>
          <a:p>
            <a:pPr algn="just"/>
            <a:r>
              <a:rPr lang="en-US" sz="1800" dirty="0" smtClean="0">
                <a:solidFill>
                  <a:schemeClr val="tx1"/>
                </a:solidFill>
                <a:latin typeface="Garamond"/>
              </a:rPr>
              <a:t>Self-indulgence	       </a:t>
            </a:r>
            <a:r>
              <a:rPr lang="en-US" sz="1800" i="1" dirty="0" smtClean="0">
                <a:solidFill>
                  <a:schemeClr val="tx1"/>
                </a:solidFill>
                <a:latin typeface="Garamond"/>
              </a:rPr>
              <a:t>Temperance</a:t>
            </a:r>
            <a:r>
              <a:rPr lang="en-US" sz="1800" dirty="0" smtClean="0">
                <a:solidFill>
                  <a:schemeClr val="tx1"/>
                </a:solidFill>
                <a:latin typeface="Garamond"/>
              </a:rPr>
              <a:t>	   	  Insensibility</a:t>
            </a:r>
          </a:p>
          <a:p>
            <a:pPr algn="just"/>
            <a:r>
              <a:rPr lang="en-US" sz="1800" dirty="0" smtClean="0">
                <a:solidFill>
                  <a:schemeClr val="tx1"/>
                </a:solidFill>
                <a:latin typeface="Garamond"/>
              </a:rPr>
              <a:t>Apathy		       </a:t>
            </a:r>
            <a:r>
              <a:rPr lang="en-US" sz="1800" i="1" dirty="0" smtClean="0">
                <a:solidFill>
                  <a:schemeClr val="tx1"/>
                </a:solidFill>
                <a:latin typeface="Garamond"/>
              </a:rPr>
              <a:t>Composure</a:t>
            </a:r>
            <a:r>
              <a:rPr lang="en-US" sz="1800" dirty="0" smtClean="0">
                <a:solidFill>
                  <a:schemeClr val="tx1"/>
                </a:solidFill>
                <a:latin typeface="Garamond"/>
              </a:rPr>
              <a:t>	  	  Irritability</a:t>
            </a:r>
          </a:p>
          <a:p>
            <a:pPr algn="just"/>
            <a:r>
              <a:rPr lang="en-US" sz="1800" dirty="0" smtClean="0">
                <a:solidFill>
                  <a:schemeClr val="tx1"/>
                </a:solidFill>
                <a:latin typeface="Garamond"/>
              </a:rPr>
              <a:t>Indecisiveness	       </a:t>
            </a:r>
            <a:r>
              <a:rPr lang="en-US" sz="1800" i="1" dirty="0" smtClean="0">
                <a:solidFill>
                  <a:schemeClr val="tx1"/>
                </a:solidFill>
                <a:latin typeface="Garamond"/>
              </a:rPr>
              <a:t>Self-Control</a:t>
            </a:r>
            <a:r>
              <a:rPr lang="en-US" sz="1800" dirty="0" smtClean="0">
                <a:solidFill>
                  <a:schemeClr val="tx1"/>
                </a:solidFill>
                <a:latin typeface="Garamond"/>
              </a:rPr>
              <a:t>	          Impulsiveness</a:t>
            </a:r>
          </a:p>
          <a:p>
            <a:pPr algn="just"/>
            <a:endParaRPr lang="en-US" sz="1800" dirty="0" smtClean="0">
              <a:solidFill>
                <a:schemeClr val="tx1"/>
              </a:solidFill>
              <a:latin typeface="Garamond"/>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smtClean="0">
                <a:latin typeface="Times New Roman"/>
              </a:rPr>
              <a:t>Aristotle (384–322 BC)</a:t>
            </a:r>
            <a:endParaRPr lang="en-US" dirty="0">
              <a:latin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9770" y="1198680"/>
            <a:ext cx="7697483" cy="5137762"/>
          </a:xfrm>
        </p:spPr>
        <p:txBody>
          <a:bodyPr>
            <a:noAutofit/>
          </a:bodyPr>
          <a:lstStyle/>
          <a:p>
            <a:pPr algn="just"/>
            <a:r>
              <a:rPr lang="en-US" sz="2400" dirty="0" smtClean="0">
                <a:solidFill>
                  <a:schemeClr val="tx1"/>
                </a:solidFill>
                <a:latin typeface="Garamond"/>
              </a:rPr>
              <a:t>Modern virtue ethics is deeply influenced by Aristotle’s thought, though some virtue ethicists don’t accept his teleological view of human nature and some question his concept of virtue as a mean between extremes. Like Aristotle, contemporary thinkers put the emphasis on quality of character and virtues, rather than on particular principles or rules of right action. Virtue ethicists, for example, are less likely to ask whether lying is wrong in a particular situation than whether an action or person is honest or dishonest. Virtue ethicists agree with Aristotle in arguing that a pure duty-based morality of rule adherence represents a barren, one-dimensional conception of the moral life.</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63607" y="5786551"/>
            <a:ext cx="3074271" cy="795978"/>
          </a:xfrm>
        </p:spPr>
        <p:txBody>
          <a:bodyPr>
            <a:noAutofit/>
          </a:bodyPr>
          <a:lstStyle/>
          <a:p>
            <a:pPr algn="just"/>
            <a:r>
              <a:rPr lang="en-US" sz="2000" dirty="0" err="1" smtClean="0">
                <a:solidFill>
                  <a:schemeClr val="tx1"/>
                </a:solidFill>
                <a:latin typeface="Garamond"/>
              </a:rPr>
              <a:t>Alisdair</a:t>
            </a:r>
            <a:r>
              <a:rPr lang="en-US" sz="2000" dirty="0" smtClean="0">
                <a:solidFill>
                  <a:schemeClr val="tx1"/>
                </a:solidFill>
                <a:latin typeface="Garamond"/>
              </a:rPr>
              <a:t> </a:t>
            </a:r>
            <a:r>
              <a:rPr lang="en-US" sz="2000" dirty="0" err="1" smtClean="0">
                <a:solidFill>
                  <a:schemeClr val="tx1"/>
                </a:solidFill>
                <a:latin typeface="Garamond"/>
              </a:rPr>
              <a:t>MacIntyre</a:t>
            </a:r>
            <a:r>
              <a:rPr lang="en-US" sz="2000" dirty="0" smtClean="0">
                <a:solidFill>
                  <a:schemeClr val="tx1"/>
                </a:solidFill>
                <a:latin typeface="Garamond"/>
              </a:rPr>
              <a:t> (1929-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smtClean="0">
                <a:solidFill>
                  <a:srgbClr val="0000FF"/>
                </a:solidFill>
                <a:latin typeface="Times New Roman"/>
              </a:rPr>
              <a:t>Virtue Ethics</a:t>
            </a:r>
          </a:p>
          <a:p>
            <a:endParaRPr lang="en-US" dirty="0"/>
          </a:p>
        </p:txBody>
      </p:sp>
      <p:pic>
        <p:nvPicPr>
          <p:cNvPr id="8" name="Picture 7" descr="Screen Shot 2018-02-11 at 9.53.57 PM.png"/>
          <p:cNvPicPr>
            <a:picLocks noChangeAspect="1"/>
          </p:cNvPicPr>
          <p:nvPr/>
        </p:nvPicPr>
        <p:blipFill>
          <a:blip r:embed="rId2"/>
          <a:stretch>
            <a:fillRect/>
          </a:stretch>
        </p:blipFill>
        <p:spPr>
          <a:xfrm>
            <a:off x="4962698" y="1198681"/>
            <a:ext cx="3307977" cy="4948627"/>
          </a:xfrm>
          <a:prstGeom prst="rect">
            <a:avLst/>
          </a:prstGeom>
        </p:spPr>
      </p:pic>
      <p:pic>
        <p:nvPicPr>
          <p:cNvPr id="9" name="Picture 8" descr="MacIntyre1.jpg"/>
          <p:cNvPicPr>
            <a:picLocks noChangeAspect="1"/>
          </p:cNvPicPr>
          <p:nvPr/>
        </p:nvPicPr>
        <p:blipFill>
          <a:blip r:embed="rId3"/>
          <a:stretch>
            <a:fillRect/>
          </a:stretch>
        </p:blipFill>
        <p:spPr>
          <a:xfrm>
            <a:off x="1363608" y="3011362"/>
            <a:ext cx="2708278" cy="2775188"/>
          </a:xfrm>
          <a:prstGeom prst="rect">
            <a:avLst/>
          </a:prstGeom>
        </p:spPr>
      </p:pic>
      <p:sp>
        <p:nvSpPr>
          <p:cNvPr id="10" name="TextBox 9"/>
          <p:cNvSpPr txBox="1"/>
          <p:nvPr/>
        </p:nvSpPr>
        <p:spPr>
          <a:xfrm>
            <a:off x="642323" y="1198679"/>
            <a:ext cx="4062264" cy="1631216"/>
          </a:xfrm>
          <a:prstGeom prst="rect">
            <a:avLst/>
          </a:prstGeom>
          <a:noFill/>
        </p:spPr>
        <p:txBody>
          <a:bodyPr wrap="square" rtlCol="0">
            <a:spAutoFit/>
          </a:bodyPr>
          <a:lstStyle/>
          <a:p>
            <a:pPr algn="just"/>
            <a:r>
              <a:rPr lang="en-US" sz="2000" dirty="0" smtClean="0">
                <a:latin typeface="Garamond Premier Pro"/>
              </a:rPr>
              <a:t>Contemporary virtue ethics was greatly influenced by the book </a:t>
            </a:r>
            <a:r>
              <a:rPr lang="en-US" sz="2000" i="1" dirty="0" smtClean="0">
                <a:latin typeface="Garamond Premier Pro"/>
              </a:rPr>
              <a:t>After Virtue </a:t>
            </a:r>
            <a:r>
              <a:rPr lang="en-US" sz="2000" dirty="0" smtClean="0">
                <a:latin typeface="Garamond Premier Pro"/>
              </a:rPr>
              <a:t>(1981), widely recognized as one of the most important works of moral and political philosophy of the 20</a:t>
            </a:r>
            <a:r>
              <a:rPr lang="en-US" sz="2000" baseline="30000" dirty="0" smtClean="0">
                <a:latin typeface="Garamond Premier Pro"/>
              </a:rPr>
              <a:t>th</a:t>
            </a:r>
            <a:r>
              <a:rPr lang="en-US" sz="2000" dirty="0" smtClean="0">
                <a:latin typeface="Garamond Premier Pro"/>
              </a:rPr>
              <a:t> century.</a:t>
            </a:r>
            <a:endParaRPr lang="en-US" sz="2000" dirty="0">
              <a:latin typeface="Garamond Premier Pro"/>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11190</TotalTime>
  <Words>2353</Words>
  <Application>Microsoft Macintosh PowerPoint</Application>
  <PresentationFormat>On-screen Show (4:3)</PresentationFormat>
  <Paragraphs>142</Paragraphs>
  <Slides>24</Slides>
  <Notes>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Office Theme</vt:lpstr>
      <vt:lpstr>Social Ethics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Company>University of Hawaii at Hilo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Ethics</dc:title>
  <dc:creator>Timothy Freeman</dc:creator>
  <cp:lastModifiedBy>Timothy Freeman</cp:lastModifiedBy>
  <cp:revision>75</cp:revision>
  <dcterms:created xsi:type="dcterms:W3CDTF">2018-02-12T21:35:49Z</dcterms:created>
  <dcterms:modified xsi:type="dcterms:W3CDTF">2018-02-12T21:36:51Z</dcterms:modified>
</cp:coreProperties>
</file>