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7" r:id="rId2"/>
    <p:sldId id="260" r:id="rId3"/>
    <p:sldId id="263" r:id="rId4"/>
    <p:sldId id="264" r:id="rId5"/>
    <p:sldId id="265" r:id="rId6"/>
    <p:sldId id="266" r:id="rId7"/>
    <p:sldId id="258" r:id="rId8"/>
    <p:sldId id="262" r:id="rId9"/>
    <p:sldId id="268" r:id="rId10"/>
    <p:sldId id="271" r:id="rId11"/>
    <p:sldId id="276" r:id="rId12"/>
    <p:sldId id="277" r:id="rId13"/>
    <p:sldId id="280" r:id="rId14"/>
    <p:sldId id="281" r:id="rId15"/>
    <p:sldId id="282" r:id="rId16"/>
    <p:sldId id="283" r:id="rId17"/>
    <p:sldId id="323" r:id="rId18"/>
    <p:sldId id="324" r:id="rId19"/>
    <p:sldId id="344" r:id="rId20"/>
    <p:sldId id="284" r:id="rId21"/>
    <p:sldId id="347" r:id="rId22"/>
    <p:sldId id="351" r:id="rId23"/>
    <p:sldId id="275" r:id="rId24"/>
    <p:sldId id="376" r:id="rId25"/>
    <p:sldId id="340" r:id="rId26"/>
    <p:sldId id="341" r:id="rId27"/>
    <p:sldId id="342" r:id="rId28"/>
    <p:sldId id="343" r:id="rId29"/>
    <p:sldId id="377" r:id="rId30"/>
    <p:sldId id="378" r:id="rId31"/>
    <p:sldId id="379" r:id="rId32"/>
    <p:sldId id="380" r:id="rId33"/>
    <p:sldId id="352" r:id="rId34"/>
    <p:sldId id="353" r:id="rId35"/>
    <p:sldId id="381" r:id="rId36"/>
    <p:sldId id="354" r:id="rId37"/>
    <p:sldId id="355" r:id="rId38"/>
    <p:sldId id="357" r:id="rId39"/>
    <p:sldId id="358" r:id="rId40"/>
    <p:sldId id="278" r:id="rId41"/>
    <p:sldId id="273" r:id="rId42"/>
    <p:sldId id="382" r:id="rId43"/>
    <p:sldId id="326" r:id="rId44"/>
    <p:sldId id="285" r:id="rId45"/>
    <p:sldId id="335" r:id="rId46"/>
    <p:sldId id="363" r:id="rId47"/>
    <p:sldId id="383" r:id="rId48"/>
    <p:sldId id="368" r:id="rId49"/>
    <p:sldId id="337" r:id="rId50"/>
    <p:sldId id="369" r:id="rId51"/>
    <p:sldId id="384" r:id="rId52"/>
    <p:sldId id="390" r:id="rId53"/>
    <p:sldId id="392" r:id="rId54"/>
    <p:sldId id="393" r:id="rId55"/>
    <p:sldId id="349" r:id="rId56"/>
    <p:sldId id="350" r:id="rId57"/>
    <p:sldId id="370" r:id="rId58"/>
    <p:sldId id="397" r:id="rId59"/>
    <p:sldId id="334" r:id="rId60"/>
    <p:sldId id="398" r:id="rId61"/>
    <p:sldId id="399" r:id="rId62"/>
    <p:sldId id="313" r:id="rId63"/>
    <p:sldId id="314" r:id="rId64"/>
    <p:sldId id="406" r:id="rId65"/>
    <p:sldId id="371" r:id="rId66"/>
    <p:sldId id="394" r:id="rId67"/>
    <p:sldId id="396" r:id="rId68"/>
    <p:sldId id="348" r:id="rId69"/>
    <p:sldId id="395" r:id="rId70"/>
    <p:sldId id="409" r:id="rId71"/>
    <p:sldId id="408" r:id="rId72"/>
    <p:sldId id="410" r:id="rId73"/>
    <p:sldId id="413" r:id="rId74"/>
    <p:sldId id="411" r:id="rId75"/>
    <p:sldId id="412" r:id="rId76"/>
    <p:sldId id="414" r:id="rId77"/>
    <p:sldId id="415" r:id="rId78"/>
    <p:sldId id="416" r:id="rId79"/>
    <p:sldId id="417" r:id="rId80"/>
    <p:sldId id="418" r:id="rId81"/>
    <p:sldId id="419" r:id="rId82"/>
    <p:sldId id="372" r:id="rId83"/>
    <p:sldId id="423" r:id="rId84"/>
    <p:sldId id="373" r:id="rId85"/>
    <p:sldId id="420" r:id="rId86"/>
    <p:sldId id="425" r:id="rId87"/>
    <p:sldId id="421" r:id="rId88"/>
    <p:sldId id="375" r:id="rId89"/>
    <p:sldId id="42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F6D"/>
    <a:srgbClr val="E2341A"/>
    <a:srgbClr val="294C84"/>
    <a:srgbClr val="264F87"/>
    <a:srgbClr val="FD4400"/>
    <a:srgbClr val="1C216F"/>
    <a:srgbClr val="801410"/>
    <a:srgbClr val="E2742F"/>
    <a:srgbClr val="0E273A"/>
    <a:srgbClr val="384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5"/>
    <p:restoredTop sz="94661"/>
  </p:normalViewPr>
  <p:slideViewPr>
    <p:cSldViewPr snapToGrid="0" snapToObjects="1">
      <p:cViewPr varScale="1">
        <p:scale>
          <a:sx n="99" d="100"/>
          <a:sy n="99" d="100"/>
        </p:scale>
        <p:origin x="208" y="8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97280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216946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95915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29975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D368FF-9EF6-7A40-9947-C7A3B595B67C}"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113452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D368FF-9EF6-7A40-9947-C7A3B595B67C}"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45987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D368FF-9EF6-7A40-9947-C7A3B595B67C}" type="datetimeFigureOut">
              <a:rPr lang="en-US" smtClean="0"/>
              <a:t>11/15/18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44548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D368FF-9EF6-7A40-9947-C7A3B595B67C}" type="datetimeFigureOut">
              <a:rPr lang="en-US" smtClean="0"/>
              <a:t>11/15/18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141683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368FF-9EF6-7A40-9947-C7A3B595B67C}" type="datetimeFigureOut">
              <a:rPr lang="en-US" smtClean="0"/>
              <a:t>11/15/18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2556884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D368FF-9EF6-7A40-9947-C7A3B595B67C}"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295735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D368FF-9EF6-7A40-9947-C7A3B595B67C}"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670242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368FF-9EF6-7A40-9947-C7A3B595B67C}" type="datetimeFigureOut">
              <a:rPr lang="en-US" smtClean="0"/>
              <a:t>11/15/18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2A449-A0BF-F94E-8F6F-474912F0BC6F}" type="slidenum">
              <a:rPr lang="en-US" smtClean="0"/>
              <a:t>‹#›</a:t>
            </a:fld>
            <a:endParaRPr lang="en-US"/>
          </a:p>
        </p:txBody>
      </p:sp>
    </p:spTree>
    <p:extLst>
      <p:ext uri="{BB962C8B-B14F-4D97-AF65-F5344CB8AC3E}">
        <p14:creationId xmlns:p14="http://schemas.microsoft.com/office/powerpoint/2010/main" val="14812703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hokulea.com/voyages/our-story/"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hokulea.com/worldwide-voyag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popsci.com/best-images-earth-from-space#page-2"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BC2666-3951-4D43-9D31-510A9A850E30}"/>
              </a:ext>
            </a:extLst>
          </p:cNvPr>
          <p:cNvSpPr>
            <a:spLocks noGrp="1"/>
          </p:cNvSpPr>
          <p:nvPr>
            <p:ph type="title"/>
          </p:nvPr>
        </p:nvSpPr>
        <p:spPr>
          <a:xfrm>
            <a:off x="86497" y="166255"/>
            <a:ext cx="7620094" cy="841664"/>
          </a:xfrm>
        </p:spPr>
        <p:txBody>
          <a:bodyPr>
            <a:normAutofit/>
          </a:bodyPr>
          <a:lstStyle/>
          <a:p>
            <a:pPr algn="ctr"/>
            <a:r>
              <a:rPr lang="en-US" sz="4800" dirty="0">
                <a:solidFill>
                  <a:srgbClr val="801410"/>
                </a:solidFill>
                <a:latin typeface="Phosphate Solid" panose="02000506050000020004" pitchFamily="2" charset="77"/>
                <a:cs typeface="Phosphate Solid" panose="02000506050000020004" pitchFamily="2" charset="77"/>
              </a:rPr>
              <a:t>The Climate Catastrophe</a:t>
            </a:r>
          </a:p>
        </p:txBody>
      </p:sp>
      <p:sp>
        <p:nvSpPr>
          <p:cNvPr id="11" name="Content Placeholder 2">
            <a:extLst>
              <a:ext uri="{FF2B5EF4-FFF2-40B4-BE49-F238E27FC236}">
                <a16:creationId xmlns:a16="http://schemas.microsoft.com/office/drawing/2014/main" id="{1E1333AE-63AC-234E-BCA4-08F7763C255D}"/>
              </a:ext>
            </a:extLst>
          </p:cNvPr>
          <p:cNvSpPr txBox="1">
            <a:spLocks/>
          </p:cNvSpPr>
          <p:nvPr/>
        </p:nvSpPr>
        <p:spPr>
          <a:xfrm>
            <a:off x="0" y="1984662"/>
            <a:ext cx="12191999" cy="561110"/>
          </a:xfrm>
          <a:prstGeom prst="rect">
            <a:avLst/>
          </a:prstGeom>
        </p:spPr>
        <p:txBody>
          <a:bodyPr vert="horz" lIns="62345" tIns="31173" rIns="62345" bIns="31173" rtlCol="0">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3600" b="1" i="1" dirty="0">
                <a:solidFill>
                  <a:srgbClr val="801410"/>
                </a:solidFill>
                <a:latin typeface="Palatino" pitchFamily="2" charset="77"/>
                <a:ea typeface="Palatino" pitchFamily="2" charset="77"/>
              </a:rPr>
              <a:t>How Can We Take Care of the Earth?</a:t>
            </a:r>
            <a:r>
              <a:rPr lang="en-US" sz="3200" dirty="0">
                <a:solidFill>
                  <a:srgbClr val="E2742F"/>
                </a:solidFill>
              </a:rPr>
              <a:t> </a:t>
            </a:r>
          </a:p>
          <a:p>
            <a:pPr marL="0" indent="0">
              <a:buNone/>
            </a:pPr>
            <a:endParaRPr lang="en-US" sz="1623" dirty="0"/>
          </a:p>
        </p:txBody>
      </p:sp>
      <p:sp>
        <p:nvSpPr>
          <p:cNvPr id="12" name="Content Placeholder 2">
            <a:extLst>
              <a:ext uri="{FF2B5EF4-FFF2-40B4-BE49-F238E27FC236}">
                <a16:creationId xmlns:a16="http://schemas.microsoft.com/office/drawing/2014/main" id="{A63BD3DC-D8AE-8A42-8D72-BE61FED79CF7}"/>
              </a:ext>
            </a:extLst>
          </p:cNvPr>
          <p:cNvSpPr txBox="1">
            <a:spLocks/>
          </p:cNvSpPr>
          <p:nvPr/>
        </p:nvSpPr>
        <p:spPr>
          <a:xfrm>
            <a:off x="1" y="2951020"/>
            <a:ext cx="12192000" cy="1460342"/>
          </a:xfrm>
          <a:prstGeom prst="rect">
            <a:avLst/>
          </a:prstGeom>
        </p:spPr>
        <p:txBody>
          <a:bodyPr vert="horz" lIns="62345" tIns="31173" rIns="62345" bIns="31173"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2800" dirty="0">
                <a:solidFill>
                  <a:srgbClr val="0E273A"/>
                </a:solidFill>
                <a:latin typeface="Phosphate Solid" panose="02000506050000020004" pitchFamily="2" charset="77"/>
                <a:cs typeface="Phosphate Solid" panose="02000506050000020004" pitchFamily="2" charset="77"/>
              </a:rPr>
              <a:t>A deeper look into the  Science, Philosophy, and Politics </a:t>
            </a:r>
          </a:p>
          <a:p>
            <a:pPr marL="0" indent="0" algn="ctr">
              <a:buNone/>
            </a:pPr>
            <a:r>
              <a:rPr lang="en-US" sz="2800" dirty="0">
                <a:solidFill>
                  <a:srgbClr val="0E273A"/>
                </a:solidFill>
                <a:latin typeface="Phosphate Solid" panose="02000506050000020004" pitchFamily="2" charset="77"/>
                <a:cs typeface="Phosphate Solid" panose="02000506050000020004" pitchFamily="2" charset="77"/>
              </a:rPr>
              <a:t>of Climate Change</a:t>
            </a:r>
          </a:p>
        </p:txBody>
      </p:sp>
      <p:sp>
        <p:nvSpPr>
          <p:cNvPr id="13" name="Title 7">
            <a:extLst>
              <a:ext uri="{FF2B5EF4-FFF2-40B4-BE49-F238E27FC236}">
                <a16:creationId xmlns:a16="http://schemas.microsoft.com/office/drawing/2014/main" id="{6253F661-F7FF-564A-B57A-FF0947782F3F}"/>
              </a:ext>
            </a:extLst>
          </p:cNvPr>
          <p:cNvSpPr txBox="1">
            <a:spLocks/>
          </p:cNvSpPr>
          <p:nvPr/>
        </p:nvSpPr>
        <p:spPr>
          <a:xfrm>
            <a:off x="1050325" y="1007919"/>
            <a:ext cx="10985156" cy="696190"/>
          </a:xfrm>
          <a:prstGeom prst="rect">
            <a:avLst/>
          </a:prstGeom>
        </p:spPr>
        <p:txBody>
          <a:bodyPr vert="horz" lIns="62345" tIns="31173" rIns="62345" bIns="31173"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nSpc>
                <a:spcPct val="170000"/>
              </a:lnSpc>
            </a:pPr>
            <a:r>
              <a:rPr lang="en-US" sz="2800" dirty="0">
                <a:solidFill>
                  <a:srgbClr val="801410"/>
                </a:solidFill>
                <a:latin typeface="Phosphate Solid" panose="02000506050000020004" pitchFamily="2" charset="77"/>
                <a:cs typeface="Phosphate Solid" panose="02000506050000020004" pitchFamily="2" charset="77"/>
              </a:rPr>
              <a:t>and the </a:t>
            </a:r>
            <a:r>
              <a:rPr lang="en-US" sz="2800" dirty="0" err="1">
                <a:solidFill>
                  <a:srgbClr val="801410"/>
                </a:solidFill>
                <a:latin typeface="Phosphate Solid" panose="02000506050000020004" pitchFamily="2" charset="77"/>
                <a:cs typeface="Phosphate Solid" panose="02000506050000020004" pitchFamily="2" charset="77"/>
              </a:rPr>
              <a:t>Mālama</a:t>
            </a:r>
            <a:r>
              <a:rPr lang="en-US" sz="2800" dirty="0">
                <a:solidFill>
                  <a:srgbClr val="801410"/>
                </a:solidFill>
                <a:latin typeface="Phosphate Solid" panose="02000506050000020004" pitchFamily="2" charset="77"/>
                <a:cs typeface="Phosphate Solid" panose="02000506050000020004" pitchFamily="2" charset="77"/>
              </a:rPr>
              <a:t> </a:t>
            </a:r>
            <a:r>
              <a:rPr lang="en-US" sz="2800" dirty="0" err="1">
                <a:solidFill>
                  <a:srgbClr val="801410"/>
                </a:solidFill>
                <a:latin typeface="Phosphate Solid" panose="02000506050000020004" pitchFamily="2" charset="77"/>
                <a:cs typeface="Phosphate Solid" panose="02000506050000020004" pitchFamily="2" charset="77"/>
              </a:rPr>
              <a:t>Honua</a:t>
            </a:r>
            <a:r>
              <a:rPr lang="en-US" sz="2800" dirty="0">
                <a:solidFill>
                  <a:srgbClr val="801410"/>
                </a:solidFill>
                <a:latin typeface="Phosphate Solid" panose="02000506050000020004" pitchFamily="2" charset="77"/>
                <a:cs typeface="Phosphate Solid" panose="02000506050000020004" pitchFamily="2" charset="77"/>
              </a:rPr>
              <a:t> Worldwide Voyage of the </a:t>
            </a:r>
            <a:r>
              <a:rPr lang="en-US" sz="2800" dirty="0" err="1">
                <a:solidFill>
                  <a:srgbClr val="801410"/>
                </a:solidFill>
                <a:latin typeface="Phosphate Solid" panose="02000506050000020004" pitchFamily="2" charset="77"/>
                <a:cs typeface="Phosphate Solid" panose="02000506050000020004" pitchFamily="2" charset="77"/>
              </a:rPr>
              <a:t>Hōkūleʻa</a:t>
            </a:r>
            <a:endParaRPr lang="en-US" sz="2800" dirty="0">
              <a:solidFill>
                <a:srgbClr val="801410"/>
              </a:solidFill>
              <a:latin typeface="Phosphate Solid" panose="02000506050000020004" pitchFamily="2" charset="77"/>
              <a:cs typeface="Phosphate Solid" panose="02000506050000020004" pitchFamily="2" charset="77"/>
            </a:endParaRPr>
          </a:p>
        </p:txBody>
      </p:sp>
      <p:sp>
        <p:nvSpPr>
          <p:cNvPr id="16" name="Content Placeholder 2">
            <a:extLst>
              <a:ext uri="{FF2B5EF4-FFF2-40B4-BE49-F238E27FC236}">
                <a16:creationId xmlns:a16="http://schemas.microsoft.com/office/drawing/2014/main" id="{1612F1FC-9C78-A349-A052-CA315447DFE8}"/>
              </a:ext>
            </a:extLst>
          </p:cNvPr>
          <p:cNvSpPr txBox="1">
            <a:spLocks/>
          </p:cNvSpPr>
          <p:nvPr/>
        </p:nvSpPr>
        <p:spPr>
          <a:xfrm>
            <a:off x="7179276" y="4411362"/>
            <a:ext cx="4361934" cy="1890584"/>
          </a:xfrm>
          <a:prstGeom prst="rect">
            <a:avLst/>
          </a:prstGeom>
        </p:spPr>
        <p:txBody>
          <a:bodyPr vert="horz" lIns="62345" tIns="31173" rIns="62345" bIns="31173" rtlCol="0">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r">
              <a:buNone/>
            </a:pPr>
            <a:r>
              <a:rPr lang="en-US" sz="1623" b="1" dirty="0">
                <a:latin typeface="Times New Roman" panose="02020603050405020304" pitchFamily="18" charset="0"/>
                <a:ea typeface="Baskerville" panose="02020502070401020303" pitchFamily="18" charset="0"/>
                <a:cs typeface="Times New Roman" panose="02020603050405020304" pitchFamily="18" charset="0"/>
              </a:rPr>
              <a:t>A Presentation by </a:t>
            </a:r>
          </a:p>
          <a:p>
            <a:pPr marL="0" indent="0" algn="r">
              <a:buNone/>
            </a:pPr>
            <a:r>
              <a:rPr lang="en-US" sz="3200" b="1" dirty="0">
                <a:solidFill>
                  <a:srgbClr val="801410"/>
                </a:solidFill>
                <a:latin typeface="Desdemona" pitchFamily="82" charset="77"/>
                <a:ea typeface="Baskerville" panose="02020502070401020303" pitchFamily="18" charset="0"/>
                <a:cs typeface="Times New Roman" panose="02020603050405020304" pitchFamily="18" charset="0"/>
              </a:rPr>
              <a:t>Timothy J Freeman</a:t>
            </a:r>
          </a:p>
          <a:p>
            <a:pPr marL="0" indent="0" algn="r">
              <a:buNone/>
            </a:pPr>
            <a:r>
              <a:rPr lang="en-US" sz="2000" i="1" dirty="0">
                <a:latin typeface="Times New Roman" panose="02020603050405020304" pitchFamily="18" charset="0"/>
                <a:ea typeface="Baskerville" panose="02020502070401020303" pitchFamily="18" charset="0"/>
                <a:cs typeface="Times New Roman" panose="02020603050405020304" pitchFamily="18" charset="0"/>
              </a:rPr>
              <a:t>Assistant Professor of Philosophy</a:t>
            </a:r>
          </a:p>
          <a:p>
            <a:pPr marL="0" indent="0" algn="r">
              <a:buNone/>
            </a:pPr>
            <a:r>
              <a:rPr lang="en-US" sz="2000" i="1" dirty="0">
                <a:latin typeface="Times New Roman" panose="02020603050405020304" pitchFamily="18" charset="0"/>
                <a:ea typeface="Baskerville" panose="02020502070401020303" pitchFamily="18" charset="0"/>
                <a:cs typeface="Times New Roman" panose="02020603050405020304" pitchFamily="18" charset="0"/>
              </a:rPr>
              <a:t>University of Hawai'i at Hilo</a:t>
            </a:r>
          </a:p>
          <a:p>
            <a:pPr marL="0" indent="0" algn="r">
              <a:buNone/>
            </a:pPr>
            <a:endParaRPr lang="en-US" sz="1623"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435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D16D5-46F9-4F4D-851F-51900FAF8AB0}"/>
              </a:ext>
            </a:extLst>
          </p:cNvPr>
          <p:cNvPicPr>
            <a:picLocks noChangeAspect="1"/>
          </p:cNvPicPr>
          <p:nvPr/>
        </p:nvPicPr>
        <p:blipFill>
          <a:blip r:embed="rId2"/>
          <a:stretch>
            <a:fillRect/>
          </a:stretch>
        </p:blipFill>
        <p:spPr>
          <a:xfrm>
            <a:off x="-113016" y="-4828856"/>
            <a:ext cx="12192000" cy="12504615"/>
          </a:xfrm>
          <a:prstGeom prst="rect">
            <a:avLst/>
          </a:prstGeom>
        </p:spPr>
      </p:pic>
    </p:spTree>
    <p:extLst>
      <p:ext uri="{BB962C8B-B14F-4D97-AF65-F5344CB8AC3E}">
        <p14:creationId xmlns:p14="http://schemas.microsoft.com/office/powerpoint/2010/main" val="369651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9AF3C-CFA3-8C4F-BB55-56FBCAFEF3E9}"/>
              </a:ext>
            </a:extLst>
          </p:cNvPr>
          <p:cNvPicPr>
            <a:picLocks noChangeAspect="1"/>
          </p:cNvPicPr>
          <p:nvPr/>
        </p:nvPicPr>
        <p:blipFill>
          <a:blip r:embed="rId2"/>
          <a:stretch>
            <a:fillRect/>
          </a:stretch>
        </p:blipFill>
        <p:spPr>
          <a:xfrm>
            <a:off x="0" y="-228600"/>
            <a:ext cx="12192000" cy="7315200"/>
          </a:xfrm>
          <a:prstGeom prst="rect">
            <a:avLst/>
          </a:prstGeom>
        </p:spPr>
      </p:pic>
    </p:spTree>
    <p:extLst>
      <p:ext uri="{BB962C8B-B14F-4D97-AF65-F5344CB8AC3E}">
        <p14:creationId xmlns:p14="http://schemas.microsoft.com/office/powerpoint/2010/main" val="109196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DE57EC-D624-5443-84E2-93AA2DDDE411}"/>
              </a:ext>
            </a:extLst>
          </p:cNvPr>
          <p:cNvPicPr>
            <a:picLocks noChangeAspect="1"/>
          </p:cNvPicPr>
          <p:nvPr/>
        </p:nvPicPr>
        <p:blipFill>
          <a:blip r:embed="rId2"/>
          <a:stretch>
            <a:fillRect/>
          </a:stretch>
        </p:blipFill>
        <p:spPr>
          <a:xfrm>
            <a:off x="0" y="-1"/>
            <a:ext cx="12192000" cy="8134233"/>
          </a:xfrm>
          <a:prstGeom prst="rect">
            <a:avLst/>
          </a:prstGeom>
        </p:spPr>
      </p:pic>
    </p:spTree>
    <p:extLst>
      <p:ext uri="{BB962C8B-B14F-4D97-AF65-F5344CB8AC3E}">
        <p14:creationId xmlns:p14="http://schemas.microsoft.com/office/powerpoint/2010/main" val="303117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09EFB-A219-9F4F-870E-06EC716886C0}"/>
              </a:ext>
            </a:extLst>
          </p:cNvPr>
          <p:cNvPicPr>
            <a:picLocks noChangeAspect="1"/>
          </p:cNvPicPr>
          <p:nvPr/>
        </p:nvPicPr>
        <p:blipFill>
          <a:blip r:embed="rId2"/>
          <a:stretch>
            <a:fillRect/>
          </a:stretch>
        </p:blipFill>
        <p:spPr>
          <a:xfrm>
            <a:off x="0" y="-585627"/>
            <a:ext cx="12192000" cy="8128000"/>
          </a:xfrm>
          <a:prstGeom prst="rect">
            <a:avLst/>
          </a:prstGeom>
        </p:spPr>
      </p:pic>
    </p:spTree>
    <p:extLst>
      <p:ext uri="{BB962C8B-B14F-4D97-AF65-F5344CB8AC3E}">
        <p14:creationId xmlns:p14="http://schemas.microsoft.com/office/powerpoint/2010/main" val="2594985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EC4B-1A34-8C4E-9554-82B2B4C5CB89}"/>
              </a:ext>
            </a:extLst>
          </p:cNvPr>
          <p:cNvPicPr>
            <a:picLocks noChangeAspect="1"/>
          </p:cNvPicPr>
          <p:nvPr/>
        </p:nvPicPr>
        <p:blipFill>
          <a:blip r:embed="rId2"/>
          <a:stretch>
            <a:fillRect/>
          </a:stretch>
        </p:blipFill>
        <p:spPr>
          <a:xfrm>
            <a:off x="0" y="1555"/>
            <a:ext cx="12192000" cy="6854890"/>
          </a:xfrm>
          <a:prstGeom prst="rect">
            <a:avLst/>
          </a:prstGeom>
        </p:spPr>
      </p:pic>
    </p:spTree>
    <p:extLst>
      <p:ext uri="{BB962C8B-B14F-4D97-AF65-F5344CB8AC3E}">
        <p14:creationId xmlns:p14="http://schemas.microsoft.com/office/powerpoint/2010/main" val="2359395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7E1AC-A719-E245-AF89-FF8F06DE6552}"/>
              </a:ext>
            </a:extLst>
          </p:cNvPr>
          <p:cNvPicPr>
            <a:picLocks noChangeAspect="1"/>
          </p:cNvPicPr>
          <p:nvPr/>
        </p:nvPicPr>
        <p:blipFill>
          <a:blip r:embed="rId2"/>
          <a:stretch>
            <a:fillRect/>
          </a:stretch>
        </p:blipFill>
        <p:spPr>
          <a:xfrm>
            <a:off x="0" y="290006"/>
            <a:ext cx="12192000" cy="4161511"/>
          </a:xfrm>
          <a:prstGeom prst="rect">
            <a:avLst/>
          </a:prstGeom>
        </p:spPr>
      </p:pic>
      <p:sp>
        <p:nvSpPr>
          <p:cNvPr id="4" name="TextBox 3">
            <a:extLst>
              <a:ext uri="{FF2B5EF4-FFF2-40B4-BE49-F238E27FC236}">
                <a16:creationId xmlns:a16="http://schemas.microsoft.com/office/drawing/2014/main" id="{1859C9BE-642A-8940-9C10-5BCD64902DF9}"/>
              </a:ext>
            </a:extLst>
          </p:cNvPr>
          <p:cNvSpPr txBox="1"/>
          <p:nvPr/>
        </p:nvSpPr>
        <p:spPr>
          <a:xfrm>
            <a:off x="1" y="4674742"/>
            <a:ext cx="12191999"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Hurricane seasons from 1900-2018 </a:t>
            </a:r>
          </a:p>
          <a:p>
            <a:pPr algn="ctr"/>
            <a:r>
              <a:rPr lang="en-US" sz="2400" b="1" dirty="0">
                <a:latin typeface="Times New Roman" panose="02020603050405020304" pitchFamily="18" charset="0"/>
                <a:cs typeface="Times New Roman" panose="02020603050405020304" pitchFamily="18" charset="0"/>
              </a:rPr>
              <a:t>The data shows that Hurricanes are getting stronger and lasting longer.</a:t>
            </a:r>
          </a:p>
        </p:txBody>
      </p:sp>
    </p:spTree>
    <p:extLst>
      <p:ext uri="{BB962C8B-B14F-4D97-AF65-F5344CB8AC3E}">
        <p14:creationId xmlns:p14="http://schemas.microsoft.com/office/powerpoint/2010/main" val="4036327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53800-A4BD-2F4C-A21C-FAF4D70B63BD}"/>
              </a:ext>
            </a:extLst>
          </p:cNvPr>
          <p:cNvPicPr>
            <a:picLocks noChangeAspect="1"/>
          </p:cNvPicPr>
          <p:nvPr/>
        </p:nvPicPr>
        <p:blipFill>
          <a:blip r:embed="rId2"/>
          <a:stretch>
            <a:fillRect/>
          </a:stretch>
        </p:blipFill>
        <p:spPr>
          <a:xfrm>
            <a:off x="0" y="188445"/>
            <a:ext cx="12192000" cy="6481109"/>
          </a:xfrm>
          <a:prstGeom prst="rect">
            <a:avLst/>
          </a:prstGeom>
        </p:spPr>
      </p:pic>
    </p:spTree>
    <p:extLst>
      <p:ext uri="{BB962C8B-B14F-4D97-AF65-F5344CB8AC3E}">
        <p14:creationId xmlns:p14="http://schemas.microsoft.com/office/powerpoint/2010/main" val="1448612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22116-3x2-940x627.jpg"/>
          <p:cNvPicPr>
            <a:picLocks noChangeAspect="1"/>
          </p:cNvPicPr>
          <p:nvPr/>
        </p:nvPicPr>
        <p:blipFill>
          <a:blip r:embed="rId2"/>
          <a:stretch>
            <a:fillRect/>
          </a:stretch>
        </p:blipFill>
        <p:spPr>
          <a:xfrm>
            <a:off x="0" y="0"/>
            <a:ext cx="12192000" cy="8132233"/>
          </a:xfrm>
          <a:prstGeom prst="rect">
            <a:avLst/>
          </a:prstGeom>
        </p:spPr>
      </p:pic>
    </p:spTree>
    <p:extLst>
      <p:ext uri="{BB962C8B-B14F-4D97-AF65-F5344CB8AC3E}">
        <p14:creationId xmlns:p14="http://schemas.microsoft.com/office/powerpoint/2010/main" val="168200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urer-readiness-580x435.jpg"/>
          <p:cNvPicPr>
            <a:picLocks noChangeAspect="1"/>
          </p:cNvPicPr>
          <p:nvPr/>
        </p:nvPicPr>
        <p:blipFill>
          <a:blip r:embed="rId2"/>
          <a:stretch>
            <a:fillRect/>
          </a:stretch>
        </p:blipFill>
        <p:spPr>
          <a:xfrm>
            <a:off x="0" y="-863029"/>
            <a:ext cx="12192000" cy="9144000"/>
          </a:xfrm>
          <a:prstGeom prst="rect">
            <a:avLst/>
          </a:prstGeom>
        </p:spPr>
      </p:pic>
    </p:spTree>
    <p:extLst>
      <p:ext uri="{BB962C8B-B14F-4D97-AF65-F5344CB8AC3E}">
        <p14:creationId xmlns:p14="http://schemas.microsoft.com/office/powerpoint/2010/main" val="1860745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22reef01.jpg"/>
          <p:cNvPicPr>
            <a:picLocks noChangeAspect="1"/>
          </p:cNvPicPr>
          <p:nvPr/>
        </p:nvPicPr>
        <p:blipFill>
          <a:blip r:embed="rId2"/>
          <a:stretch>
            <a:fillRect/>
          </a:stretch>
        </p:blipFill>
        <p:spPr>
          <a:xfrm>
            <a:off x="0" y="0"/>
            <a:ext cx="12192000" cy="8100897"/>
          </a:xfrm>
          <a:prstGeom prst="rect">
            <a:avLst/>
          </a:prstGeom>
        </p:spPr>
      </p:pic>
    </p:spTree>
    <p:extLst>
      <p:ext uri="{BB962C8B-B14F-4D97-AF65-F5344CB8AC3E}">
        <p14:creationId xmlns:p14="http://schemas.microsoft.com/office/powerpoint/2010/main" val="341084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349FD-1CB1-B84A-BE95-B5C46866A4C4}"/>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FDD3D58-230F-9940-A505-48E15C46EBE1}"/>
              </a:ext>
            </a:extLst>
          </p:cNvPr>
          <p:cNvSpPr txBox="1"/>
          <p:nvPr/>
        </p:nvSpPr>
        <p:spPr>
          <a:xfrm>
            <a:off x="9236467" y="811658"/>
            <a:ext cx="2804845" cy="3724096"/>
          </a:xfrm>
          <a:prstGeom prst="rect">
            <a:avLst/>
          </a:prstGeom>
          <a:noFill/>
        </p:spPr>
        <p:txBody>
          <a:bodyPr wrap="square" rtlCol="0">
            <a:spAutoFit/>
          </a:bodyPr>
          <a:lstStyle/>
          <a:p>
            <a:r>
              <a:rPr lang="en-US" sz="2000" dirty="0">
                <a:latin typeface="Times New Roman" panose="02020603050405020304" pitchFamily="18" charset="0"/>
              </a:rPr>
              <a:t>“She is more than a voyaging canoe—she represents the common desire shared by the people of Hawaii, the Pacific, and the World to protect our most cherished values and places from disappearing.” </a:t>
            </a:r>
          </a:p>
          <a:p>
            <a:endParaRPr lang="en-US" sz="2000" dirty="0">
              <a:latin typeface="Times New Roman" panose="02020603050405020304" pitchFamily="18" charset="0"/>
            </a:endParaRPr>
          </a:p>
          <a:p>
            <a:r>
              <a:rPr lang="en-US" sz="1600" i="1" dirty="0">
                <a:latin typeface="Times New Roman" panose="02020603050405020304" pitchFamily="18" charset="0"/>
              </a:rPr>
              <a:t>Polynesian Voyaging Society</a:t>
            </a:r>
          </a:p>
        </p:txBody>
      </p:sp>
      <p:sp>
        <p:nvSpPr>
          <p:cNvPr id="5" name="TextBox 4">
            <a:extLst>
              <a:ext uri="{FF2B5EF4-FFF2-40B4-BE49-F238E27FC236}">
                <a16:creationId xmlns:a16="http://schemas.microsoft.com/office/drawing/2014/main" id="{35B12810-0C3F-0A42-8699-61B8E73E2F33}"/>
              </a:ext>
            </a:extLst>
          </p:cNvPr>
          <p:cNvSpPr txBox="1"/>
          <p:nvPr/>
        </p:nvSpPr>
        <p:spPr>
          <a:xfrm>
            <a:off x="9421402" y="5938463"/>
            <a:ext cx="2340705"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Hōkūleʻa</a:t>
            </a:r>
            <a:r>
              <a:rPr lang="en-US" dirty="0">
                <a:latin typeface="Times New Roman" panose="02020603050405020304" pitchFamily="18" charset="0"/>
                <a:cs typeface="Times New Roman" panose="02020603050405020304" pitchFamily="18" charset="0"/>
              </a:rPr>
              <a:t> © Herb </a:t>
            </a:r>
            <a:r>
              <a:rPr lang="en-US" dirty="0" err="1">
                <a:latin typeface="Times New Roman" panose="02020603050405020304" pitchFamily="18" charset="0"/>
                <a:cs typeface="Times New Roman" panose="02020603050405020304" pitchFamily="18" charset="0"/>
              </a:rPr>
              <a:t>Kāne</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B44652D-4BA1-0B44-803C-7E9C2DF84E4D}"/>
              </a:ext>
            </a:extLst>
          </p:cNvPr>
          <p:cNvSpPr txBox="1"/>
          <p:nvPr/>
        </p:nvSpPr>
        <p:spPr>
          <a:xfrm>
            <a:off x="9236467" y="4736387"/>
            <a:ext cx="2955533"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hlinkClick r:id="rId3"/>
              </a:rPr>
              <a:t>http://www.hokulea.com/voyages/our-story/</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158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BB210-BD39-C241-9F47-FC7F3EF36731}"/>
              </a:ext>
            </a:extLst>
          </p:cNvPr>
          <p:cNvPicPr>
            <a:picLocks noChangeAspect="1"/>
          </p:cNvPicPr>
          <p:nvPr/>
        </p:nvPicPr>
        <p:blipFill>
          <a:blip r:embed="rId2"/>
          <a:stretch>
            <a:fillRect/>
          </a:stretch>
        </p:blipFill>
        <p:spPr>
          <a:xfrm>
            <a:off x="0" y="-1109609"/>
            <a:ext cx="12192000" cy="10506471"/>
          </a:xfrm>
          <a:prstGeom prst="rect">
            <a:avLst/>
          </a:prstGeom>
        </p:spPr>
      </p:pic>
    </p:spTree>
    <p:extLst>
      <p:ext uri="{BB962C8B-B14F-4D97-AF65-F5344CB8AC3E}">
        <p14:creationId xmlns:p14="http://schemas.microsoft.com/office/powerpoint/2010/main" val="702149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42F631-F83F-C143-A2D2-D21B4E03CF47}"/>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DBDA0DD-BDE3-AF46-8101-FCE4734FF019}"/>
              </a:ext>
            </a:extLst>
          </p:cNvPr>
          <p:cNvPicPr>
            <a:picLocks noChangeAspect="1"/>
          </p:cNvPicPr>
          <p:nvPr/>
        </p:nvPicPr>
        <p:blipFill>
          <a:blip r:embed="rId3"/>
          <a:stretch>
            <a:fillRect/>
          </a:stretch>
        </p:blipFill>
        <p:spPr>
          <a:xfrm>
            <a:off x="-236306" y="0"/>
            <a:ext cx="13028927" cy="6858000"/>
          </a:xfrm>
          <a:prstGeom prst="rect">
            <a:avLst/>
          </a:prstGeom>
        </p:spPr>
      </p:pic>
    </p:spTree>
    <p:extLst>
      <p:ext uri="{BB962C8B-B14F-4D97-AF65-F5344CB8AC3E}">
        <p14:creationId xmlns:p14="http://schemas.microsoft.com/office/powerpoint/2010/main" val="1295030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9BDA-6C73-454E-BA30-9DBBCB99E7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5CB2D7-9DD8-1444-84A4-341EDAD5CE03}"/>
              </a:ext>
            </a:extLst>
          </p:cNvPr>
          <p:cNvPicPr>
            <a:picLocks noGrp="1" noChangeAspect="1"/>
          </p:cNvPicPr>
          <p:nvPr>
            <p:ph idx="1"/>
          </p:nvPr>
        </p:nvPicPr>
        <p:blipFill>
          <a:blip r:embed="rId2"/>
          <a:stretch>
            <a:fillRect/>
          </a:stretch>
        </p:blipFill>
        <p:spPr>
          <a:xfrm>
            <a:off x="26478" y="215757"/>
            <a:ext cx="12165522" cy="6174769"/>
          </a:xfrm>
        </p:spPr>
      </p:pic>
    </p:spTree>
    <p:extLst>
      <p:ext uri="{BB962C8B-B14F-4D97-AF65-F5344CB8AC3E}">
        <p14:creationId xmlns:p14="http://schemas.microsoft.com/office/powerpoint/2010/main" val="2039823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ED443F-37BA-2B4E-8569-EA28E8EECE4D}"/>
              </a:ext>
            </a:extLst>
          </p:cNvPr>
          <p:cNvPicPr>
            <a:picLocks noChangeAspect="1"/>
          </p:cNvPicPr>
          <p:nvPr/>
        </p:nvPicPr>
        <p:blipFill>
          <a:blip r:embed="rId2"/>
          <a:stretch>
            <a:fillRect/>
          </a:stretch>
        </p:blipFill>
        <p:spPr>
          <a:xfrm>
            <a:off x="1185382" y="237518"/>
            <a:ext cx="3170862" cy="596667"/>
          </a:xfrm>
          <a:prstGeom prst="rect">
            <a:avLst/>
          </a:prstGeom>
        </p:spPr>
      </p:pic>
      <p:pic>
        <p:nvPicPr>
          <p:cNvPr id="8" name="Picture 7">
            <a:extLst>
              <a:ext uri="{FF2B5EF4-FFF2-40B4-BE49-F238E27FC236}">
                <a16:creationId xmlns:a16="http://schemas.microsoft.com/office/drawing/2014/main" id="{3066079F-E918-4944-B520-C63C9CCFCD7A}"/>
              </a:ext>
            </a:extLst>
          </p:cNvPr>
          <p:cNvPicPr>
            <a:picLocks noChangeAspect="1"/>
          </p:cNvPicPr>
          <p:nvPr/>
        </p:nvPicPr>
        <p:blipFill>
          <a:blip r:embed="rId3"/>
          <a:stretch>
            <a:fillRect/>
          </a:stretch>
        </p:blipFill>
        <p:spPr>
          <a:xfrm>
            <a:off x="254143" y="912688"/>
            <a:ext cx="5765800" cy="1066800"/>
          </a:xfrm>
          <a:prstGeom prst="rect">
            <a:avLst/>
          </a:prstGeom>
        </p:spPr>
      </p:pic>
      <p:pic>
        <p:nvPicPr>
          <p:cNvPr id="10" name="Picture 9">
            <a:extLst>
              <a:ext uri="{FF2B5EF4-FFF2-40B4-BE49-F238E27FC236}">
                <a16:creationId xmlns:a16="http://schemas.microsoft.com/office/drawing/2014/main" id="{67632D91-1595-1B41-BE48-DF9C01173A56}"/>
              </a:ext>
            </a:extLst>
          </p:cNvPr>
          <p:cNvPicPr>
            <a:picLocks noChangeAspect="1"/>
          </p:cNvPicPr>
          <p:nvPr/>
        </p:nvPicPr>
        <p:blipFill>
          <a:blip r:embed="rId4"/>
          <a:stretch>
            <a:fillRect/>
          </a:stretch>
        </p:blipFill>
        <p:spPr>
          <a:xfrm>
            <a:off x="243156" y="1979488"/>
            <a:ext cx="6338430" cy="4530761"/>
          </a:xfrm>
          <a:prstGeom prst="rect">
            <a:avLst/>
          </a:prstGeom>
        </p:spPr>
      </p:pic>
      <p:pic>
        <p:nvPicPr>
          <p:cNvPr id="12" name="Picture 11">
            <a:extLst>
              <a:ext uri="{FF2B5EF4-FFF2-40B4-BE49-F238E27FC236}">
                <a16:creationId xmlns:a16="http://schemas.microsoft.com/office/drawing/2014/main" id="{8B99F1B7-4437-2948-8AD3-0FC9A9F3290F}"/>
              </a:ext>
            </a:extLst>
          </p:cNvPr>
          <p:cNvPicPr>
            <a:picLocks noChangeAspect="1"/>
          </p:cNvPicPr>
          <p:nvPr/>
        </p:nvPicPr>
        <p:blipFill>
          <a:blip r:embed="rId5"/>
          <a:stretch>
            <a:fillRect/>
          </a:stretch>
        </p:blipFill>
        <p:spPr>
          <a:xfrm>
            <a:off x="6704874" y="237518"/>
            <a:ext cx="4929257" cy="6379039"/>
          </a:xfrm>
          <a:prstGeom prst="rect">
            <a:avLst/>
          </a:prstGeom>
        </p:spPr>
      </p:pic>
    </p:spTree>
    <p:extLst>
      <p:ext uri="{BB962C8B-B14F-4D97-AF65-F5344CB8AC3E}">
        <p14:creationId xmlns:p14="http://schemas.microsoft.com/office/powerpoint/2010/main" val="3648344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1BF8E-77FD-1140-B0E3-F84DA0795776}"/>
              </a:ext>
            </a:extLst>
          </p:cNvPr>
          <p:cNvSpPr>
            <a:spLocks noGrp="1"/>
          </p:cNvSpPr>
          <p:nvPr>
            <p:ph type="title"/>
          </p:nvPr>
        </p:nvSpPr>
        <p:spPr>
          <a:xfrm>
            <a:off x="0" y="5857102"/>
            <a:ext cx="12192000" cy="1000897"/>
          </a:xfrm>
        </p:spPr>
        <p:txBody>
          <a:bodyPr>
            <a:normAutofit/>
          </a:bodyPr>
          <a:lstStyle/>
          <a:p>
            <a:pPr algn="ctr"/>
            <a:r>
              <a:rPr lang="en-US" sz="6000" dirty="0">
                <a:solidFill>
                  <a:srgbClr val="FF0000"/>
                </a:solidFill>
                <a:latin typeface="Phosphate Solid" panose="02000506050000020004" pitchFamily="2" charset="77"/>
                <a:cs typeface="Phosphate Solid" panose="02000506050000020004" pitchFamily="2" charset="77"/>
              </a:rPr>
              <a:t>The Science of Climate Change</a:t>
            </a:r>
          </a:p>
        </p:txBody>
      </p:sp>
    </p:spTree>
    <p:extLst>
      <p:ext uri="{BB962C8B-B14F-4D97-AF65-F5344CB8AC3E}">
        <p14:creationId xmlns:p14="http://schemas.microsoft.com/office/powerpoint/2010/main" val="347966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oafghan-moon-263E2316.jpg"/>
          <p:cNvPicPr>
            <a:picLocks noChangeAspect="1"/>
          </p:cNvPicPr>
          <p:nvPr/>
        </p:nvPicPr>
        <p:blipFill>
          <a:blip r:embed="rId2"/>
          <a:stretch>
            <a:fillRect/>
          </a:stretch>
        </p:blipFill>
        <p:spPr>
          <a:xfrm>
            <a:off x="0" y="0"/>
            <a:ext cx="12191999" cy="8508999"/>
          </a:xfrm>
          <a:prstGeom prst="rect">
            <a:avLst/>
          </a:prstGeom>
        </p:spPr>
      </p:pic>
    </p:spTree>
    <p:extLst>
      <p:ext uri="{BB962C8B-B14F-4D97-AF65-F5344CB8AC3E}">
        <p14:creationId xmlns:p14="http://schemas.microsoft.com/office/powerpoint/2010/main" val="1543697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house gases.jpg"/>
          <p:cNvPicPr>
            <a:picLocks noChangeAspect="1"/>
          </p:cNvPicPr>
          <p:nvPr/>
        </p:nvPicPr>
        <p:blipFill>
          <a:blip r:embed="rId2"/>
          <a:stretch>
            <a:fillRect/>
          </a:stretch>
        </p:blipFill>
        <p:spPr>
          <a:xfrm>
            <a:off x="1524000" y="352024"/>
            <a:ext cx="9144001" cy="5857875"/>
          </a:xfrm>
          <a:prstGeom prst="rect">
            <a:avLst/>
          </a:prstGeom>
        </p:spPr>
      </p:pic>
    </p:spTree>
    <p:extLst>
      <p:ext uri="{BB962C8B-B14F-4D97-AF65-F5344CB8AC3E}">
        <p14:creationId xmlns:p14="http://schemas.microsoft.com/office/powerpoint/2010/main" val="2829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house effect.jpg"/>
          <p:cNvPicPr>
            <a:picLocks noChangeAspect="1"/>
          </p:cNvPicPr>
          <p:nvPr/>
        </p:nvPicPr>
        <p:blipFill>
          <a:blip r:embed="rId2"/>
          <a:stretch>
            <a:fillRect/>
          </a:stretch>
        </p:blipFill>
        <p:spPr>
          <a:xfrm>
            <a:off x="0" y="0"/>
            <a:ext cx="12192000" cy="9802923"/>
          </a:xfrm>
          <a:prstGeom prst="rect">
            <a:avLst/>
          </a:prstGeom>
        </p:spPr>
      </p:pic>
    </p:spTree>
    <p:extLst>
      <p:ext uri="{BB962C8B-B14F-4D97-AF65-F5344CB8AC3E}">
        <p14:creationId xmlns:p14="http://schemas.microsoft.com/office/powerpoint/2010/main" val="39758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glacials.jpg"/>
          <p:cNvPicPr>
            <a:picLocks noChangeAspect="1"/>
          </p:cNvPicPr>
          <p:nvPr/>
        </p:nvPicPr>
        <p:blipFill>
          <a:blip r:embed="rId2"/>
          <a:stretch>
            <a:fillRect/>
          </a:stretch>
        </p:blipFill>
        <p:spPr>
          <a:xfrm>
            <a:off x="38969" y="1590674"/>
            <a:ext cx="12153031" cy="4228242"/>
          </a:xfrm>
          <a:prstGeom prst="rect">
            <a:avLst/>
          </a:prstGeom>
        </p:spPr>
      </p:pic>
      <p:sp>
        <p:nvSpPr>
          <p:cNvPr id="3" name="TextBox 2">
            <a:extLst>
              <a:ext uri="{FF2B5EF4-FFF2-40B4-BE49-F238E27FC236}">
                <a16:creationId xmlns:a16="http://schemas.microsoft.com/office/drawing/2014/main" id="{FEE86192-A505-0C4B-A3C4-2C98806FF373}"/>
              </a:ext>
            </a:extLst>
          </p:cNvPr>
          <p:cNvSpPr txBox="1"/>
          <p:nvPr/>
        </p:nvSpPr>
        <p:spPr>
          <a:xfrm>
            <a:off x="38969" y="6067168"/>
            <a:ext cx="12153031" cy="523220"/>
          </a:xfrm>
          <a:prstGeom prst="rect">
            <a:avLst/>
          </a:prstGeom>
          <a:noFill/>
        </p:spPr>
        <p:txBody>
          <a:bodyPr wrap="square" rtlCol="0">
            <a:spAutoFit/>
          </a:bodyPr>
          <a:lstStyle/>
          <a:p>
            <a:pPr algn="ctr"/>
            <a:r>
              <a:rPr lang="en-US" sz="2800" dirty="0"/>
              <a:t>Oscillation of Global Temperature over 800,000 Years</a:t>
            </a:r>
          </a:p>
        </p:txBody>
      </p:sp>
    </p:spTree>
    <p:extLst>
      <p:ext uri="{BB962C8B-B14F-4D97-AF65-F5344CB8AC3E}">
        <p14:creationId xmlns:p14="http://schemas.microsoft.com/office/powerpoint/2010/main" val="1220307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land_drilling.jpg"/>
          <p:cNvPicPr>
            <a:picLocks noChangeAspect="1"/>
          </p:cNvPicPr>
          <p:nvPr/>
        </p:nvPicPr>
        <p:blipFill>
          <a:blip r:embed="rId2"/>
          <a:stretch>
            <a:fillRect/>
          </a:stretch>
        </p:blipFill>
        <p:spPr>
          <a:xfrm>
            <a:off x="0" y="-3691"/>
            <a:ext cx="8270789" cy="6861691"/>
          </a:xfrm>
          <a:prstGeom prst="rect">
            <a:avLst/>
          </a:prstGeom>
        </p:spPr>
      </p:pic>
      <p:pic>
        <p:nvPicPr>
          <p:cNvPr id="2" name="Picture 1">
            <a:extLst>
              <a:ext uri="{FF2B5EF4-FFF2-40B4-BE49-F238E27FC236}">
                <a16:creationId xmlns:a16="http://schemas.microsoft.com/office/drawing/2014/main" id="{FF8E166C-ECA6-AC48-A530-44E413BC32B1}"/>
              </a:ext>
            </a:extLst>
          </p:cNvPr>
          <p:cNvPicPr>
            <a:picLocks noChangeAspect="1"/>
          </p:cNvPicPr>
          <p:nvPr/>
        </p:nvPicPr>
        <p:blipFill>
          <a:blip r:embed="rId3"/>
          <a:stretch>
            <a:fillRect/>
          </a:stretch>
        </p:blipFill>
        <p:spPr>
          <a:xfrm>
            <a:off x="-308919" y="0"/>
            <a:ext cx="12192000" cy="6858000"/>
          </a:xfrm>
          <a:prstGeom prst="rect">
            <a:avLst/>
          </a:prstGeom>
        </p:spPr>
      </p:pic>
      <p:pic>
        <p:nvPicPr>
          <p:cNvPr id="8" name="Picture 7">
            <a:extLst>
              <a:ext uri="{FF2B5EF4-FFF2-40B4-BE49-F238E27FC236}">
                <a16:creationId xmlns:a16="http://schemas.microsoft.com/office/drawing/2014/main" id="{CE86A055-76C4-A248-9C35-B77B9069A8E6}"/>
              </a:ext>
            </a:extLst>
          </p:cNvPr>
          <p:cNvPicPr>
            <a:picLocks noChangeAspect="1"/>
          </p:cNvPicPr>
          <p:nvPr/>
        </p:nvPicPr>
        <p:blipFill>
          <a:blip r:embed="rId4"/>
          <a:stretch>
            <a:fillRect/>
          </a:stretch>
        </p:blipFill>
        <p:spPr>
          <a:xfrm>
            <a:off x="8023653" y="0"/>
            <a:ext cx="4874676" cy="6858000"/>
          </a:xfrm>
          <a:prstGeom prst="rect">
            <a:avLst/>
          </a:prstGeom>
        </p:spPr>
      </p:pic>
    </p:spTree>
    <p:extLst>
      <p:ext uri="{BB962C8B-B14F-4D97-AF65-F5344CB8AC3E}">
        <p14:creationId xmlns:p14="http://schemas.microsoft.com/office/powerpoint/2010/main" val="2734995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0FAEC1-1C80-164D-A2DE-AF68827FBD8C}"/>
              </a:ext>
            </a:extLst>
          </p:cNvPr>
          <p:cNvSpPr>
            <a:spLocks noGrp="1"/>
          </p:cNvSpPr>
          <p:nvPr>
            <p:ph idx="1"/>
          </p:nvPr>
        </p:nvSpPr>
        <p:spPr>
          <a:xfrm>
            <a:off x="7962472" y="0"/>
            <a:ext cx="3873357" cy="6857999"/>
          </a:xfrm>
        </p:spPr>
        <p:txBody>
          <a:bodyPr>
            <a:normAutofit/>
          </a:bodyPr>
          <a:lstStyle/>
          <a:p>
            <a:pPr marL="0" indent="0">
              <a:buNone/>
            </a:pPr>
            <a:endParaRPr lang="en-US" dirty="0"/>
          </a:p>
          <a:p>
            <a:pPr marL="0" indent="0" algn="just">
              <a:buNone/>
            </a:pPr>
            <a:r>
              <a:rPr lang="en-US" sz="1800" dirty="0">
                <a:latin typeface="Times New Roman" panose="02020603050405020304" pitchFamily="18" charset="0"/>
                <a:cs typeface="Times New Roman" panose="02020603050405020304" pitchFamily="18" charset="0"/>
              </a:rPr>
              <a:t>The Hawaiian name for this voyage, </a:t>
            </a:r>
            <a:r>
              <a:rPr lang="en-US" sz="1800" i="1" dirty="0" err="1">
                <a:latin typeface="Times New Roman" panose="02020603050405020304" pitchFamily="18" charset="0"/>
                <a:cs typeface="Times New Roman" panose="02020603050405020304" pitchFamily="18" charset="0"/>
              </a:rPr>
              <a:t>Mālama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Honua</a:t>
            </a:r>
            <a:r>
              <a:rPr lang="en-US" sz="1800" dirty="0">
                <a:latin typeface="Times New Roman" panose="02020603050405020304" pitchFamily="18" charset="0"/>
                <a:cs typeface="Times New Roman" panose="02020603050405020304" pitchFamily="18" charset="0"/>
              </a:rPr>
              <a:t>, means “to care for our Earth.” Living on an island chain teaches us that our natural world is a gift with limits and that we must carefully steward this gift if we are to survive together. As we work to protect cultural and environmental resources for our children’s future, our Pacific voyaging traditions teach us to venture beyond the horizon to connect and learn with others. The Worldwide Voyage is a means by which we now engage all of Island Earth—bridging traditional and new technologies to live sustainably, while sharing, learning, creating global relationships, and discovering the wonders of this precious place we all call home.</a:t>
            </a:r>
            <a:r>
              <a:rPr lang="en-US" sz="1400" dirty="0">
                <a:latin typeface="Times New Roman" panose="02020603050405020304" pitchFamily="18" charset="0"/>
                <a:cs typeface="Times New Roman" panose="02020603050405020304" pitchFamily="18" charset="0"/>
              </a:rPr>
              <a:t> </a:t>
            </a:r>
          </a:p>
          <a:p>
            <a:pPr marL="0" indent="0">
              <a:buNone/>
            </a:pPr>
            <a:r>
              <a:rPr lang="en-US" sz="1600" i="1" dirty="0">
                <a:latin typeface="Times New Roman" panose="02020603050405020304" pitchFamily="18" charset="0"/>
              </a:rPr>
              <a:t>Polynesian Voyaging Society</a:t>
            </a:r>
          </a:p>
          <a:p>
            <a:pPr marL="0" indent="0">
              <a:buNone/>
            </a:pPr>
            <a:endParaRPr lang="en-US" sz="1600" i="1" dirty="0">
              <a:latin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hlinkClick r:id="rId2"/>
              </a:rPr>
              <a:t>http://www.hokulea.com/worldwide-voyage/</a:t>
            </a:r>
            <a:endParaRPr lang="en-US" sz="12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F02A194-440C-9B4A-A019-5A04D27DA77B}"/>
              </a:ext>
            </a:extLst>
          </p:cNvPr>
          <p:cNvPicPr>
            <a:picLocks noChangeAspect="1"/>
          </p:cNvPicPr>
          <p:nvPr/>
        </p:nvPicPr>
        <p:blipFill>
          <a:blip r:embed="rId3"/>
          <a:stretch>
            <a:fillRect/>
          </a:stretch>
        </p:blipFill>
        <p:spPr>
          <a:xfrm>
            <a:off x="-1" y="347893"/>
            <a:ext cx="7870005" cy="6068318"/>
          </a:xfrm>
          <a:prstGeom prst="rect">
            <a:avLst/>
          </a:prstGeom>
        </p:spPr>
      </p:pic>
    </p:spTree>
    <p:extLst>
      <p:ext uri="{BB962C8B-B14F-4D97-AF65-F5344CB8AC3E}">
        <p14:creationId xmlns:p14="http://schemas.microsoft.com/office/powerpoint/2010/main" val="214435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18 at 10.49.20 PM.png"/>
          <p:cNvPicPr>
            <a:picLocks noChangeAspect="1"/>
          </p:cNvPicPr>
          <p:nvPr/>
        </p:nvPicPr>
        <p:blipFill>
          <a:blip r:embed="rId2"/>
          <a:stretch>
            <a:fillRect/>
          </a:stretch>
        </p:blipFill>
        <p:spPr>
          <a:xfrm>
            <a:off x="152400" y="31115"/>
            <a:ext cx="11887200" cy="6826885"/>
          </a:xfrm>
          <a:prstGeom prst="rect">
            <a:avLst/>
          </a:prstGeom>
        </p:spPr>
      </p:pic>
    </p:spTree>
    <p:extLst>
      <p:ext uri="{BB962C8B-B14F-4D97-AF65-F5344CB8AC3E}">
        <p14:creationId xmlns:p14="http://schemas.microsoft.com/office/powerpoint/2010/main" val="2050668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18 at 10.59.56 PM.png"/>
          <p:cNvPicPr>
            <a:picLocks noChangeAspect="1"/>
          </p:cNvPicPr>
          <p:nvPr/>
        </p:nvPicPr>
        <p:blipFill>
          <a:blip r:embed="rId2"/>
          <a:stretch>
            <a:fillRect/>
          </a:stretch>
        </p:blipFill>
        <p:spPr>
          <a:xfrm>
            <a:off x="1610498" y="177799"/>
            <a:ext cx="9144000" cy="6502401"/>
          </a:xfrm>
          <a:prstGeom prst="rect">
            <a:avLst/>
          </a:prstGeom>
        </p:spPr>
      </p:pic>
    </p:spTree>
    <p:extLst>
      <p:ext uri="{BB962C8B-B14F-4D97-AF65-F5344CB8AC3E}">
        <p14:creationId xmlns:p14="http://schemas.microsoft.com/office/powerpoint/2010/main" val="3281231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erature US GB Japan.png"/>
          <p:cNvPicPr>
            <a:picLocks noChangeAspect="1"/>
          </p:cNvPicPr>
          <p:nvPr/>
        </p:nvPicPr>
        <p:blipFill>
          <a:blip r:embed="rId2"/>
          <a:stretch>
            <a:fillRect/>
          </a:stretch>
        </p:blipFill>
        <p:spPr>
          <a:xfrm>
            <a:off x="0" y="-122767"/>
            <a:ext cx="12192000" cy="7103533"/>
          </a:xfrm>
          <a:prstGeom prst="rect">
            <a:avLst/>
          </a:prstGeom>
        </p:spPr>
      </p:pic>
    </p:spTree>
    <p:extLst>
      <p:ext uri="{BB962C8B-B14F-4D97-AF65-F5344CB8AC3E}">
        <p14:creationId xmlns:p14="http://schemas.microsoft.com/office/powerpoint/2010/main" val="4083878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622B2D3-2C95-B64A-8AB4-52E3D5D05B94}"/>
              </a:ext>
            </a:extLst>
          </p:cNvPr>
          <p:cNvSpPr>
            <a:spLocks noGrp="1"/>
          </p:cNvSpPr>
          <p:nvPr>
            <p:ph idx="1"/>
          </p:nvPr>
        </p:nvSpPr>
        <p:spPr>
          <a:xfrm>
            <a:off x="292314" y="2248930"/>
            <a:ext cx="6380335" cy="2792626"/>
          </a:xfrm>
        </p:spPr>
        <p:txBody>
          <a:bodyPr>
            <a:noAutofit/>
          </a:bodyPr>
          <a:lstStyle/>
          <a:p>
            <a:pPr marL="0" indent="0" algn="just">
              <a:buNone/>
            </a:pPr>
            <a:r>
              <a:rPr lang="en-US" sz="1980" dirty="0">
                <a:latin typeface="Times New Roman" panose="02020603050405020304" pitchFamily="18" charset="0"/>
                <a:cs typeface="Times New Roman" panose="02020603050405020304" pitchFamily="18" charset="0"/>
              </a:rPr>
              <a:t>With global records dating back to 1880, the September 2018 global temperature across the world's land and ocean surfaces was 0.78°C (1.40°F) above the 20th century average of 15.0°C (59.0°F)—tying with 2017 as the fourth highest September temperature in the 139-year record. The ten warmest September global land and ocean surface temperatures have occurred since 2003, with the last five years (2014–2018) comprising the five warmest Septembers on record. September 2015 is the record warmest September at +0.93°C (+1.67°F). September 2018 also marks the 42nd consecutive September and the 405th consecutive month with temperatures, at least nominally, above the 20th century average.</a:t>
            </a:r>
          </a:p>
        </p:txBody>
      </p:sp>
      <p:sp>
        <p:nvSpPr>
          <p:cNvPr id="7" name="Text Placeholder 6">
            <a:extLst>
              <a:ext uri="{FF2B5EF4-FFF2-40B4-BE49-F238E27FC236}">
                <a16:creationId xmlns:a16="http://schemas.microsoft.com/office/drawing/2014/main" id="{646DE124-2B4C-D34E-8F0E-66A512D33644}"/>
              </a:ext>
            </a:extLst>
          </p:cNvPr>
          <p:cNvSpPr>
            <a:spLocks noGrp="1"/>
          </p:cNvSpPr>
          <p:nvPr>
            <p:ph type="body" sz="half" idx="2"/>
          </p:nvPr>
        </p:nvSpPr>
        <p:spPr>
          <a:xfrm>
            <a:off x="292315" y="5906529"/>
            <a:ext cx="6540972" cy="729047"/>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NOAA National Centers for Environmental Information, State of the Climate: Global Climate Report for September 2018, published online October 2018, retrieved on November 15, 2018 from https://</a:t>
            </a:r>
            <a:r>
              <a:rPr lang="en-US" dirty="0" err="1">
                <a:latin typeface="Times New Roman" panose="02020603050405020304" pitchFamily="18" charset="0"/>
                <a:cs typeface="Times New Roman" panose="02020603050405020304" pitchFamily="18" charset="0"/>
              </a:rPr>
              <a:t>www.ncdc.noaa.gov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sotc</a:t>
            </a:r>
            <a:r>
              <a:rPr lang="en-US" dirty="0">
                <a:latin typeface="Times New Roman" panose="02020603050405020304" pitchFamily="18" charset="0"/>
                <a:cs typeface="Times New Roman" panose="02020603050405020304" pitchFamily="18" charset="0"/>
              </a:rPr>
              <a:t>/global/201809.</a:t>
            </a:r>
          </a:p>
        </p:txBody>
      </p:sp>
      <p:pic>
        <p:nvPicPr>
          <p:cNvPr id="11" name="Picture 10">
            <a:extLst>
              <a:ext uri="{FF2B5EF4-FFF2-40B4-BE49-F238E27FC236}">
                <a16:creationId xmlns:a16="http://schemas.microsoft.com/office/drawing/2014/main" id="{FCDE4F53-A999-6A4E-ABF6-E844FB7A1ACB}"/>
              </a:ext>
            </a:extLst>
          </p:cNvPr>
          <p:cNvPicPr>
            <a:picLocks noChangeAspect="1"/>
          </p:cNvPicPr>
          <p:nvPr/>
        </p:nvPicPr>
        <p:blipFill>
          <a:blip r:embed="rId2"/>
          <a:stretch>
            <a:fillRect/>
          </a:stretch>
        </p:blipFill>
        <p:spPr>
          <a:xfrm>
            <a:off x="156390" y="0"/>
            <a:ext cx="6272898" cy="2097125"/>
          </a:xfrm>
          <a:prstGeom prst="rect">
            <a:avLst/>
          </a:prstGeom>
        </p:spPr>
      </p:pic>
      <p:pic>
        <p:nvPicPr>
          <p:cNvPr id="13" name="Picture 12">
            <a:extLst>
              <a:ext uri="{FF2B5EF4-FFF2-40B4-BE49-F238E27FC236}">
                <a16:creationId xmlns:a16="http://schemas.microsoft.com/office/drawing/2014/main" id="{564B08FF-D48F-AD44-8987-924DCB236269}"/>
              </a:ext>
            </a:extLst>
          </p:cNvPr>
          <p:cNvPicPr>
            <a:picLocks noChangeAspect="1"/>
          </p:cNvPicPr>
          <p:nvPr/>
        </p:nvPicPr>
        <p:blipFill>
          <a:blip r:embed="rId3"/>
          <a:stretch>
            <a:fillRect/>
          </a:stretch>
        </p:blipFill>
        <p:spPr>
          <a:xfrm>
            <a:off x="6897316" y="518982"/>
            <a:ext cx="5002369" cy="5585253"/>
          </a:xfrm>
          <a:prstGeom prst="rect">
            <a:avLst/>
          </a:prstGeom>
        </p:spPr>
      </p:pic>
    </p:spTree>
    <p:extLst>
      <p:ext uri="{BB962C8B-B14F-4D97-AF65-F5344CB8AC3E}">
        <p14:creationId xmlns:p14="http://schemas.microsoft.com/office/powerpoint/2010/main" val="856242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9-20 at 10.16.35 AM.png"/>
          <p:cNvPicPr>
            <a:picLocks noChangeAspect="1"/>
          </p:cNvPicPr>
          <p:nvPr/>
        </p:nvPicPr>
        <p:blipFill>
          <a:blip r:embed="rId2"/>
          <a:stretch>
            <a:fillRect/>
          </a:stretch>
        </p:blipFill>
        <p:spPr>
          <a:xfrm>
            <a:off x="1918480" y="1"/>
            <a:ext cx="8072410" cy="3708945"/>
          </a:xfrm>
          <a:prstGeom prst="rect">
            <a:avLst/>
          </a:prstGeom>
        </p:spPr>
      </p:pic>
      <p:sp>
        <p:nvSpPr>
          <p:cNvPr id="4" name="TextBox 3"/>
          <p:cNvSpPr txBox="1"/>
          <p:nvPr/>
        </p:nvSpPr>
        <p:spPr>
          <a:xfrm>
            <a:off x="753762" y="5064986"/>
            <a:ext cx="10861589" cy="1538883"/>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400" dirty="0">
                <a:latin typeface="Times New Roman"/>
              </a:rPr>
              <a:t>IPCC, 2014: Climate Change 2014: Synthesis Report. Contribution of Working Groups I, II and III to the Fifth Assessment Report of the Intergovernmental Panel on Climate Change [Core Writing Team, R.K. </a:t>
            </a:r>
            <a:r>
              <a:rPr lang="en-US" sz="1400" dirty="0" err="1">
                <a:latin typeface="Times New Roman"/>
              </a:rPr>
              <a:t>Pachauri</a:t>
            </a:r>
            <a:r>
              <a:rPr lang="en-US" sz="1400" dirty="0">
                <a:latin typeface="Times New Roman"/>
              </a:rPr>
              <a:t> and L.A. Meyer (eds.)]. IPCC, Geneva, Switzerland, 151 pp </a:t>
            </a:r>
          </a:p>
        </p:txBody>
      </p:sp>
      <p:pic>
        <p:nvPicPr>
          <p:cNvPr id="5" name="Picture 4" descr="Screen Shot 2017-09-20 at 10.18.39 AM.png"/>
          <p:cNvPicPr>
            <a:picLocks noChangeAspect="1"/>
          </p:cNvPicPr>
          <p:nvPr/>
        </p:nvPicPr>
        <p:blipFill>
          <a:blip r:embed="rId3"/>
          <a:stretch>
            <a:fillRect/>
          </a:stretch>
        </p:blipFill>
        <p:spPr>
          <a:xfrm>
            <a:off x="1524001" y="3664812"/>
            <a:ext cx="9144000" cy="1400175"/>
          </a:xfrm>
          <a:prstGeom prst="rect">
            <a:avLst/>
          </a:prstGeom>
        </p:spPr>
      </p:pic>
    </p:spTree>
    <p:extLst>
      <p:ext uri="{BB962C8B-B14F-4D97-AF65-F5344CB8AC3E}">
        <p14:creationId xmlns:p14="http://schemas.microsoft.com/office/powerpoint/2010/main" val="850252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4916" y="5064986"/>
            <a:ext cx="8582347" cy="1661993"/>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5" name="Picture 4" descr="Screen Shot 2017-09-20 at 10.18.39 AM.png"/>
          <p:cNvPicPr>
            <a:picLocks noChangeAspect="1"/>
          </p:cNvPicPr>
          <p:nvPr/>
        </p:nvPicPr>
        <p:blipFill>
          <a:blip r:embed="rId2"/>
          <a:stretch>
            <a:fillRect/>
          </a:stretch>
        </p:blipFill>
        <p:spPr>
          <a:xfrm>
            <a:off x="1524001" y="3664812"/>
            <a:ext cx="9144000" cy="1400175"/>
          </a:xfrm>
          <a:prstGeom prst="rect">
            <a:avLst/>
          </a:prstGeom>
        </p:spPr>
      </p:pic>
      <p:pic>
        <p:nvPicPr>
          <p:cNvPr id="6" name="Picture 5" descr="Screen Shot 2017-09-20 at 10.16.43 AM.png"/>
          <p:cNvPicPr>
            <a:picLocks noChangeAspect="1"/>
          </p:cNvPicPr>
          <p:nvPr/>
        </p:nvPicPr>
        <p:blipFill>
          <a:blip r:embed="rId3"/>
          <a:stretch>
            <a:fillRect/>
          </a:stretch>
        </p:blipFill>
        <p:spPr>
          <a:xfrm>
            <a:off x="1754916" y="0"/>
            <a:ext cx="8582347" cy="3851442"/>
          </a:xfrm>
          <a:prstGeom prst="rect">
            <a:avLst/>
          </a:prstGeom>
        </p:spPr>
      </p:pic>
    </p:spTree>
    <p:extLst>
      <p:ext uri="{BB962C8B-B14F-4D97-AF65-F5344CB8AC3E}">
        <p14:creationId xmlns:p14="http://schemas.microsoft.com/office/powerpoint/2010/main" val="2678218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896 01.png"/>
          <p:cNvPicPr>
            <a:picLocks noChangeAspect="1"/>
          </p:cNvPicPr>
          <p:nvPr/>
        </p:nvPicPr>
        <p:blipFill>
          <a:blip r:embed="rId2"/>
          <a:stretch>
            <a:fillRect/>
          </a:stretch>
        </p:blipFill>
        <p:spPr>
          <a:xfrm>
            <a:off x="-1" y="0"/>
            <a:ext cx="10700951" cy="6847866"/>
          </a:xfrm>
          <a:prstGeom prst="rect">
            <a:avLst/>
          </a:prstGeom>
        </p:spPr>
      </p:pic>
    </p:spTree>
    <p:extLst>
      <p:ext uri="{BB962C8B-B14F-4D97-AF65-F5344CB8AC3E}">
        <p14:creationId xmlns:p14="http://schemas.microsoft.com/office/powerpoint/2010/main" val="1141534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una Loa02.jpg"/>
          <p:cNvPicPr>
            <a:picLocks noChangeAspect="1"/>
          </p:cNvPicPr>
          <p:nvPr/>
        </p:nvPicPr>
        <p:blipFill>
          <a:blip r:embed="rId2"/>
          <a:stretch>
            <a:fillRect/>
          </a:stretch>
        </p:blipFill>
        <p:spPr>
          <a:xfrm>
            <a:off x="0" y="0"/>
            <a:ext cx="12548310" cy="6858000"/>
          </a:xfrm>
          <a:prstGeom prst="rect">
            <a:avLst/>
          </a:prstGeom>
        </p:spPr>
      </p:pic>
    </p:spTree>
    <p:extLst>
      <p:ext uri="{BB962C8B-B14F-4D97-AF65-F5344CB8AC3E}">
        <p14:creationId xmlns:p14="http://schemas.microsoft.com/office/powerpoint/2010/main" val="2357437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7-09-10 at 12.59.12 PM.png"/>
          <p:cNvPicPr>
            <a:picLocks noChangeAspect="1"/>
          </p:cNvPicPr>
          <p:nvPr/>
        </p:nvPicPr>
        <p:blipFill>
          <a:blip r:embed="rId2"/>
          <a:stretch>
            <a:fillRect/>
          </a:stretch>
        </p:blipFill>
        <p:spPr>
          <a:xfrm>
            <a:off x="1524000" y="240547"/>
            <a:ext cx="9144000" cy="6311900"/>
          </a:xfrm>
          <a:prstGeom prst="rect">
            <a:avLst/>
          </a:prstGeom>
        </p:spPr>
      </p:pic>
    </p:spTree>
    <p:extLst>
      <p:ext uri="{BB962C8B-B14F-4D97-AF65-F5344CB8AC3E}">
        <p14:creationId xmlns:p14="http://schemas.microsoft.com/office/powerpoint/2010/main" val="3048073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2 off scale.png"/>
          <p:cNvPicPr>
            <a:picLocks noChangeAspect="1"/>
          </p:cNvPicPr>
          <p:nvPr/>
        </p:nvPicPr>
        <p:blipFill>
          <a:blip r:embed="rId2"/>
          <a:stretch>
            <a:fillRect/>
          </a:stretch>
        </p:blipFill>
        <p:spPr>
          <a:xfrm>
            <a:off x="0" y="0"/>
            <a:ext cx="12192000" cy="6946899"/>
          </a:xfrm>
          <a:prstGeom prst="rect">
            <a:avLst/>
          </a:prstGeom>
        </p:spPr>
      </p:pic>
    </p:spTree>
    <p:extLst>
      <p:ext uri="{BB962C8B-B14F-4D97-AF65-F5344CB8AC3E}">
        <p14:creationId xmlns:p14="http://schemas.microsoft.com/office/powerpoint/2010/main" val="221072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033A-D6F1-0F4A-8E70-5AD7C8F2EAAB}"/>
              </a:ext>
            </a:extLst>
          </p:cNvPr>
          <p:cNvSpPr>
            <a:spLocks noGrp="1"/>
          </p:cNvSpPr>
          <p:nvPr>
            <p:ph type="title"/>
          </p:nvPr>
        </p:nvSpPr>
        <p:spPr>
          <a:xfrm>
            <a:off x="7078894" y="365125"/>
            <a:ext cx="4274906" cy="4987711"/>
          </a:xfrm>
        </p:spPr>
        <p:txBody>
          <a:bodyPr>
            <a:noAutofit/>
          </a:bodyPr>
          <a:lstStyle/>
          <a:p>
            <a:pPr algn="ctr"/>
            <a:r>
              <a:rPr lang="en-US" sz="4800" dirty="0">
                <a:solidFill>
                  <a:srgbClr val="1C216F"/>
                </a:solidFill>
                <a:latin typeface="Times New Roman" panose="02020603050405020304" pitchFamily="18" charset="0"/>
                <a:cs typeface="Times New Roman" panose="02020603050405020304" pitchFamily="18" charset="0"/>
              </a:rPr>
              <a:t>this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precious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place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we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call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home</a:t>
            </a:r>
          </a:p>
        </p:txBody>
      </p:sp>
      <p:pic>
        <p:nvPicPr>
          <p:cNvPr id="5" name="Content Placeholder 4">
            <a:extLst>
              <a:ext uri="{FF2B5EF4-FFF2-40B4-BE49-F238E27FC236}">
                <a16:creationId xmlns:a16="http://schemas.microsoft.com/office/drawing/2014/main" id="{1B9C6559-A30E-5F4A-9348-9A0B11CF7073}"/>
              </a:ext>
            </a:extLst>
          </p:cNvPr>
          <p:cNvPicPr>
            <a:picLocks noGrp="1" noChangeAspect="1"/>
          </p:cNvPicPr>
          <p:nvPr>
            <p:ph idx="1"/>
          </p:nvPr>
        </p:nvPicPr>
        <p:blipFill>
          <a:blip r:embed="rId2"/>
          <a:stretch>
            <a:fillRect/>
          </a:stretch>
        </p:blipFill>
        <p:spPr>
          <a:xfrm>
            <a:off x="0" y="0"/>
            <a:ext cx="6858000" cy="6858000"/>
          </a:xfrm>
        </p:spPr>
      </p:pic>
      <p:sp>
        <p:nvSpPr>
          <p:cNvPr id="6" name="TextBox 5">
            <a:extLst>
              <a:ext uri="{FF2B5EF4-FFF2-40B4-BE49-F238E27FC236}">
                <a16:creationId xmlns:a16="http://schemas.microsoft.com/office/drawing/2014/main" id="{4431CD7D-A149-CD4A-BD81-A3D8B5AA9662}"/>
              </a:ext>
            </a:extLst>
          </p:cNvPr>
          <p:cNvSpPr txBox="1"/>
          <p:nvPr/>
        </p:nvSpPr>
        <p:spPr>
          <a:xfrm>
            <a:off x="6996701" y="6205591"/>
            <a:ext cx="4703082" cy="584775"/>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hlinkClick r:id="rId3"/>
              </a:rPr>
              <a:t>https://www.popsci.com/best-images-earth-from-space#page-2</a:t>
            </a:r>
            <a:endParaRPr lang="en-US" sz="1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1470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92CA3-3964-5247-A150-80A6CB3E2FF0}"/>
              </a:ext>
            </a:extLst>
          </p:cNvPr>
          <p:cNvPicPr>
            <a:picLocks noChangeAspect="1"/>
          </p:cNvPicPr>
          <p:nvPr/>
        </p:nvPicPr>
        <p:blipFill>
          <a:blip r:embed="rId2"/>
          <a:stretch>
            <a:fillRect/>
          </a:stretch>
        </p:blipFill>
        <p:spPr>
          <a:xfrm>
            <a:off x="0" y="29078"/>
            <a:ext cx="12192000" cy="6799843"/>
          </a:xfrm>
          <a:prstGeom prst="rect">
            <a:avLst/>
          </a:prstGeom>
        </p:spPr>
      </p:pic>
    </p:spTree>
    <p:extLst>
      <p:ext uri="{BB962C8B-B14F-4D97-AF65-F5344CB8AC3E}">
        <p14:creationId xmlns:p14="http://schemas.microsoft.com/office/powerpoint/2010/main" val="2853451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6EB53-931F-1040-894F-FD8E079464E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1172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9079" y="5349768"/>
            <a:ext cx="8832506" cy="1477328"/>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6" name="Picture 5" descr="Screen Shot 2017-09-20 at 10.16.55 AM.png"/>
          <p:cNvPicPr>
            <a:picLocks noChangeAspect="1"/>
          </p:cNvPicPr>
          <p:nvPr/>
        </p:nvPicPr>
        <p:blipFill>
          <a:blip r:embed="rId2"/>
          <a:stretch>
            <a:fillRect/>
          </a:stretch>
        </p:blipFill>
        <p:spPr>
          <a:xfrm>
            <a:off x="2110138" y="153950"/>
            <a:ext cx="8102600" cy="3136900"/>
          </a:xfrm>
          <a:prstGeom prst="rect">
            <a:avLst/>
          </a:prstGeom>
        </p:spPr>
      </p:pic>
      <p:pic>
        <p:nvPicPr>
          <p:cNvPr id="7" name="Picture 6" descr="Screen Shot 2017-09-20 at 10.19.11 AM.png"/>
          <p:cNvPicPr>
            <a:picLocks noChangeAspect="1"/>
          </p:cNvPicPr>
          <p:nvPr/>
        </p:nvPicPr>
        <p:blipFill>
          <a:blip r:embed="rId3"/>
          <a:stretch>
            <a:fillRect/>
          </a:stretch>
        </p:blipFill>
        <p:spPr>
          <a:xfrm>
            <a:off x="1524000" y="3290851"/>
            <a:ext cx="9144000" cy="1965325"/>
          </a:xfrm>
          <a:prstGeom prst="rect">
            <a:avLst/>
          </a:prstGeom>
        </p:spPr>
      </p:pic>
    </p:spTree>
    <p:extLst>
      <p:ext uri="{BB962C8B-B14F-4D97-AF65-F5344CB8AC3E}">
        <p14:creationId xmlns:p14="http://schemas.microsoft.com/office/powerpoint/2010/main" val="3282034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412BDF-9E80-B348-9A5F-E21335F07049}"/>
              </a:ext>
            </a:extLst>
          </p:cNvPr>
          <p:cNvPicPr>
            <a:picLocks noChangeAspect="1"/>
          </p:cNvPicPr>
          <p:nvPr/>
        </p:nvPicPr>
        <p:blipFill>
          <a:blip r:embed="rId2"/>
          <a:stretch>
            <a:fillRect/>
          </a:stretch>
        </p:blipFill>
        <p:spPr>
          <a:xfrm>
            <a:off x="494270" y="0"/>
            <a:ext cx="11022227" cy="6847559"/>
          </a:xfrm>
          <a:prstGeom prst="rect">
            <a:avLst/>
          </a:prstGeom>
        </p:spPr>
      </p:pic>
    </p:spTree>
    <p:extLst>
      <p:ext uri="{BB962C8B-B14F-4D97-AF65-F5344CB8AC3E}">
        <p14:creationId xmlns:p14="http://schemas.microsoft.com/office/powerpoint/2010/main" val="2962737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7F050-431C-F84A-810C-FAEE66CC5FE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A75B0E0-3C0A-D344-A9A8-39F9E9DEAD04}"/>
              </a:ext>
            </a:extLst>
          </p:cNvPr>
          <p:cNvPicPr>
            <a:picLocks noChangeAspect="1"/>
          </p:cNvPicPr>
          <p:nvPr/>
        </p:nvPicPr>
        <p:blipFill>
          <a:blip r:embed="rId3"/>
          <a:stretch>
            <a:fillRect/>
          </a:stretch>
        </p:blipFill>
        <p:spPr>
          <a:xfrm>
            <a:off x="0" y="-1"/>
            <a:ext cx="12191998" cy="6857999"/>
          </a:xfrm>
          <a:prstGeom prst="rect">
            <a:avLst/>
          </a:prstGeom>
        </p:spPr>
      </p:pic>
    </p:spTree>
    <p:extLst>
      <p:ext uri="{BB962C8B-B14F-4D97-AF65-F5344CB8AC3E}">
        <p14:creationId xmlns:p14="http://schemas.microsoft.com/office/powerpoint/2010/main" val="2336090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1FDE1-31CD-4446-AD97-B4AAD5DC7895}"/>
              </a:ext>
            </a:extLst>
          </p:cNvPr>
          <p:cNvPicPr>
            <a:picLocks noChangeAspect="1"/>
          </p:cNvPicPr>
          <p:nvPr/>
        </p:nvPicPr>
        <p:blipFill>
          <a:blip r:embed="rId2"/>
          <a:stretch>
            <a:fillRect/>
          </a:stretch>
        </p:blipFill>
        <p:spPr>
          <a:xfrm>
            <a:off x="-358347" y="0"/>
            <a:ext cx="13734585" cy="6858000"/>
          </a:xfrm>
          <a:prstGeom prst="rect">
            <a:avLst/>
          </a:prstGeom>
        </p:spPr>
      </p:pic>
    </p:spTree>
    <p:extLst>
      <p:ext uri="{BB962C8B-B14F-4D97-AF65-F5344CB8AC3E}">
        <p14:creationId xmlns:p14="http://schemas.microsoft.com/office/powerpoint/2010/main" val="1149864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ar activity since 1979.png"/>
          <p:cNvPicPr>
            <a:picLocks noChangeAspect="1"/>
          </p:cNvPicPr>
          <p:nvPr/>
        </p:nvPicPr>
        <p:blipFill>
          <a:blip r:embed="rId2"/>
          <a:stretch>
            <a:fillRect/>
          </a:stretch>
        </p:blipFill>
        <p:spPr>
          <a:xfrm>
            <a:off x="0" y="0"/>
            <a:ext cx="12508576" cy="6858000"/>
          </a:xfrm>
          <a:prstGeom prst="rect">
            <a:avLst/>
          </a:prstGeom>
        </p:spPr>
      </p:pic>
    </p:spTree>
    <p:extLst>
      <p:ext uri="{BB962C8B-B14F-4D97-AF65-F5344CB8AC3E}">
        <p14:creationId xmlns:p14="http://schemas.microsoft.com/office/powerpoint/2010/main" val="2132763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9079" y="5349768"/>
            <a:ext cx="8832506" cy="1477328"/>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6" name="Picture 5" descr="Screen Shot 2017-09-20 at 10.18.30 AM.png"/>
          <p:cNvPicPr>
            <a:picLocks noChangeAspect="1"/>
          </p:cNvPicPr>
          <p:nvPr/>
        </p:nvPicPr>
        <p:blipFill>
          <a:blip r:embed="rId2"/>
          <a:stretch>
            <a:fillRect/>
          </a:stretch>
        </p:blipFill>
        <p:spPr>
          <a:xfrm>
            <a:off x="1524000" y="3962294"/>
            <a:ext cx="9144000" cy="1387475"/>
          </a:xfrm>
          <a:prstGeom prst="rect">
            <a:avLst/>
          </a:prstGeom>
        </p:spPr>
      </p:pic>
      <p:pic>
        <p:nvPicPr>
          <p:cNvPr id="8" name="Picture 7" descr="Screen Shot 2017-09-19 at 9.46.35 AM.png"/>
          <p:cNvPicPr>
            <a:picLocks noChangeAspect="1"/>
          </p:cNvPicPr>
          <p:nvPr/>
        </p:nvPicPr>
        <p:blipFill>
          <a:blip r:embed="rId3"/>
          <a:stretch>
            <a:fillRect/>
          </a:stretch>
        </p:blipFill>
        <p:spPr>
          <a:xfrm>
            <a:off x="2339438" y="186163"/>
            <a:ext cx="7459023" cy="3776130"/>
          </a:xfrm>
          <a:prstGeom prst="rect">
            <a:avLst/>
          </a:prstGeom>
        </p:spPr>
      </p:pic>
    </p:spTree>
    <p:extLst>
      <p:ext uri="{BB962C8B-B14F-4D97-AF65-F5344CB8AC3E}">
        <p14:creationId xmlns:p14="http://schemas.microsoft.com/office/powerpoint/2010/main" val="2533445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83C1AC-A130-A04A-A8E4-831458DE96D0}"/>
              </a:ext>
            </a:extLst>
          </p:cNvPr>
          <p:cNvPicPr>
            <a:picLocks noChangeAspect="1"/>
          </p:cNvPicPr>
          <p:nvPr/>
        </p:nvPicPr>
        <p:blipFill>
          <a:blip r:embed="rId2"/>
          <a:stretch>
            <a:fillRect/>
          </a:stretch>
        </p:blipFill>
        <p:spPr>
          <a:xfrm>
            <a:off x="707571" y="0"/>
            <a:ext cx="10776857" cy="6858000"/>
          </a:xfrm>
          <a:prstGeom prst="rect">
            <a:avLst/>
          </a:prstGeom>
        </p:spPr>
      </p:pic>
    </p:spTree>
    <p:extLst>
      <p:ext uri="{BB962C8B-B14F-4D97-AF65-F5344CB8AC3E}">
        <p14:creationId xmlns:p14="http://schemas.microsoft.com/office/powerpoint/2010/main" val="17640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A3167-06AE-E144-98C6-ADF4CD7550D7}"/>
              </a:ext>
            </a:extLst>
          </p:cNvPr>
          <p:cNvPicPr>
            <a:picLocks noChangeAspect="1"/>
          </p:cNvPicPr>
          <p:nvPr/>
        </p:nvPicPr>
        <p:blipFill>
          <a:blip r:embed="rId2"/>
          <a:stretch>
            <a:fillRect/>
          </a:stretch>
        </p:blipFill>
        <p:spPr>
          <a:xfrm>
            <a:off x="1616625" y="0"/>
            <a:ext cx="8958749" cy="6858000"/>
          </a:xfrm>
          <a:prstGeom prst="rect">
            <a:avLst/>
          </a:prstGeom>
        </p:spPr>
      </p:pic>
    </p:spTree>
    <p:extLst>
      <p:ext uri="{BB962C8B-B14F-4D97-AF65-F5344CB8AC3E}">
        <p14:creationId xmlns:p14="http://schemas.microsoft.com/office/powerpoint/2010/main" val="1098583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F2C5-DBBE-504B-9C81-F1F4A5E315B2}"/>
              </a:ext>
            </a:extLst>
          </p:cNvPr>
          <p:cNvSpPr>
            <a:spLocks noGrp="1"/>
          </p:cNvSpPr>
          <p:nvPr>
            <p:ph type="title"/>
          </p:nvPr>
        </p:nvSpPr>
        <p:spPr>
          <a:xfrm>
            <a:off x="7834184" y="365125"/>
            <a:ext cx="3519616" cy="1325563"/>
          </a:xfrm>
        </p:spPr>
        <p:txBody>
          <a:bodyPr/>
          <a:lstStyle/>
          <a:p>
            <a:endParaRPr lang="en-US" dirty="0"/>
          </a:p>
        </p:txBody>
      </p:sp>
      <p:pic>
        <p:nvPicPr>
          <p:cNvPr id="5" name="Content Placeholder 4">
            <a:extLst>
              <a:ext uri="{FF2B5EF4-FFF2-40B4-BE49-F238E27FC236}">
                <a16:creationId xmlns:a16="http://schemas.microsoft.com/office/drawing/2014/main" id="{C5ACF24F-AAC1-1E42-985F-747466316BE9}"/>
              </a:ext>
            </a:extLst>
          </p:cNvPr>
          <p:cNvPicPr>
            <a:picLocks noGrp="1" noChangeAspect="1"/>
          </p:cNvPicPr>
          <p:nvPr>
            <p:ph idx="1"/>
          </p:nvPr>
        </p:nvPicPr>
        <p:blipFill>
          <a:blip r:embed="rId2"/>
          <a:stretch>
            <a:fillRect/>
          </a:stretch>
        </p:blipFill>
        <p:spPr>
          <a:xfrm>
            <a:off x="-55608" y="-1307070"/>
            <a:ext cx="12247608" cy="8165070"/>
          </a:xfrm>
        </p:spPr>
      </p:pic>
    </p:spTree>
    <p:extLst>
      <p:ext uri="{BB962C8B-B14F-4D97-AF65-F5344CB8AC3E}">
        <p14:creationId xmlns:p14="http://schemas.microsoft.com/office/powerpoint/2010/main" val="218359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285FC-91D1-5F45-9E83-E8C7693637FE}"/>
              </a:ext>
            </a:extLst>
          </p:cNvPr>
          <p:cNvPicPr>
            <a:picLocks noChangeAspect="1"/>
          </p:cNvPicPr>
          <p:nvPr/>
        </p:nvPicPr>
        <p:blipFill>
          <a:blip r:embed="rId2"/>
          <a:stretch>
            <a:fillRect/>
          </a:stretch>
        </p:blipFill>
        <p:spPr>
          <a:xfrm>
            <a:off x="0" y="-1037255"/>
            <a:ext cx="12192000" cy="7953910"/>
          </a:xfrm>
          <a:prstGeom prst="rect">
            <a:avLst/>
          </a:prstGeom>
        </p:spPr>
      </p:pic>
    </p:spTree>
    <p:extLst>
      <p:ext uri="{BB962C8B-B14F-4D97-AF65-F5344CB8AC3E}">
        <p14:creationId xmlns:p14="http://schemas.microsoft.com/office/powerpoint/2010/main" val="2240726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4916" y="5270500"/>
            <a:ext cx="8582347" cy="1569660"/>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endParaRPr lang="en-US" dirty="0"/>
          </a:p>
          <a:p>
            <a:pPr algn="just"/>
            <a:endParaRPr lang="en-US" sz="1200" dirty="0">
              <a:latin typeface="Times New Roman"/>
            </a:endParaRPr>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5" name="Picture 4" descr="Screen Shot 2017-09-20 at 10.22.00 AM.png"/>
          <p:cNvPicPr>
            <a:picLocks noChangeAspect="1"/>
          </p:cNvPicPr>
          <p:nvPr/>
        </p:nvPicPr>
        <p:blipFill>
          <a:blip r:embed="rId2"/>
          <a:stretch>
            <a:fillRect/>
          </a:stretch>
        </p:blipFill>
        <p:spPr>
          <a:xfrm>
            <a:off x="1524000" y="0"/>
            <a:ext cx="9144000" cy="3216275"/>
          </a:xfrm>
          <a:prstGeom prst="rect">
            <a:avLst/>
          </a:prstGeom>
        </p:spPr>
      </p:pic>
      <p:pic>
        <p:nvPicPr>
          <p:cNvPr id="8" name="Picture 7" descr="Screen Shot 2017-09-20 at 10.20.34 AM.png"/>
          <p:cNvPicPr>
            <a:picLocks noChangeAspect="1"/>
          </p:cNvPicPr>
          <p:nvPr/>
        </p:nvPicPr>
        <p:blipFill>
          <a:blip r:embed="rId3"/>
          <a:stretch>
            <a:fillRect/>
          </a:stretch>
        </p:blipFill>
        <p:spPr>
          <a:xfrm>
            <a:off x="1524000" y="3311525"/>
            <a:ext cx="9144000" cy="1863725"/>
          </a:xfrm>
          <a:prstGeom prst="rect">
            <a:avLst/>
          </a:prstGeom>
        </p:spPr>
      </p:pic>
    </p:spTree>
    <p:extLst>
      <p:ext uri="{BB962C8B-B14F-4D97-AF65-F5344CB8AC3E}">
        <p14:creationId xmlns:p14="http://schemas.microsoft.com/office/powerpoint/2010/main" val="3288363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ater vapor feedback.gif"/>
          <p:cNvPicPr>
            <a:picLocks noChangeAspect="1"/>
          </p:cNvPicPr>
          <p:nvPr/>
        </p:nvPicPr>
        <p:blipFill>
          <a:blip r:embed="rId2"/>
          <a:stretch>
            <a:fillRect/>
          </a:stretch>
        </p:blipFill>
        <p:spPr>
          <a:xfrm>
            <a:off x="2668954" y="0"/>
            <a:ext cx="6975562" cy="6866284"/>
          </a:xfrm>
          <a:prstGeom prst="rect">
            <a:avLst/>
          </a:prstGeom>
        </p:spPr>
      </p:pic>
    </p:spTree>
    <p:extLst>
      <p:ext uri="{BB962C8B-B14F-4D97-AF65-F5344CB8AC3E}">
        <p14:creationId xmlns:p14="http://schemas.microsoft.com/office/powerpoint/2010/main" val="905960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p_611245925978_wide-0d885fdde8a9b22d1501efec383f5eb03654796c.jp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8151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BE550-4355-1347-AF27-6548C460A968}"/>
              </a:ext>
            </a:extLst>
          </p:cNvPr>
          <p:cNvPicPr>
            <a:picLocks noChangeAspect="1"/>
          </p:cNvPicPr>
          <p:nvPr/>
        </p:nvPicPr>
        <p:blipFill>
          <a:blip r:embed="rId2"/>
          <a:stretch>
            <a:fillRect/>
          </a:stretch>
        </p:blipFill>
        <p:spPr>
          <a:xfrm>
            <a:off x="3654509" y="-1"/>
            <a:ext cx="4525663" cy="6857065"/>
          </a:xfrm>
          <a:prstGeom prst="rect">
            <a:avLst/>
          </a:prstGeom>
        </p:spPr>
      </p:pic>
    </p:spTree>
    <p:extLst>
      <p:ext uri="{BB962C8B-B14F-4D97-AF65-F5344CB8AC3E}">
        <p14:creationId xmlns:p14="http://schemas.microsoft.com/office/powerpoint/2010/main" val="2186031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6136B6-8C18-BB40-AB98-E6778B0A74FD}"/>
              </a:ext>
            </a:extLst>
          </p:cNvPr>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4223238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84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A2F8A8B-55BF-4C45-8911-D70CD7708E39}"/>
              </a:ext>
            </a:extLst>
          </p:cNvPr>
          <p:cNvSpPr>
            <a:spLocks noGrp="1"/>
          </p:cNvSpPr>
          <p:nvPr>
            <p:ph type="title"/>
          </p:nvPr>
        </p:nvSpPr>
        <p:spPr>
          <a:xfrm>
            <a:off x="469557" y="5795319"/>
            <a:ext cx="11343503" cy="691978"/>
          </a:xfrm>
        </p:spPr>
        <p:txBody>
          <a:bodyPr>
            <a:normAutofit fontScale="90000"/>
          </a:bodyPr>
          <a:lstStyle/>
          <a:p>
            <a:pPr algn="just"/>
            <a:r>
              <a:rPr lang="en-US" sz="2800" dirty="0">
                <a:latin typeface="Times New Roman" panose="02020603050405020304" pitchFamily="18" charset="0"/>
                <a:cs typeface="Times New Roman" panose="02020603050405020304" pitchFamily="18" charset="0"/>
              </a:rPr>
              <a:t>“Human activities are estimated to have caused approximately 1.0°C of global warming above pre-industrial levels, with a likely range of 0.8°C to 1.2°C. Global warming is likely to reach 1.5°C between 2030 and 2052 if it continues to increase at the current rate.”</a:t>
            </a:r>
          </a:p>
        </p:txBody>
      </p:sp>
      <p:pic>
        <p:nvPicPr>
          <p:cNvPr id="13" name="Picture 12">
            <a:extLst>
              <a:ext uri="{FF2B5EF4-FFF2-40B4-BE49-F238E27FC236}">
                <a16:creationId xmlns:a16="http://schemas.microsoft.com/office/drawing/2014/main" id="{18667D89-4E24-C546-847F-1687CF9B17DF}"/>
              </a:ext>
            </a:extLst>
          </p:cNvPr>
          <p:cNvPicPr>
            <a:picLocks noChangeAspect="1"/>
          </p:cNvPicPr>
          <p:nvPr/>
        </p:nvPicPr>
        <p:blipFill>
          <a:blip r:embed="rId2"/>
          <a:stretch>
            <a:fillRect/>
          </a:stretch>
        </p:blipFill>
        <p:spPr>
          <a:xfrm>
            <a:off x="-141339" y="-100469"/>
            <a:ext cx="8469793" cy="5565863"/>
          </a:xfrm>
          <a:prstGeom prst="rect">
            <a:avLst/>
          </a:prstGeom>
        </p:spPr>
      </p:pic>
      <p:pic>
        <p:nvPicPr>
          <p:cNvPr id="15" name="Picture 14">
            <a:extLst>
              <a:ext uri="{FF2B5EF4-FFF2-40B4-BE49-F238E27FC236}">
                <a16:creationId xmlns:a16="http://schemas.microsoft.com/office/drawing/2014/main" id="{43E92677-C109-1C4F-8109-6EA5A4F83344}"/>
              </a:ext>
            </a:extLst>
          </p:cNvPr>
          <p:cNvPicPr>
            <a:picLocks noChangeAspect="1"/>
          </p:cNvPicPr>
          <p:nvPr/>
        </p:nvPicPr>
        <p:blipFill>
          <a:blip r:embed="rId3"/>
          <a:stretch>
            <a:fillRect/>
          </a:stretch>
        </p:blipFill>
        <p:spPr>
          <a:xfrm>
            <a:off x="8102427" y="220901"/>
            <a:ext cx="3804231" cy="4923122"/>
          </a:xfrm>
          <a:prstGeom prst="rect">
            <a:avLst/>
          </a:prstGeom>
        </p:spPr>
      </p:pic>
    </p:spTree>
    <p:extLst>
      <p:ext uri="{BB962C8B-B14F-4D97-AF65-F5344CB8AC3E}">
        <p14:creationId xmlns:p14="http://schemas.microsoft.com/office/powerpoint/2010/main" val="2622546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62F6D"/>
        </a:solidFill>
        <a:effectLst/>
      </p:bgPr>
    </p:bg>
    <p:spTree>
      <p:nvGrpSpPr>
        <p:cNvPr id="1" name=""/>
        <p:cNvGrpSpPr/>
        <p:nvPr/>
      </p:nvGrpSpPr>
      <p:grpSpPr>
        <a:xfrm>
          <a:off x="0" y="0"/>
          <a:ext cx="0" cy="0"/>
          <a:chOff x="0" y="0"/>
          <a:chExt cx="0" cy="0"/>
        </a:xfrm>
      </p:grpSpPr>
      <p:pic>
        <p:nvPicPr>
          <p:cNvPr id="3" name="Picture 2" descr="m15-162b.jpg"/>
          <p:cNvPicPr>
            <a:picLocks noChangeAspect="1"/>
          </p:cNvPicPr>
          <p:nvPr/>
        </p:nvPicPr>
        <p:blipFill>
          <a:blip r:embed="rId2"/>
          <a:stretch>
            <a:fillRect/>
          </a:stretch>
        </p:blipFill>
        <p:spPr>
          <a:xfrm>
            <a:off x="0" y="0"/>
            <a:ext cx="12210136" cy="5931243"/>
          </a:xfrm>
          <a:prstGeom prst="rect">
            <a:avLst/>
          </a:prstGeom>
        </p:spPr>
      </p:pic>
      <p:sp>
        <p:nvSpPr>
          <p:cNvPr id="2" name="Title 1">
            <a:extLst>
              <a:ext uri="{FF2B5EF4-FFF2-40B4-BE49-F238E27FC236}">
                <a16:creationId xmlns:a16="http://schemas.microsoft.com/office/drawing/2014/main" id="{C6230E87-3409-134D-A678-D0DDAD2A8F09}"/>
              </a:ext>
            </a:extLst>
          </p:cNvPr>
          <p:cNvSpPr>
            <a:spLocks noGrp="1"/>
          </p:cNvSpPr>
          <p:nvPr>
            <p:ph type="title"/>
          </p:nvPr>
        </p:nvSpPr>
        <p:spPr>
          <a:xfrm>
            <a:off x="0" y="5931243"/>
            <a:ext cx="12192000" cy="926757"/>
          </a:xfrm>
        </p:spPr>
        <p:txBody>
          <a:bodyPr/>
          <a:lstStyle/>
          <a:p>
            <a:pPr algn="ctr"/>
            <a:r>
              <a:rPr lang="en-US" dirty="0">
                <a:solidFill>
                  <a:srgbClr val="E2341A"/>
                </a:solidFill>
                <a:latin typeface="Times New Roman" panose="02020603050405020304" pitchFamily="18" charset="0"/>
                <a:cs typeface="Times New Roman" panose="02020603050405020304" pitchFamily="18" charset="0"/>
              </a:rPr>
              <a:t>Global Temperature Anomalies</a:t>
            </a:r>
          </a:p>
        </p:txBody>
      </p:sp>
    </p:spTree>
    <p:extLst>
      <p:ext uri="{BB962C8B-B14F-4D97-AF65-F5344CB8AC3E}">
        <p14:creationId xmlns:p14="http://schemas.microsoft.com/office/powerpoint/2010/main" val="1399678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1C31D-7D2D-A44B-B877-8448CF1CDAF8}"/>
              </a:ext>
            </a:extLst>
          </p:cNvPr>
          <p:cNvPicPr>
            <a:picLocks noChangeAspect="1"/>
          </p:cNvPicPr>
          <p:nvPr/>
        </p:nvPicPr>
        <p:blipFill>
          <a:blip r:embed="rId2"/>
          <a:stretch>
            <a:fillRect/>
          </a:stretch>
        </p:blipFill>
        <p:spPr>
          <a:xfrm>
            <a:off x="0" y="0"/>
            <a:ext cx="12192000" cy="7315200"/>
          </a:xfrm>
          <a:prstGeom prst="rect">
            <a:avLst/>
          </a:prstGeom>
        </p:spPr>
      </p:pic>
    </p:spTree>
    <p:extLst>
      <p:ext uri="{BB962C8B-B14F-4D97-AF65-F5344CB8AC3E}">
        <p14:creationId xmlns:p14="http://schemas.microsoft.com/office/powerpoint/2010/main" val="1835136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7DD4-D674-C247-BA89-ED1085C89A83}"/>
              </a:ext>
            </a:extLst>
          </p:cNvPr>
          <p:cNvSpPr>
            <a:spLocks noGrp="1"/>
          </p:cNvSpPr>
          <p:nvPr>
            <p:ph type="title"/>
          </p:nvPr>
        </p:nvSpPr>
        <p:spPr>
          <a:xfrm>
            <a:off x="0" y="5745892"/>
            <a:ext cx="12084908" cy="1112108"/>
          </a:xfrm>
        </p:spPr>
        <p:txBody>
          <a:bodyPr>
            <a:normAutofit fontScale="90000"/>
          </a:bodyPr>
          <a:lstStyle/>
          <a:p>
            <a:br>
              <a:rPr lang="en-US" dirty="0"/>
            </a:br>
            <a:endParaRPr lang="en-US" dirty="0"/>
          </a:p>
        </p:txBody>
      </p:sp>
      <p:pic>
        <p:nvPicPr>
          <p:cNvPr id="5" name="Content Placeholder 4">
            <a:extLst>
              <a:ext uri="{FF2B5EF4-FFF2-40B4-BE49-F238E27FC236}">
                <a16:creationId xmlns:a16="http://schemas.microsoft.com/office/drawing/2014/main" id="{DEC48C87-0AB6-414A-8780-BC5699F532D7}"/>
              </a:ext>
            </a:extLst>
          </p:cNvPr>
          <p:cNvPicPr>
            <a:picLocks noGrp="1" noChangeAspect="1"/>
          </p:cNvPicPr>
          <p:nvPr>
            <p:ph idx="1"/>
          </p:nvPr>
        </p:nvPicPr>
        <p:blipFill>
          <a:blip r:embed="rId2"/>
          <a:stretch>
            <a:fillRect/>
          </a:stretch>
        </p:blipFill>
        <p:spPr>
          <a:xfrm>
            <a:off x="-22618" y="0"/>
            <a:ext cx="12214618" cy="6858000"/>
          </a:xfrm>
        </p:spPr>
      </p:pic>
    </p:spTree>
    <p:extLst>
      <p:ext uri="{BB962C8B-B14F-4D97-AF65-F5344CB8AC3E}">
        <p14:creationId xmlns:p14="http://schemas.microsoft.com/office/powerpoint/2010/main" val="3096840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rctic_albedo_1.png"/>
          <p:cNvPicPr>
            <a:picLocks noChangeAspect="1"/>
          </p:cNvPicPr>
          <p:nvPr/>
        </p:nvPicPr>
        <p:blipFill>
          <a:blip r:embed="rId2"/>
          <a:stretch>
            <a:fillRect/>
          </a:stretch>
        </p:blipFill>
        <p:spPr>
          <a:xfrm>
            <a:off x="1502269" y="0"/>
            <a:ext cx="9187461" cy="6890597"/>
          </a:xfrm>
          <a:prstGeom prst="rect">
            <a:avLst/>
          </a:prstGeom>
        </p:spPr>
      </p:pic>
    </p:spTree>
    <p:extLst>
      <p:ext uri="{BB962C8B-B14F-4D97-AF65-F5344CB8AC3E}">
        <p14:creationId xmlns:p14="http://schemas.microsoft.com/office/powerpoint/2010/main" val="26949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ck-photo-170570037.jpg"/>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4121411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thane3.jpeg"/>
          <p:cNvPicPr>
            <a:picLocks noChangeAspect="1"/>
          </p:cNvPicPr>
          <p:nvPr/>
        </p:nvPicPr>
        <p:blipFill>
          <a:blip r:embed="rId2"/>
          <a:stretch>
            <a:fillRect/>
          </a:stretch>
        </p:blipFill>
        <p:spPr>
          <a:xfrm>
            <a:off x="0" y="0"/>
            <a:ext cx="12192000" cy="8136468"/>
          </a:xfrm>
          <a:prstGeom prst="rect">
            <a:avLst/>
          </a:prstGeom>
        </p:spPr>
      </p:pic>
    </p:spTree>
    <p:extLst>
      <p:ext uri="{BB962C8B-B14F-4D97-AF65-F5344CB8AC3E}">
        <p14:creationId xmlns:p14="http://schemas.microsoft.com/office/powerpoint/2010/main" val="3634016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5-02 at 9.57.55 PM.png"/>
          <p:cNvPicPr>
            <a:picLocks noChangeAspect="1"/>
          </p:cNvPicPr>
          <p:nvPr/>
        </p:nvPicPr>
        <p:blipFill>
          <a:blip r:embed="rId2"/>
          <a:stretch>
            <a:fillRect/>
          </a:stretch>
        </p:blipFill>
        <p:spPr>
          <a:xfrm>
            <a:off x="0" y="-1"/>
            <a:ext cx="12192000" cy="8966201"/>
          </a:xfrm>
          <a:prstGeom prst="rect">
            <a:avLst/>
          </a:prstGeom>
        </p:spPr>
      </p:pic>
    </p:spTree>
    <p:extLst>
      <p:ext uri="{BB962C8B-B14F-4D97-AF65-F5344CB8AC3E}">
        <p14:creationId xmlns:p14="http://schemas.microsoft.com/office/powerpoint/2010/main" val="4285340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he2030.jpg"/>
          <p:cNvPicPr>
            <a:picLocks noChangeAspect="1"/>
          </p:cNvPicPr>
          <p:nvPr/>
        </p:nvPicPr>
        <p:blipFill>
          <a:blip r:embed="rId2"/>
          <a:stretch>
            <a:fillRect/>
          </a:stretch>
        </p:blipFill>
        <p:spPr>
          <a:xfrm>
            <a:off x="0" y="0"/>
            <a:ext cx="12192000" cy="6868161"/>
          </a:xfrm>
          <a:prstGeom prst="rect">
            <a:avLst/>
          </a:prstGeom>
        </p:spPr>
      </p:pic>
    </p:spTree>
    <p:extLst>
      <p:ext uri="{BB962C8B-B14F-4D97-AF65-F5344CB8AC3E}">
        <p14:creationId xmlns:p14="http://schemas.microsoft.com/office/powerpoint/2010/main" val="3835143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5382F-9582-464A-8308-AF576A6D1976}"/>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B7F3F7A-5CFF-8B4D-BF90-B1D313F822AE}"/>
              </a:ext>
            </a:extLst>
          </p:cNvPr>
          <p:cNvPicPr>
            <a:picLocks noChangeAspect="1"/>
          </p:cNvPicPr>
          <p:nvPr/>
        </p:nvPicPr>
        <p:blipFill>
          <a:blip r:embed="rId2"/>
          <a:stretch>
            <a:fillRect/>
          </a:stretch>
        </p:blipFill>
        <p:spPr>
          <a:xfrm>
            <a:off x="5029" y="2110"/>
            <a:ext cx="12192000" cy="6858000"/>
          </a:xfrm>
          <a:prstGeom prst="rect">
            <a:avLst/>
          </a:prstGeom>
        </p:spPr>
      </p:pic>
      <p:pic>
        <p:nvPicPr>
          <p:cNvPr id="7" name="Picture 6">
            <a:extLst>
              <a:ext uri="{FF2B5EF4-FFF2-40B4-BE49-F238E27FC236}">
                <a16:creationId xmlns:a16="http://schemas.microsoft.com/office/drawing/2014/main" id="{6231F1DF-C17A-C244-ADA4-6E5992C09F4D}"/>
              </a:ext>
            </a:extLst>
          </p:cNvPr>
          <p:cNvPicPr>
            <a:picLocks noChangeAspect="1"/>
          </p:cNvPicPr>
          <p:nvPr/>
        </p:nvPicPr>
        <p:blipFill>
          <a:blip r:embed="rId3"/>
          <a:stretch>
            <a:fillRect/>
          </a:stretch>
        </p:blipFill>
        <p:spPr>
          <a:xfrm>
            <a:off x="-82194" y="-110991"/>
            <a:ext cx="12359811" cy="7712523"/>
          </a:xfrm>
          <a:prstGeom prst="rect">
            <a:avLst/>
          </a:prstGeom>
        </p:spPr>
      </p:pic>
    </p:spTree>
    <p:extLst>
      <p:ext uri="{BB962C8B-B14F-4D97-AF65-F5344CB8AC3E}">
        <p14:creationId xmlns:p14="http://schemas.microsoft.com/office/powerpoint/2010/main" val="1217139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4EB9-6378-DC4A-9A63-A3FF1F1CD19F}"/>
              </a:ext>
            </a:extLst>
          </p:cNvPr>
          <p:cNvSpPr>
            <a:spLocks noGrp="1"/>
          </p:cNvSpPr>
          <p:nvPr>
            <p:ph type="title"/>
          </p:nvPr>
        </p:nvSpPr>
        <p:spPr>
          <a:xfrm>
            <a:off x="0" y="5807676"/>
            <a:ext cx="12192000" cy="1050324"/>
          </a:xfrm>
        </p:spPr>
        <p:txBody>
          <a:bodyPr>
            <a:normAutofit/>
          </a:bodyPr>
          <a:lstStyle/>
          <a:p>
            <a:pPr algn="ctr"/>
            <a:r>
              <a:rPr lang="en-US" sz="5400" b="1" dirty="0">
                <a:latin typeface="Times New Roman" panose="02020603050405020304" pitchFamily="18" charset="0"/>
                <a:cs typeface="Times New Roman" panose="02020603050405020304" pitchFamily="18" charset="0"/>
              </a:rPr>
              <a:t>      Philosophy of  Climate Change</a:t>
            </a:r>
          </a:p>
        </p:txBody>
      </p:sp>
    </p:spTree>
    <p:extLst>
      <p:ext uri="{BB962C8B-B14F-4D97-AF65-F5344CB8AC3E}">
        <p14:creationId xmlns:p14="http://schemas.microsoft.com/office/powerpoint/2010/main" val="1247040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F77CB-88A6-6744-B576-2EB29ACA175E}"/>
              </a:ext>
            </a:extLst>
          </p:cNvPr>
          <p:cNvPicPr>
            <a:picLocks noChangeAspect="1"/>
          </p:cNvPicPr>
          <p:nvPr/>
        </p:nvPicPr>
        <p:blipFill>
          <a:blip r:embed="rId2"/>
          <a:stretch>
            <a:fillRect/>
          </a:stretch>
        </p:blipFill>
        <p:spPr>
          <a:xfrm>
            <a:off x="330806" y="271505"/>
            <a:ext cx="4216400" cy="5969000"/>
          </a:xfrm>
          <a:prstGeom prst="rect">
            <a:avLst/>
          </a:prstGeom>
        </p:spPr>
      </p:pic>
      <p:pic>
        <p:nvPicPr>
          <p:cNvPr id="9" name="Picture 8">
            <a:extLst>
              <a:ext uri="{FF2B5EF4-FFF2-40B4-BE49-F238E27FC236}">
                <a16:creationId xmlns:a16="http://schemas.microsoft.com/office/drawing/2014/main" id="{5ACD193C-C937-924C-AB46-4F3435F8F397}"/>
              </a:ext>
            </a:extLst>
          </p:cNvPr>
          <p:cNvPicPr>
            <a:picLocks noChangeAspect="1"/>
          </p:cNvPicPr>
          <p:nvPr/>
        </p:nvPicPr>
        <p:blipFill>
          <a:blip r:embed="rId3"/>
          <a:stretch>
            <a:fillRect/>
          </a:stretch>
        </p:blipFill>
        <p:spPr>
          <a:xfrm>
            <a:off x="4893276" y="138186"/>
            <a:ext cx="6967918" cy="6460322"/>
          </a:xfrm>
          <a:prstGeom prst="rect">
            <a:avLst/>
          </a:prstGeom>
        </p:spPr>
      </p:pic>
    </p:spTree>
    <p:extLst>
      <p:ext uri="{BB962C8B-B14F-4D97-AF65-F5344CB8AC3E}">
        <p14:creationId xmlns:p14="http://schemas.microsoft.com/office/powerpoint/2010/main" val="3593273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87FD-73D5-6B4C-8FB0-42DD60785B44}"/>
              </a:ext>
            </a:extLst>
          </p:cNvPr>
          <p:cNvSpPr>
            <a:spLocks noGrp="1"/>
          </p:cNvSpPr>
          <p:nvPr>
            <p:ph type="title"/>
          </p:nvPr>
        </p:nvSpPr>
        <p:spPr>
          <a:xfrm>
            <a:off x="5176762" y="365125"/>
            <a:ext cx="7015238" cy="1325563"/>
          </a:xfrm>
        </p:spPr>
        <p:txBody>
          <a:bodyPr/>
          <a:lstStyle/>
          <a:p>
            <a:pPr algn="ctr"/>
            <a:r>
              <a:rPr lang="en-US" dirty="0">
                <a:latin typeface="Phosphate Solid" panose="02000506050000020004" pitchFamily="2" charset="77"/>
                <a:cs typeface="Phosphate Solid" panose="02000506050000020004" pitchFamily="2" charset="77"/>
              </a:rPr>
              <a:t>Anthropocentrism</a:t>
            </a:r>
          </a:p>
        </p:txBody>
      </p:sp>
      <p:sp>
        <p:nvSpPr>
          <p:cNvPr id="4" name="Content Placeholder 3">
            <a:extLst>
              <a:ext uri="{FF2B5EF4-FFF2-40B4-BE49-F238E27FC236}">
                <a16:creationId xmlns:a16="http://schemas.microsoft.com/office/drawing/2014/main" id="{07D3FE29-0122-FE45-8BCE-61DD3331B07D}"/>
              </a:ext>
            </a:extLst>
          </p:cNvPr>
          <p:cNvSpPr>
            <a:spLocks noGrp="1"/>
          </p:cNvSpPr>
          <p:nvPr>
            <p:ph idx="1"/>
          </p:nvPr>
        </p:nvSpPr>
        <p:spPr>
          <a:xfrm>
            <a:off x="5968314" y="1825625"/>
            <a:ext cx="5647037" cy="4351338"/>
          </a:xfrm>
        </p:spPr>
        <p:txBody>
          <a:bodyPr/>
          <a:lstStyle/>
          <a:p>
            <a:pPr marL="0" indent="0" algn="just">
              <a:buNone/>
            </a:pPr>
            <a:r>
              <a:rPr lang="en-US" dirty="0">
                <a:latin typeface="Times New Roman" panose="02020603050405020304" pitchFamily="18" charset="0"/>
                <a:cs typeface="Times New Roman" panose="02020603050405020304" pitchFamily="18" charset="0"/>
              </a:rPr>
              <a:t>From Greek Ancient Greek: </a:t>
            </a:r>
            <a:r>
              <a:rPr lang="el-GR" dirty="0" err="1">
                <a:latin typeface="Times New Roman" panose="02020603050405020304" pitchFamily="18" charset="0"/>
                <a:cs typeface="Times New Roman" panose="02020603050405020304" pitchFamily="18" charset="0"/>
              </a:rPr>
              <a:t>ἄνθρωπος</a:t>
            </a:r>
            <a:r>
              <a:rPr lang="el-G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ánthrōpos</a:t>
            </a:r>
            <a:r>
              <a:rPr lang="en-US" dirty="0">
                <a:latin typeface="Times New Roman" panose="02020603050405020304" pitchFamily="18" charset="0"/>
                <a:cs typeface="Times New Roman" panose="02020603050405020304" pitchFamily="18" charset="0"/>
              </a:rPr>
              <a:t>, "human being"; and Ancient Greek: </a:t>
            </a:r>
            <a:r>
              <a:rPr lang="el-GR" dirty="0" err="1">
                <a:latin typeface="Times New Roman" panose="02020603050405020304" pitchFamily="18" charset="0"/>
                <a:cs typeface="Times New Roman" panose="02020603050405020304" pitchFamily="18" charset="0"/>
              </a:rPr>
              <a:t>κέντρον</a:t>
            </a:r>
            <a:r>
              <a:rPr lang="el-G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kéntron</a:t>
            </a:r>
            <a:r>
              <a:rPr lang="en-US" dirty="0">
                <a:latin typeface="Times New Roman" panose="02020603050405020304" pitchFamily="18" charset="0"/>
                <a:cs typeface="Times New Roman" panose="02020603050405020304" pitchFamily="18" charset="0"/>
              </a:rPr>
              <a:t>, "center") is the belief that human beings are the most important entity in the universe.</a:t>
            </a:r>
          </a:p>
        </p:txBody>
      </p:sp>
      <p:pic>
        <p:nvPicPr>
          <p:cNvPr id="6" name="Picture 5">
            <a:extLst>
              <a:ext uri="{FF2B5EF4-FFF2-40B4-BE49-F238E27FC236}">
                <a16:creationId xmlns:a16="http://schemas.microsoft.com/office/drawing/2014/main" id="{D4AE1B99-49E6-C144-84DD-14B0554434CC}"/>
              </a:ext>
            </a:extLst>
          </p:cNvPr>
          <p:cNvPicPr>
            <a:picLocks noChangeAspect="1"/>
          </p:cNvPicPr>
          <p:nvPr/>
        </p:nvPicPr>
        <p:blipFill>
          <a:blip r:embed="rId2"/>
          <a:stretch>
            <a:fillRect/>
          </a:stretch>
        </p:blipFill>
        <p:spPr>
          <a:xfrm>
            <a:off x="0" y="0"/>
            <a:ext cx="5176762" cy="6858000"/>
          </a:xfrm>
          <a:prstGeom prst="rect">
            <a:avLst/>
          </a:prstGeom>
        </p:spPr>
      </p:pic>
    </p:spTree>
    <p:extLst>
      <p:ext uri="{BB962C8B-B14F-4D97-AF65-F5344CB8AC3E}">
        <p14:creationId xmlns:p14="http://schemas.microsoft.com/office/powerpoint/2010/main" val="1458533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3CBAB1-1518-A545-A4F5-9E19058F5BB7}"/>
              </a:ext>
            </a:extLst>
          </p:cNvPr>
          <p:cNvPicPr>
            <a:picLocks noChangeAspect="1"/>
          </p:cNvPicPr>
          <p:nvPr/>
        </p:nvPicPr>
        <p:blipFill>
          <a:blip r:embed="rId2"/>
          <a:stretch>
            <a:fillRect/>
          </a:stretch>
        </p:blipFill>
        <p:spPr>
          <a:xfrm>
            <a:off x="-296563" y="518982"/>
            <a:ext cx="13366942" cy="5103341"/>
          </a:xfrm>
          <a:prstGeom prst="rect">
            <a:avLst/>
          </a:prstGeom>
        </p:spPr>
      </p:pic>
    </p:spTree>
    <p:extLst>
      <p:ext uri="{BB962C8B-B14F-4D97-AF65-F5344CB8AC3E}">
        <p14:creationId xmlns:p14="http://schemas.microsoft.com/office/powerpoint/2010/main" val="12119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F73074-F9E9-E946-8462-D77791B934D9}"/>
              </a:ext>
            </a:extLst>
          </p:cNvPr>
          <p:cNvPicPr>
            <a:picLocks noChangeAspect="1"/>
          </p:cNvPicPr>
          <p:nvPr/>
        </p:nvPicPr>
        <p:blipFill>
          <a:blip r:embed="rId2"/>
          <a:stretch>
            <a:fillRect/>
          </a:stretch>
        </p:blipFill>
        <p:spPr>
          <a:xfrm>
            <a:off x="0" y="-1270000"/>
            <a:ext cx="12192000" cy="8128000"/>
          </a:xfrm>
          <a:prstGeom prst="rect">
            <a:avLst/>
          </a:prstGeom>
        </p:spPr>
      </p:pic>
    </p:spTree>
    <p:extLst>
      <p:ext uri="{BB962C8B-B14F-4D97-AF65-F5344CB8AC3E}">
        <p14:creationId xmlns:p14="http://schemas.microsoft.com/office/powerpoint/2010/main" val="1213011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0BED4-B945-FF43-B3A1-8DC58990E4AF}"/>
              </a:ext>
            </a:extLst>
          </p:cNvPr>
          <p:cNvPicPr>
            <a:picLocks noChangeAspect="1"/>
          </p:cNvPicPr>
          <p:nvPr/>
        </p:nvPicPr>
        <p:blipFill>
          <a:blip r:embed="rId2"/>
          <a:stretch>
            <a:fillRect/>
          </a:stretch>
        </p:blipFill>
        <p:spPr>
          <a:xfrm>
            <a:off x="246791" y="154459"/>
            <a:ext cx="4337565" cy="6452576"/>
          </a:xfrm>
          <a:prstGeom prst="rect">
            <a:avLst/>
          </a:prstGeom>
        </p:spPr>
      </p:pic>
      <p:sp>
        <p:nvSpPr>
          <p:cNvPr id="6" name="Title 5">
            <a:extLst>
              <a:ext uri="{FF2B5EF4-FFF2-40B4-BE49-F238E27FC236}">
                <a16:creationId xmlns:a16="http://schemas.microsoft.com/office/drawing/2014/main" id="{A5806E88-D9CA-4A48-8E83-BC3F0FB8BFE9}"/>
              </a:ext>
            </a:extLst>
          </p:cNvPr>
          <p:cNvSpPr>
            <a:spLocks noGrp="1"/>
          </p:cNvSpPr>
          <p:nvPr>
            <p:ph type="title"/>
          </p:nvPr>
        </p:nvSpPr>
        <p:spPr>
          <a:xfrm>
            <a:off x="5078627" y="1791730"/>
            <a:ext cx="6450227" cy="2594919"/>
          </a:xfrm>
        </p:spPr>
        <p:txBody>
          <a:bodyPr>
            <a:normAutofit fontScale="90000"/>
          </a:bodyPr>
          <a:lstStyle/>
          <a:p>
            <a:r>
              <a:rPr lang="en-US" sz="4000" dirty="0">
                <a:latin typeface="Times New Roman" panose="02020603050405020304" pitchFamily="18" charset="0"/>
                <a:cs typeface="Times New Roman" panose="02020603050405020304" pitchFamily="18" charset="0"/>
              </a:rPr>
              <a:t>“If we could communicate with the gnat, we would learn that he likewise flies through the air with the same solemnity, that he feels the flying center of the universe within himself.”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F5C1E9C-B63F-AB47-8A22-049B0296FED8}"/>
              </a:ext>
            </a:extLst>
          </p:cNvPr>
          <p:cNvSpPr txBox="1"/>
          <p:nvPr/>
        </p:nvSpPr>
        <p:spPr>
          <a:xfrm>
            <a:off x="6919784" y="4831492"/>
            <a:ext cx="4720281"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Nietzsche, </a:t>
            </a:r>
          </a:p>
          <a:p>
            <a:r>
              <a:rPr lang="en-US" sz="2000" dirty="0">
                <a:latin typeface="Times New Roman" panose="02020603050405020304" pitchFamily="18" charset="0"/>
                <a:cs typeface="Times New Roman" panose="02020603050405020304" pitchFamily="18" charset="0"/>
              </a:rPr>
              <a:t>“On Truth and Lies in an Nonmoral Sense,” 1873</a:t>
            </a:r>
          </a:p>
        </p:txBody>
      </p:sp>
    </p:spTree>
    <p:extLst>
      <p:ext uri="{BB962C8B-B14F-4D97-AF65-F5344CB8AC3E}">
        <p14:creationId xmlns:p14="http://schemas.microsoft.com/office/powerpoint/2010/main" val="156147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0C84E0-3AE3-314A-9F9C-5D9F5DE099D7}"/>
              </a:ext>
            </a:extLst>
          </p:cNvPr>
          <p:cNvSpPr>
            <a:spLocks noGrp="1"/>
          </p:cNvSpPr>
          <p:nvPr>
            <p:ph idx="1"/>
          </p:nvPr>
        </p:nvSpPr>
        <p:spPr>
          <a:xfrm>
            <a:off x="5622324" y="988541"/>
            <a:ext cx="6128952" cy="5188422"/>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It is the same with the human as with the tree. The more it aspires to the height and the light, the more its roots strive earthward, downward, into the dark, the depths…</a:t>
            </a:r>
          </a:p>
          <a:p>
            <a:pPr marL="0" indent="0">
              <a:buNone/>
            </a:pPr>
            <a:endParaRPr lang="en-US" sz="4000" dirty="0">
              <a:latin typeface="Times New Roman" panose="02020603050405020304" pitchFamily="18" charset="0"/>
              <a:cs typeface="Times New Roman" panose="02020603050405020304" pitchFamily="18" charset="0"/>
            </a:endParaRPr>
          </a:p>
          <a:p>
            <a:pPr marL="0" indent="0" algn="r">
              <a:buNone/>
            </a:pPr>
            <a:r>
              <a:rPr lang="en-US" sz="2000" dirty="0">
                <a:latin typeface="Times New Roman" panose="02020603050405020304" pitchFamily="18" charset="0"/>
                <a:cs typeface="Times New Roman" panose="02020603050405020304" pitchFamily="18" charset="0"/>
              </a:rPr>
              <a:t>Nietzsche, </a:t>
            </a:r>
            <a:r>
              <a:rPr lang="en-US" sz="2000" i="1" dirty="0">
                <a:latin typeface="Times New Roman" panose="02020603050405020304" pitchFamily="18" charset="0"/>
                <a:cs typeface="Times New Roman" panose="02020603050405020304" pitchFamily="18" charset="0"/>
              </a:rPr>
              <a:t>Thus Spoke Zarathustra, 1885</a:t>
            </a:r>
          </a:p>
        </p:txBody>
      </p:sp>
      <p:pic>
        <p:nvPicPr>
          <p:cNvPr id="7" name="Picture 6">
            <a:extLst>
              <a:ext uri="{FF2B5EF4-FFF2-40B4-BE49-F238E27FC236}">
                <a16:creationId xmlns:a16="http://schemas.microsoft.com/office/drawing/2014/main" id="{0A53AA96-DC53-7141-AEC5-F086BEEFD39C}"/>
              </a:ext>
            </a:extLst>
          </p:cNvPr>
          <p:cNvPicPr>
            <a:picLocks noChangeAspect="1"/>
          </p:cNvPicPr>
          <p:nvPr/>
        </p:nvPicPr>
        <p:blipFill>
          <a:blip r:embed="rId2"/>
          <a:stretch>
            <a:fillRect/>
          </a:stretch>
        </p:blipFill>
        <p:spPr>
          <a:xfrm>
            <a:off x="0" y="0"/>
            <a:ext cx="5090984" cy="6890516"/>
          </a:xfrm>
          <a:prstGeom prst="rect">
            <a:avLst/>
          </a:prstGeom>
        </p:spPr>
      </p:pic>
    </p:spTree>
    <p:extLst>
      <p:ext uri="{BB962C8B-B14F-4D97-AF65-F5344CB8AC3E}">
        <p14:creationId xmlns:p14="http://schemas.microsoft.com/office/powerpoint/2010/main" val="748285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80780-C867-664E-BAEF-6F381F6E9D59}"/>
              </a:ext>
            </a:extLst>
          </p:cNvPr>
          <p:cNvSpPr>
            <a:spLocks noGrp="1"/>
          </p:cNvSpPr>
          <p:nvPr>
            <p:ph idx="1"/>
          </p:nvPr>
        </p:nvSpPr>
        <p:spPr>
          <a:xfrm>
            <a:off x="4930347" y="1112108"/>
            <a:ext cx="6598508" cy="4609070"/>
          </a:xfrm>
        </p:spPr>
        <p:txBody>
          <a:bodyPr>
            <a:normAutofit/>
          </a:bodyPr>
          <a:lstStyle/>
          <a:p>
            <a:pPr marL="0" indent="0" algn="just">
              <a:buNone/>
            </a:pPr>
            <a:r>
              <a:rPr lang="en-US" sz="2400" dirty="0">
                <a:latin typeface="Times New Roman" panose="02020603050405020304" pitchFamily="18" charset="0"/>
                <a:cs typeface="Times New Roman" panose="02020603050405020304" pitchFamily="18" charset="0"/>
              </a:rPr>
              <a:t>I beseech you, my brothers, </a:t>
            </a:r>
            <a:r>
              <a:rPr lang="en-US" sz="2400" i="1" dirty="0">
                <a:latin typeface="Times New Roman" panose="02020603050405020304" pitchFamily="18" charset="0"/>
                <a:cs typeface="Times New Roman" panose="02020603050405020304" pitchFamily="18" charset="0"/>
              </a:rPr>
              <a:t>remain loyal to the earth, </a:t>
            </a:r>
            <a:r>
              <a:rPr lang="en-US" sz="2400" dirty="0">
                <a:latin typeface="Times New Roman" panose="02020603050405020304" pitchFamily="18" charset="0"/>
                <a:cs typeface="Times New Roman" panose="02020603050405020304" pitchFamily="18" charset="0"/>
              </a:rPr>
              <a:t>and do not believe those who speak to you of otherworldly hopes! Poison-mixers are they, whether they know it or not. Despisers of life are they, decaying and poisoned themselves, of whom the earth is weary: so let them go.</a:t>
            </a:r>
          </a:p>
          <a:p>
            <a:pPr marL="0" indent="0" algn="just">
              <a:buNone/>
            </a:pPr>
            <a:r>
              <a:rPr lang="en-US" sz="2400" dirty="0">
                <a:latin typeface="Times New Roman" panose="02020603050405020304" pitchFamily="18" charset="0"/>
                <a:cs typeface="Times New Roman" panose="02020603050405020304" pitchFamily="18" charset="0"/>
              </a:rPr>
              <a:t>"Once the sin against God was the greatest sin; but God died, and these sinners died with him. To sin against the earth is now the most dreadful thing.”</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r">
              <a:buNone/>
            </a:pPr>
            <a:r>
              <a:rPr lang="en-US" sz="2400" dirty="0">
                <a:latin typeface="Times New Roman" panose="02020603050405020304" pitchFamily="18" charset="0"/>
                <a:cs typeface="Times New Roman" panose="02020603050405020304" pitchFamily="18" charset="0"/>
              </a:rPr>
              <a:t>Nietzsche, </a:t>
            </a:r>
            <a:r>
              <a:rPr lang="en-US" sz="2400" i="1" dirty="0">
                <a:latin typeface="Times New Roman" panose="02020603050405020304" pitchFamily="18" charset="0"/>
                <a:cs typeface="Times New Roman" panose="02020603050405020304" pitchFamily="18" charset="0"/>
              </a:rPr>
              <a:t>Thus Spoke Zarathustra, 1885</a:t>
            </a:r>
          </a:p>
          <a:p>
            <a:pPr marL="0" indent="0" algn="just">
              <a:buNone/>
            </a:pPr>
            <a:endParaRPr lang="en-US"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D5A82E-7DE4-1447-9F8B-ED653B5214BC}"/>
              </a:ext>
            </a:extLst>
          </p:cNvPr>
          <p:cNvPicPr>
            <a:picLocks noChangeAspect="1"/>
          </p:cNvPicPr>
          <p:nvPr/>
        </p:nvPicPr>
        <p:blipFill>
          <a:blip r:embed="rId2"/>
          <a:stretch>
            <a:fillRect/>
          </a:stretch>
        </p:blipFill>
        <p:spPr>
          <a:xfrm>
            <a:off x="561203" y="378940"/>
            <a:ext cx="3961370" cy="5855938"/>
          </a:xfrm>
          <a:prstGeom prst="rect">
            <a:avLst/>
          </a:prstGeom>
        </p:spPr>
      </p:pic>
    </p:spTree>
    <p:extLst>
      <p:ext uri="{BB962C8B-B14F-4D97-AF65-F5344CB8AC3E}">
        <p14:creationId xmlns:p14="http://schemas.microsoft.com/office/powerpoint/2010/main" val="1670255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C4857-FAC0-DA45-B2EF-E3DD766FEF34}"/>
              </a:ext>
            </a:extLst>
          </p:cNvPr>
          <p:cNvSpPr>
            <a:spLocks noGrp="1"/>
          </p:cNvSpPr>
          <p:nvPr>
            <p:ph idx="1"/>
          </p:nvPr>
        </p:nvSpPr>
        <p:spPr>
          <a:xfrm>
            <a:off x="5338119" y="605481"/>
            <a:ext cx="6227805" cy="4188941"/>
          </a:xfrm>
        </p:spPr>
        <p:txBody>
          <a:bodyPr>
            <a:normAutofit fontScale="92500" lnSpcReduction="20000"/>
          </a:bodyPr>
          <a:lstStyle/>
          <a:p>
            <a:pPr marL="0" indent="0" algn="just">
              <a:buNone/>
            </a:pPr>
            <a:r>
              <a:rPr lang="en-US" sz="3500" dirty="0">
                <a:latin typeface="Times New Roman" panose="02020603050405020304" pitchFamily="18" charset="0"/>
                <a:cs typeface="Times New Roman" panose="02020603050405020304" pitchFamily="18" charset="0"/>
              </a:rPr>
              <a:t>The “kingdom of heaven” is a state of the heart—not something that is to come “above the earth” or “after death.”</a:t>
            </a:r>
          </a:p>
          <a:p>
            <a:pPr marL="0" indent="0" algn="just">
              <a:buNone/>
            </a:pPr>
            <a:endParaRPr lang="en-US" sz="3500" dirty="0">
              <a:latin typeface="Times New Roman" panose="02020603050405020304" pitchFamily="18" charset="0"/>
              <a:cs typeface="Times New Roman" panose="02020603050405020304" pitchFamily="18" charset="0"/>
            </a:endParaRPr>
          </a:p>
          <a:p>
            <a:pPr marL="0" indent="0" algn="just">
              <a:buNone/>
            </a:pPr>
            <a:r>
              <a:rPr lang="en-US" sz="3500" dirty="0">
                <a:latin typeface="Times New Roman" panose="02020603050405020304" pitchFamily="18" charset="0"/>
                <a:cs typeface="Times New Roman" panose="02020603050405020304" pitchFamily="18" charset="0"/>
              </a:rPr>
              <a:t>The “kingdom of God” is nothing that one expects; it has no yesterday and no day after tomorrow, it will not come in “a thousand years”—it is an experience of the heart; it is everywhere, it is nowhere. </a:t>
            </a:r>
          </a:p>
          <a:p>
            <a:pPr marL="0" indent="0">
              <a:buNone/>
            </a:pPr>
            <a:endParaRPr lang="en-US" dirty="0"/>
          </a:p>
        </p:txBody>
      </p:sp>
      <p:pic>
        <p:nvPicPr>
          <p:cNvPr id="5" name="Picture 4">
            <a:extLst>
              <a:ext uri="{FF2B5EF4-FFF2-40B4-BE49-F238E27FC236}">
                <a16:creationId xmlns:a16="http://schemas.microsoft.com/office/drawing/2014/main" id="{A8B55599-1C3A-9342-B565-B369542E549D}"/>
              </a:ext>
            </a:extLst>
          </p:cNvPr>
          <p:cNvPicPr>
            <a:picLocks noChangeAspect="1"/>
          </p:cNvPicPr>
          <p:nvPr/>
        </p:nvPicPr>
        <p:blipFill>
          <a:blip r:embed="rId2"/>
          <a:stretch>
            <a:fillRect/>
          </a:stretch>
        </p:blipFill>
        <p:spPr>
          <a:xfrm>
            <a:off x="229801" y="379456"/>
            <a:ext cx="4787900" cy="4838700"/>
          </a:xfrm>
          <a:prstGeom prst="rect">
            <a:avLst/>
          </a:prstGeom>
        </p:spPr>
      </p:pic>
      <p:sp>
        <p:nvSpPr>
          <p:cNvPr id="4" name="TextBox 3">
            <a:extLst>
              <a:ext uri="{FF2B5EF4-FFF2-40B4-BE49-F238E27FC236}">
                <a16:creationId xmlns:a16="http://schemas.microsoft.com/office/drawing/2014/main" id="{87D15098-9583-2244-A3B6-3C7F18B361D4}"/>
              </a:ext>
            </a:extLst>
          </p:cNvPr>
          <p:cNvSpPr txBox="1"/>
          <p:nvPr/>
        </p:nvSpPr>
        <p:spPr>
          <a:xfrm>
            <a:off x="8106031" y="5218156"/>
            <a:ext cx="345989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Nietzsche, </a:t>
            </a:r>
            <a:r>
              <a:rPr lang="en-US" i="1" dirty="0">
                <a:latin typeface="Times New Roman" panose="02020603050405020304" pitchFamily="18" charset="0"/>
                <a:cs typeface="Times New Roman" panose="02020603050405020304" pitchFamily="18" charset="0"/>
              </a:rPr>
              <a:t>The Antichrist. 1888</a:t>
            </a:r>
          </a:p>
          <a:p>
            <a:endParaRPr lang="en-US" dirty="0"/>
          </a:p>
        </p:txBody>
      </p:sp>
    </p:spTree>
    <p:extLst>
      <p:ext uri="{BB962C8B-B14F-4D97-AF65-F5344CB8AC3E}">
        <p14:creationId xmlns:p14="http://schemas.microsoft.com/office/powerpoint/2010/main" val="1914240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C4857-FAC0-DA45-B2EF-E3DD766FEF34}"/>
              </a:ext>
            </a:extLst>
          </p:cNvPr>
          <p:cNvSpPr>
            <a:spLocks noGrp="1"/>
          </p:cNvSpPr>
          <p:nvPr>
            <p:ph idx="1"/>
          </p:nvPr>
        </p:nvSpPr>
        <p:spPr>
          <a:xfrm>
            <a:off x="5053915" y="721839"/>
            <a:ext cx="6647934" cy="5024053"/>
          </a:xfrm>
        </p:spPr>
        <p:txBody>
          <a:bodyPr>
            <a:normAutofit fontScale="77500" lnSpcReduction="20000"/>
          </a:bodyPr>
          <a:lstStyle/>
          <a:p>
            <a:pPr marL="0" indent="0" algn="just">
              <a:buNone/>
            </a:pPr>
            <a:r>
              <a:rPr lang="en-US" sz="3100" dirty="0">
                <a:latin typeface="Times New Roman" panose="02020603050405020304" pitchFamily="18" charset="0"/>
                <a:cs typeface="Times New Roman" panose="02020603050405020304" pitchFamily="18" charset="0"/>
              </a:rPr>
              <a:t>I go back, I tell the </a:t>
            </a:r>
            <a:r>
              <a:rPr lang="en-US" sz="3100" i="1" dirty="0">
                <a:latin typeface="Times New Roman" panose="02020603050405020304" pitchFamily="18" charset="0"/>
                <a:cs typeface="Times New Roman" panose="02020603050405020304" pitchFamily="18" charset="0"/>
              </a:rPr>
              <a:t>genuine</a:t>
            </a:r>
            <a:r>
              <a:rPr lang="en-US" sz="3100" dirty="0">
                <a:latin typeface="Times New Roman" panose="02020603050405020304" pitchFamily="18" charset="0"/>
                <a:cs typeface="Times New Roman" panose="02020603050405020304" pitchFamily="18" charset="0"/>
              </a:rPr>
              <a:t> history of Christianity. The very word “Christianity” is a misunderstanding: in truth, there was only </a:t>
            </a:r>
            <a:r>
              <a:rPr lang="en-US" sz="3100" i="1" dirty="0">
                <a:latin typeface="Times New Roman" panose="02020603050405020304" pitchFamily="18" charset="0"/>
                <a:cs typeface="Times New Roman" panose="02020603050405020304" pitchFamily="18" charset="0"/>
              </a:rPr>
              <a:t>one </a:t>
            </a:r>
            <a:r>
              <a:rPr lang="en-US" sz="3100" dirty="0">
                <a:latin typeface="Times New Roman" panose="02020603050405020304" pitchFamily="18" charset="0"/>
                <a:cs typeface="Times New Roman" panose="02020603050405020304" pitchFamily="18" charset="0"/>
              </a:rPr>
              <a:t>Christian, and he died on the cross. </a:t>
            </a:r>
          </a:p>
          <a:p>
            <a:pPr marL="0" indent="0" algn="just">
              <a:buNone/>
            </a:pPr>
            <a:endParaRPr lang="en-US" sz="3100" dirty="0">
              <a:latin typeface="Times New Roman" panose="02020603050405020304" pitchFamily="18" charset="0"/>
              <a:cs typeface="Times New Roman" panose="02020603050405020304" pitchFamily="18" charset="0"/>
            </a:endParaRPr>
          </a:p>
          <a:p>
            <a:pPr marL="0" indent="0" algn="just">
              <a:buNone/>
            </a:pPr>
            <a:r>
              <a:rPr lang="en-US" sz="3100" dirty="0">
                <a:latin typeface="Times New Roman" panose="02020603050405020304" pitchFamily="18" charset="0"/>
                <a:cs typeface="Times New Roman" panose="02020603050405020304" pitchFamily="18" charset="0"/>
              </a:rPr>
              <a:t>It is false to the point of nonsense to find the mark of the Christian in a “faith,” for instance, in the faith in redemption through Christ: only Christian </a:t>
            </a:r>
            <a:r>
              <a:rPr lang="en-US" sz="3100" i="1" dirty="0">
                <a:latin typeface="Times New Roman" panose="02020603050405020304" pitchFamily="18" charset="0"/>
                <a:cs typeface="Times New Roman" panose="02020603050405020304" pitchFamily="18" charset="0"/>
              </a:rPr>
              <a:t>practice</a:t>
            </a:r>
            <a:r>
              <a:rPr lang="en-US" sz="3100" dirty="0">
                <a:latin typeface="Times New Roman" panose="02020603050405020304" pitchFamily="18" charset="0"/>
                <a:cs typeface="Times New Roman" panose="02020603050405020304" pitchFamily="18" charset="0"/>
              </a:rPr>
              <a:t>, a life such as he </a:t>
            </a:r>
            <a:r>
              <a:rPr lang="en-US" sz="3100" i="1" dirty="0">
                <a:latin typeface="Times New Roman" panose="02020603050405020304" pitchFamily="18" charset="0"/>
                <a:cs typeface="Times New Roman" panose="02020603050405020304" pitchFamily="18" charset="0"/>
              </a:rPr>
              <a:t>lived</a:t>
            </a:r>
            <a:r>
              <a:rPr lang="en-US" sz="3100" dirty="0">
                <a:latin typeface="Times New Roman" panose="02020603050405020304" pitchFamily="18" charset="0"/>
                <a:cs typeface="Times New Roman" panose="02020603050405020304" pitchFamily="18" charset="0"/>
              </a:rPr>
              <a:t> who died on the cross, is Christian.</a:t>
            </a:r>
          </a:p>
          <a:p>
            <a:pPr marL="0" indent="0" algn="just">
              <a:buNone/>
            </a:pPr>
            <a:endParaRPr lang="en-US" sz="3100" dirty="0">
              <a:latin typeface="Times New Roman" panose="02020603050405020304" pitchFamily="18" charset="0"/>
              <a:cs typeface="Times New Roman" panose="02020603050405020304" pitchFamily="18" charset="0"/>
            </a:endParaRPr>
          </a:p>
          <a:p>
            <a:pPr marL="0" indent="0" algn="just">
              <a:buNone/>
            </a:pPr>
            <a:r>
              <a:rPr lang="en-US" sz="3100" dirty="0">
                <a:latin typeface="Times New Roman" panose="02020603050405020304" pitchFamily="18" charset="0"/>
                <a:cs typeface="Times New Roman" panose="02020603050405020304" pitchFamily="18" charset="0"/>
              </a:rPr>
              <a:t>Such a life is still possible today, for certain people even necessary: genuine, original Christianity will be possible at all times. Not a faith, but a doing; above all, a </a:t>
            </a:r>
            <a:r>
              <a:rPr lang="en-US" sz="3100" i="1" dirty="0">
                <a:latin typeface="Times New Roman" panose="02020603050405020304" pitchFamily="18" charset="0"/>
                <a:cs typeface="Times New Roman" panose="02020603050405020304" pitchFamily="18" charset="0"/>
              </a:rPr>
              <a:t>not </a:t>
            </a:r>
            <a:r>
              <a:rPr lang="en-US" sz="3100" dirty="0">
                <a:latin typeface="Times New Roman" panose="02020603050405020304" pitchFamily="18" charset="0"/>
                <a:cs typeface="Times New Roman" panose="02020603050405020304" pitchFamily="18" charset="0"/>
              </a:rPr>
              <a:t>doing of many things, another state of </a:t>
            </a:r>
            <a:r>
              <a:rPr lang="en-US" sz="3100" i="1" dirty="0">
                <a:latin typeface="Times New Roman" panose="02020603050405020304" pitchFamily="18" charset="0"/>
                <a:cs typeface="Times New Roman" panose="02020603050405020304" pitchFamily="18" charset="0"/>
              </a:rPr>
              <a:t>being</a:t>
            </a:r>
            <a:r>
              <a:rPr lang="en-US" sz="3100" dirty="0">
                <a:latin typeface="Times New Roman" panose="02020603050405020304" pitchFamily="18" charset="0"/>
                <a:cs typeface="Times New Roman" panose="02020603050405020304" pitchFamily="18" charset="0"/>
              </a:rPr>
              <a:t>. </a:t>
            </a:r>
          </a:p>
          <a:p>
            <a:pPr marL="0" indent="0">
              <a:buNone/>
            </a:pPr>
            <a:endParaRPr lang="en-US" dirty="0"/>
          </a:p>
        </p:txBody>
      </p:sp>
      <p:pic>
        <p:nvPicPr>
          <p:cNvPr id="9" name="Picture 8">
            <a:extLst>
              <a:ext uri="{FF2B5EF4-FFF2-40B4-BE49-F238E27FC236}">
                <a16:creationId xmlns:a16="http://schemas.microsoft.com/office/drawing/2014/main" id="{BDCA9983-FAE7-8E46-8E37-79897905DBC6}"/>
              </a:ext>
            </a:extLst>
          </p:cNvPr>
          <p:cNvPicPr>
            <a:picLocks noChangeAspect="1"/>
          </p:cNvPicPr>
          <p:nvPr/>
        </p:nvPicPr>
        <p:blipFill>
          <a:blip r:embed="rId2"/>
          <a:stretch>
            <a:fillRect/>
          </a:stretch>
        </p:blipFill>
        <p:spPr>
          <a:xfrm>
            <a:off x="0" y="0"/>
            <a:ext cx="4852035" cy="6858000"/>
          </a:xfrm>
          <a:prstGeom prst="rect">
            <a:avLst/>
          </a:prstGeom>
        </p:spPr>
      </p:pic>
      <p:sp>
        <p:nvSpPr>
          <p:cNvPr id="10" name="TextBox 9">
            <a:extLst>
              <a:ext uri="{FF2B5EF4-FFF2-40B4-BE49-F238E27FC236}">
                <a16:creationId xmlns:a16="http://schemas.microsoft.com/office/drawing/2014/main" id="{9B378F35-09B6-B745-B704-FF6BA449D2D4}"/>
              </a:ext>
            </a:extLst>
          </p:cNvPr>
          <p:cNvSpPr txBox="1"/>
          <p:nvPr/>
        </p:nvSpPr>
        <p:spPr>
          <a:xfrm>
            <a:off x="7982465" y="5968314"/>
            <a:ext cx="30979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Nietzsche, </a:t>
            </a:r>
            <a:r>
              <a:rPr lang="en-US" i="1" dirty="0">
                <a:latin typeface="Times New Roman" panose="02020603050405020304" pitchFamily="18" charset="0"/>
                <a:cs typeface="Times New Roman" panose="02020603050405020304" pitchFamily="18" charset="0"/>
              </a:rPr>
              <a:t>The Antichrist. 1888</a:t>
            </a:r>
          </a:p>
          <a:p>
            <a:endParaRPr lang="en-US" dirty="0"/>
          </a:p>
        </p:txBody>
      </p:sp>
    </p:spTree>
    <p:extLst>
      <p:ext uri="{BB962C8B-B14F-4D97-AF65-F5344CB8AC3E}">
        <p14:creationId xmlns:p14="http://schemas.microsoft.com/office/powerpoint/2010/main" val="2242895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C8EC-4FB2-2648-9247-25F77D3F54B1}"/>
              </a:ext>
            </a:extLst>
          </p:cNvPr>
          <p:cNvSpPr>
            <a:spLocks noGrp="1"/>
          </p:cNvSpPr>
          <p:nvPr>
            <p:ph type="title"/>
          </p:nvPr>
        </p:nvSpPr>
        <p:spPr>
          <a:xfrm>
            <a:off x="5900788" y="160639"/>
            <a:ext cx="6291212" cy="1260388"/>
          </a:xfrm>
        </p:spPr>
        <p:txBody>
          <a:bodyPr>
            <a:normAutofit/>
          </a:bodyPr>
          <a:lstStyle/>
          <a:p>
            <a:pPr algn="ctr"/>
            <a:r>
              <a:rPr lang="en-US" sz="4800" dirty="0">
                <a:latin typeface="Phosphate Solid" panose="02000506050000020004" pitchFamily="2" charset="77"/>
                <a:cs typeface="Phosphate Solid" panose="02000506050000020004" pitchFamily="2" charset="77"/>
              </a:rPr>
              <a:t>The Land Ethic</a:t>
            </a:r>
          </a:p>
        </p:txBody>
      </p:sp>
      <p:sp>
        <p:nvSpPr>
          <p:cNvPr id="3" name="Content Placeholder 2">
            <a:extLst>
              <a:ext uri="{FF2B5EF4-FFF2-40B4-BE49-F238E27FC236}">
                <a16:creationId xmlns:a16="http://schemas.microsoft.com/office/drawing/2014/main" id="{38D8DEAB-02D4-3342-9AF1-DFDF083BFAEE}"/>
              </a:ext>
            </a:extLst>
          </p:cNvPr>
          <p:cNvSpPr>
            <a:spLocks noGrp="1"/>
          </p:cNvSpPr>
          <p:nvPr>
            <p:ph idx="1"/>
          </p:nvPr>
        </p:nvSpPr>
        <p:spPr>
          <a:xfrm>
            <a:off x="6820930" y="1825625"/>
            <a:ext cx="4532870" cy="4351338"/>
          </a:xfrm>
        </p:spPr>
        <p:txBody>
          <a:bodyPr/>
          <a:lstStyle/>
          <a:p>
            <a:pPr marL="0" indent="0">
              <a:buNone/>
            </a:pPr>
            <a:r>
              <a:rPr lang="en-US" sz="3200" dirty="0">
                <a:latin typeface="Times New Roman" panose="02020603050405020304" pitchFamily="18" charset="0"/>
                <a:cs typeface="Times New Roman" panose="02020603050405020304" pitchFamily="18" charset="0"/>
              </a:rPr>
              <a:t>“A land ethic changes the role of </a:t>
            </a:r>
            <a:r>
              <a:rPr lang="en-US" sz="3200" i="1" dirty="0">
                <a:latin typeface="Times New Roman" panose="02020603050405020304" pitchFamily="18" charset="0"/>
                <a:cs typeface="Times New Roman" panose="02020603050405020304" pitchFamily="18" charset="0"/>
              </a:rPr>
              <a:t>Homo sapiens</a:t>
            </a:r>
            <a:r>
              <a:rPr lang="en-US" sz="3200" dirty="0">
                <a:latin typeface="Times New Roman" panose="02020603050405020304" pitchFamily="18" charset="0"/>
                <a:cs typeface="Times New Roman" panose="02020603050405020304" pitchFamily="18" charset="0"/>
              </a:rPr>
              <a:t> from conqueror of the land-community to plain member and citizen of it.” </a:t>
            </a:r>
          </a:p>
          <a:p>
            <a:pPr marL="0" indent="0">
              <a:buNone/>
            </a:pPr>
            <a:endParaRPr lang="en-US" dirty="0">
              <a:latin typeface="Times New Roman" panose="02020603050405020304" pitchFamily="18" charset="0"/>
              <a:cs typeface="Times New Roman" panose="02020603050405020304" pitchFamily="18" charset="0"/>
            </a:endParaRPr>
          </a:p>
          <a:p>
            <a:pPr marL="0" indent="0" algn="r">
              <a:buNone/>
            </a:pPr>
            <a:r>
              <a:rPr lang="en-US" sz="2400" dirty="0">
                <a:latin typeface="Times New Roman" panose="02020603050405020304" pitchFamily="18" charset="0"/>
                <a:cs typeface="Times New Roman" panose="02020603050405020304" pitchFamily="18" charset="0"/>
              </a:rPr>
              <a:t>Aldo Leopold, </a:t>
            </a:r>
          </a:p>
          <a:p>
            <a:pPr marL="0" indent="0" algn="r">
              <a:buNone/>
            </a:pPr>
            <a:r>
              <a:rPr lang="en-US" sz="2400" i="1" dirty="0">
                <a:latin typeface="Times New Roman" panose="02020603050405020304" pitchFamily="18" charset="0"/>
                <a:cs typeface="Times New Roman" panose="02020603050405020304" pitchFamily="18" charset="0"/>
              </a:rPr>
              <a:t>A Sand County Almanac</a:t>
            </a:r>
            <a:r>
              <a:rPr lang="en-US" sz="2400" dirty="0">
                <a:latin typeface="Times New Roman" panose="02020603050405020304" pitchFamily="18" charset="0"/>
                <a:cs typeface="Times New Roman" panose="02020603050405020304" pitchFamily="18" charset="0"/>
              </a:rPr>
              <a:t>, 1949.</a:t>
            </a:r>
          </a:p>
        </p:txBody>
      </p:sp>
      <p:pic>
        <p:nvPicPr>
          <p:cNvPr id="7" name="Picture 6">
            <a:extLst>
              <a:ext uri="{FF2B5EF4-FFF2-40B4-BE49-F238E27FC236}">
                <a16:creationId xmlns:a16="http://schemas.microsoft.com/office/drawing/2014/main" id="{B1D5EAB5-B648-4D47-8606-7FD8C96B0D7F}"/>
              </a:ext>
            </a:extLst>
          </p:cNvPr>
          <p:cNvPicPr>
            <a:picLocks noChangeAspect="1"/>
          </p:cNvPicPr>
          <p:nvPr/>
        </p:nvPicPr>
        <p:blipFill>
          <a:blip r:embed="rId2"/>
          <a:stretch>
            <a:fillRect/>
          </a:stretch>
        </p:blipFill>
        <p:spPr>
          <a:xfrm>
            <a:off x="0" y="-22954"/>
            <a:ext cx="5900788" cy="6858000"/>
          </a:xfrm>
          <a:prstGeom prst="rect">
            <a:avLst/>
          </a:prstGeom>
        </p:spPr>
      </p:pic>
    </p:spTree>
    <p:extLst>
      <p:ext uri="{BB962C8B-B14F-4D97-AF65-F5344CB8AC3E}">
        <p14:creationId xmlns:p14="http://schemas.microsoft.com/office/powerpoint/2010/main" val="3822622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DB4F-6E96-0848-9D6D-35F92E637F1D}"/>
              </a:ext>
            </a:extLst>
          </p:cNvPr>
          <p:cNvSpPr>
            <a:spLocks noGrp="1"/>
          </p:cNvSpPr>
          <p:nvPr>
            <p:ph type="title"/>
          </p:nvPr>
        </p:nvSpPr>
        <p:spPr>
          <a:xfrm>
            <a:off x="5387546" y="365125"/>
            <a:ext cx="5966254" cy="1325563"/>
          </a:xfrm>
        </p:spPr>
        <p:txBody>
          <a:bodyPr>
            <a:normAutofit/>
          </a:bodyPr>
          <a:lstStyle/>
          <a:p>
            <a:pPr algn="ctr"/>
            <a:r>
              <a:rPr lang="en-US" sz="6600" dirty="0">
                <a:latin typeface="Phosphate Solid" panose="02000506050000020004" pitchFamily="2" charset="77"/>
                <a:cs typeface="Phosphate Solid" panose="02000506050000020004" pitchFamily="2" charset="77"/>
              </a:rPr>
              <a:t>Deep Ecology</a:t>
            </a:r>
          </a:p>
        </p:txBody>
      </p:sp>
      <p:sp>
        <p:nvSpPr>
          <p:cNvPr id="8" name="Content Placeholder 7">
            <a:extLst>
              <a:ext uri="{FF2B5EF4-FFF2-40B4-BE49-F238E27FC236}">
                <a16:creationId xmlns:a16="http://schemas.microsoft.com/office/drawing/2014/main" id="{E65B8BBE-F807-0E40-BA5A-23532E1A0CAD}"/>
              </a:ext>
            </a:extLst>
          </p:cNvPr>
          <p:cNvSpPr>
            <a:spLocks noGrp="1"/>
          </p:cNvSpPr>
          <p:nvPr>
            <p:ph idx="1"/>
          </p:nvPr>
        </p:nvSpPr>
        <p:spPr>
          <a:xfrm>
            <a:off x="5387546" y="1825625"/>
            <a:ext cx="6400800" cy="4351338"/>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In 1972, Arne </a:t>
            </a:r>
            <a:r>
              <a:rPr lang="en-US" dirty="0" err="1">
                <a:latin typeface="Times New Roman" panose="02020603050405020304" pitchFamily="18" charset="0"/>
                <a:cs typeface="Times New Roman" panose="02020603050405020304" pitchFamily="18" charset="0"/>
              </a:rPr>
              <a:t>Naess</a:t>
            </a:r>
            <a:r>
              <a:rPr lang="en-US" dirty="0">
                <a:latin typeface="Times New Roman" panose="02020603050405020304" pitchFamily="18" charset="0"/>
                <a:cs typeface="Times New Roman" panose="02020603050405020304" pitchFamily="18" charset="0"/>
              </a:rPr>
              <a:t> coined the term “deep ecology”, which he contrasted with “shallow ecology”: to him, “present human interference with the nonhuman world is excessive, and the situation is rapidly worsening” and all the answers that had been found at the time were superficial and anthropocentric. They addressed the symptoms rather than the causes, and aimed to perpetuate the human race’s domination of the earth.</a:t>
            </a:r>
          </a:p>
        </p:txBody>
      </p:sp>
      <p:pic>
        <p:nvPicPr>
          <p:cNvPr id="10" name="Picture 9">
            <a:extLst>
              <a:ext uri="{FF2B5EF4-FFF2-40B4-BE49-F238E27FC236}">
                <a16:creationId xmlns:a16="http://schemas.microsoft.com/office/drawing/2014/main" id="{246CFF76-551B-B24C-8070-D80786E4AE10}"/>
              </a:ext>
            </a:extLst>
          </p:cNvPr>
          <p:cNvPicPr>
            <a:picLocks noChangeAspect="1"/>
          </p:cNvPicPr>
          <p:nvPr/>
        </p:nvPicPr>
        <p:blipFill>
          <a:blip r:embed="rId2"/>
          <a:stretch>
            <a:fillRect/>
          </a:stretch>
        </p:blipFill>
        <p:spPr>
          <a:xfrm>
            <a:off x="403654" y="276654"/>
            <a:ext cx="4503351" cy="6304691"/>
          </a:xfrm>
          <a:prstGeom prst="rect">
            <a:avLst/>
          </a:prstGeom>
        </p:spPr>
      </p:pic>
    </p:spTree>
    <p:extLst>
      <p:ext uri="{BB962C8B-B14F-4D97-AF65-F5344CB8AC3E}">
        <p14:creationId xmlns:p14="http://schemas.microsoft.com/office/powerpoint/2010/main" val="2064496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FEF92-4B34-2F43-B641-7276966DF46E}"/>
              </a:ext>
            </a:extLst>
          </p:cNvPr>
          <p:cNvPicPr>
            <a:picLocks noChangeAspect="1"/>
          </p:cNvPicPr>
          <p:nvPr/>
        </p:nvPicPr>
        <p:blipFill>
          <a:blip r:embed="rId2"/>
          <a:stretch>
            <a:fillRect/>
          </a:stretch>
        </p:blipFill>
        <p:spPr>
          <a:xfrm>
            <a:off x="172480" y="149825"/>
            <a:ext cx="6498110" cy="6498110"/>
          </a:xfrm>
          <a:prstGeom prst="rect">
            <a:avLst/>
          </a:prstGeom>
        </p:spPr>
      </p:pic>
      <p:pic>
        <p:nvPicPr>
          <p:cNvPr id="7" name="Picture 6">
            <a:extLst>
              <a:ext uri="{FF2B5EF4-FFF2-40B4-BE49-F238E27FC236}">
                <a16:creationId xmlns:a16="http://schemas.microsoft.com/office/drawing/2014/main" id="{3AFAC9C4-2297-7C43-99B4-4E693F1A64CF}"/>
              </a:ext>
            </a:extLst>
          </p:cNvPr>
          <p:cNvPicPr>
            <a:picLocks noChangeAspect="1"/>
          </p:cNvPicPr>
          <p:nvPr/>
        </p:nvPicPr>
        <p:blipFill>
          <a:blip r:embed="rId3"/>
          <a:stretch>
            <a:fillRect/>
          </a:stretch>
        </p:blipFill>
        <p:spPr>
          <a:xfrm>
            <a:off x="5941612" y="149825"/>
            <a:ext cx="6077908" cy="6498110"/>
          </a:xfrm>
          <a:prstGeom prst="rect">
            <a:avLst/>
          </a:prstGeom>
        </p:spPr>
      </p:pic>
    </p:spTree>
    <p:extLst>
      <p:ext uri="{BB962C8B-B14F-4D97-AF65-F5344CB8AC3E}">
        <p14:creationId xmlns:p14="http://schemas.microsoft.com/office/powerpoint/2010/main" val="1610980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392118-F8C2-4E47-BA8A-4B49B70064E6}"/>
              </a:ext>
            </a:extLst>
          </p:cNvPr>
          <p:cNvPicPr>
            <a:picLocks noChangeAspect="1"/>
          </p:cNvPicPr>
          <p:nvPr/>
        </p:nvPicPr>
        <p:blipFill>
          <a:blip r:embed="rId2"/>
          <a:stretch>
            <a:fillRect/>
          </a:stretch>
        </p:blipFill>
        <p:spPr>
          <a:xfrm>
            <a:off x="3595816" y="0"/>
            <a:ext cx="4715328" cy="6858000"/>
          </a:xfrm>
          <a:prstGeom prst="rect">
            <a:avLst/>
          </a:prstGeom>
        </p:spPr>
      </p:pic>
    </p:spTree>
    <p:extLst>
      <p:ext uri="{BB962C8B-B14F-4D97-AF65-F5344CB8AC3E}">
        <p14:creationId xmlns:p14="http://schemas.microsoft.com/office/powerpoint/2010/main" val="542626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CC097-576D-844B-B795-196D63BF6E5B}"/>
              </a:ext>
            </a:extLst>
          </p:cNvPr>
          <p:cNvPicPr>
            <a:picLocks noChangeAspect="1"/>
          </p:cNvPicPr>
          <p:nvPr/>
        </p:nvPicPr>
        <p:blipFill>
          <a:blip r:embed="rId2"/>
          <a:stretch>
            <a:fillRect/>
          </a:stretch>
        </p:blipFill>
        <p:spPr>
          <a:xfrm>
            <a:off x="1360163" y="0"/>
            <a:ext cx="9471673" cy="6858000"/>
          </a:xfrm>
          <a:prstGeom prst="rect">
            <a:avLst/>
          </a:prstGeom>
        </p:spPr>
      </p:pic>
    </p:spTree>
    <p:extLst>
      <p:ext uri="{BB962C8B-B14F-4D97-AF65-F5344CB8AC3E}">
        <p14:creationId xmlns:p14="http://schemas.microsoft.com/office/powerpoint/2010/main" val="1884450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780B35-35CB-6644-A4D5-9A2F6E52F8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10691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23B86-624C-1E4D-BE12-FBC2D827E88A}"/>
              </a:ext>
            </a:extLst>
          </p:cNvPr>
          <p:cNvPicPr>
            <a:picLocks noChangeAspect="1"/>
          </p:cNvPicPr>
          <p:nvPr/>
        </p:nvPicPr>
        <p:blipFill>
          <a:blip r:embed="rId2"/>
          <a:stretch>
            <a:fillRect/>
          </a:stretch>
        </p:blipFill>
        <p:spPr>
          <a:xfrm>
            <a:off x="7751874" y="253406"/>
            <a:ext cx="4238367" cy="6351187"/>
          </a:xfrm>
          <a:prstGeom prst="rect">
            <a:avLst/>
          </a:prstGeom>
        </p:spPr>
      </p:pic>
      <p:pic>
        <p:nvPicPr>
          <p:cNvPr id="13" name="Picture 12">
            <a:extLst>
              <a:ext uri="{FF2B5EF4-FFF2-40B4-BE49-F238E27FC236}">
                <a16:creationId xmlns:a16="http://schemas.microsoft.com/office/drawing/2014/main" id="{B369E5F2-B775-A840-8CBE-54E6C6D99866}"/>
              </a:ext>
            </a:extLst>
          </p:cNvPr>
          <p:cNvPicPr>
            <a:picLocks noChangeAspect="1"/>
          </p:cNvPicPr>
          <p:nvPr/>
        </p:nvPicPr>
        <p:blipFill>
          <a:blip r:embed="rId3"/>
          <a:stretch>
            <a:fillRect/>
          </a:stretch>
        </p:blipFill>
        <p:spPr>
          <a:xfrm>
            <a:off x="201759" y="481913"/>
            <a:ext cx="7202827" cy="5894173"/>
          </a:xfrm>
          <a:prstGeom prst="rect">
            <a:avLst/>
          </a:prstGeom>
        </p:spPr>
      </p:pic>
    </p:spTree>
    <p:extLst>
      <p:ext uri="{BB962C8B-B14F-4D97-AF65-F5344CB8AC3E}">
        <p14:creationId xmlns:p14="http://schemas.microsoft.com/office/powerpoint/2010/main" val="3207446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34E48-0EE0-3040-9B60-4D28BDA86EBB}"/>
              </a:ext>
            </a:extLst>
          </p:cNvPr>
          <p:cNvPicPr>
            <a:picLocks noChangeAspect="1"/>
          </p:cNvPicPr>
          <p:nvPr/>
        </p:nvPicPr>
        <p:blipFill>
          <a:blip r:embed="rId2"/>
          <a:stretch>
            <a:fillRect/>
          </a:stretch>
        </p:blipFill>
        <p:spPr>
          <a:xfrm>
            <a:off x="1519881" y="320605"/>
            <a:ext cx="9378778" cy="6216790"/>
          </a:xfrm>
          <a:prstGeom prst="rect">
            <a:avLst/>
          </a:prstGeom>
        </p:spPr>
      </p:pic>
    </p:spTree>
    <p:extLst>
      <p:ext uri="{BB962C8B-B14F-4D97-AF65-F5344CB8AC3E}">
        <p14:creationId xmlns:p14="http://schemas.microsoft.com/office/powerpoint/2010/main" val="2982186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E39BC-7D6C-1B4F-9F62-3F5ECD6AB2BE}"/>
              </a:ext>
            </a:extLst>
          </p:cNvPr>
          <p:cNvPicPr>
            <a:picLocks noChangeAspect="1"/>
          </p:cNvPicPr>
          <p:nvPr/>
        </p:nvPicPr>
        <p:blipFill>
          <a:blip r:embed="rId2"/>
          <a:stretch>
            <a:fillRect/>
          </a:stretch>
        </p:blipFill>
        <p:spPr>
          <a:xfrm>
            <a:off x="175793" y="0"/>
            <a:ext cx="6932679" cy="6858000"/>
          </a:xfrm>
          <a:prstGeom prst="rect">
            <a:avLst/>
          </a:prstGeom>
        </p:spPr>
      </p:pic>
      <p:pic>
        <p:nvPicPr>
          <p:cNvPr id="5" name="Picture 4">
            <a:extLst>
              <a:ext uri="{FF2B5EF4-FFF2-40B4-BE49-F238E27FC236}">
                <a16:creationId xmlns:a16="http://schemas.microsoft.com/office/drawing/2014/main" id="{60534E53-436D-0449-9889-1F270700BA5B}"/>
              </a:ext>
            </a:extLst>
          </p:cNvPr>
          <p:cNvPicPr>
            <a:picLocks noChangeAspect="1"/>
          </p:cNvPicPr>
          <p:nvPr/>
        </p:nvPicPr>
        <p:blipFill>
          <a:blip r:embed="rId3"/>
          <a:stretch>
            <a:fillRect/>
          </a:stretch>
        </p:blipFill>
        <p:spPr>
          <a:xfrm>
            <a:off x="7283133" y="0"/>
            <a:ext cx="4262840" cy="6858000"/>
          </a:xfrm>
          <a:prstGeom prst="rect">
            <a:avLst/>
          </a:prstGeom>
        </p:spPr>
      </p:pic>
    </p:spTree>
    <p:extLst>
      <p:ext uri="{BB962C8B-B14F-4D97-AF65-F5344CB8AC3E}">
        <p14:creationId xmlns:p14="http://schemas.microsoft.com/office/powerpoint/2010/main" val="2032753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e+deal+withdrawl.jpg"/>
          <p:cNvPicPr>
            <a:picLocks noChangeAspect="1"/>
          </p:cNvPicPr>
          <p:nvPr/>
        </p:nvPicPr>
        <p:blipFill>
          <a:blip r:embed="rId2"/>
          <a:stretch>
            <a:fillRect/>
          </a:stretch>
        </p:blipFill>
        <p:spPr>
          <a:xfrm>
            <a:off x="0" y="0"/>
            <a:ext cx="12232628" cy="6878638"/>
          </a:xfrm>
          <a:prstGeom prst="rect">
            <a:avLst/>
          </a:prstGeom>
        </p:spPr>
      </p:pic>
    </p:spTree>
    <p:extLst>
      <p:ext uri="{BB962C8B-B14F-4D97-AF65-F5344CB8AC3E}">
        <p14:creationId xmlns:p14="http://schemas.microsoft.com/office/powerpoint/2010/main" val="28158901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8CB3F-93B5-1449-BD30-DE24FED8FAED}"/>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3843104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D03AB6-F90A-AC4E-8132-D95E275A4EFF}"/>
              </a:ext>
            </a:extLst>
          </p:cNvPr>
          <p:cNvPicPr>
            <a:picLocks noChangeAspect="1"/>
          </p:cNvPicPr>
          <p:nvPr/>
        </p:nvPicPr>
        <p:blipFill>
          <a:blip r:embed="rId2"/>
          <a:stretch>
            <a:fillRect/>
          </a:stretch>
        </p:blipFill>
        <p:spPr>
          <a:xfrm>
            <a:off x="866775" y="0"/>
            <a:ext cx="10458450" cy="6858000"/>
          </a:xfrm>
          <a:prstGeom prst="rect">
            <a:avLst/>
          </a:prstGeom>
        </p:spPr>
      </p:pic>
    </p:spTree>
    <p:extLst>
      <p:ext uri="{BB962C8B-B14F-4D97-AF65-F5344CB8AC3E}">
        <p14:creationId xmlns:p14="http://schemas.microsoft.com/office/powerpoint/2010/main" val="39410279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408084-69DA-D147-9B38-A7947013D150}"/>
              </a:ext>
            </a:extLst>
          </p:cNvPr>
          <p:cNvSpPr>
            <a:spLocks noGrp="1"/>
          </p:cNvSpPr>
          <p:nvPr>
            <p:ph type="title"/>
          </p:nvPr>
        </p:nvSpPr>
        <p:spPr>
          <a:xfrm>
            <a:off x="6915955" y="365125"/>
            <a:ext cx="4842456" cy="2571258"/>
          </a:xfrm>
        </p:spPr>
        <p:txBody>
          <a:bodyPr>
            <a:normAutofit fontScale="90000"/>
          </a:bodyPr>
          <a:lstStyle/>
          <a:p>
            <a:r>
              <a:rPr lang="en-US" b="1" dirty="0">
                <a:latin typeface="Times New Roman" panose="02020603050405020304" pitchFamily="18" charset="0"/>
                <a:cs typeface="Times New Roman" panose="02020603050405020304" pitchFamily="18" charset="0"/>
              </a:rPr>
              <a:t>“Anthropogenic climate change is really </a:t>
            </a:r>
            <a:r>
              <a:rPr lang="en-US" b="1" i="1" dirty="0" err="1">
                <a:latin typeface="Times New Roman" panose="02020603050405020304" pitchFamily="18" charset="0"/>
                <a:cs typeface="Times New Roman" panose="02020603050405020304" pitchFamily="18" charset="0"/>
              </a:rPr>
              <a:t>Amerigenic</a:t>
            </a:r>
            <a:r>
              <a:rPr lang="en-US" b="1" dirty="0">
                <a:latin typeface="Times New Roman" panose="02020603050405020304" pitchFamily="18" charset="0"/>
                <a:cs typeface="Times New Roman" panose="02020603050405020304" pitchFamily="18" charset="0"/>
              </a:rPr>
              <a:t> climate change.” </a:t>
            </a:r>
            <a:br>
              <a:rPr lang="en-US" dirty="0"/>
            </a:br>
            <a:endParaRPr lang="en-US" dirty="0"/>
          </a:p>
        </p:txBody>
      </p:sp>
      <p:sp>
        <p:nvSpPr>
          <p:cNvPr id="5" name="Content Placeholder 4">
            <a:extLst>
              <a:ext uri="{FF2B5EF4-FFF2-40B4-BE49-F238E27FC236}">
                <a16:creationId xmlns:a16="http://schemas.microsoft.com/office/drawing/2014/main" id="{B2172AC1-A251-C04A-B345-C37315282343}"/>
              </a:ext>
            </a:extLst>
          </p:cNvPr>
          <p:cNvSpPr>
            <a:spLocks noGrp="1"/>
          </p:cNvSpPr>
          <p:nvPr>
            <p:ph idx="1"/>
          </p:nvPr>
        </p:nvSpPr>
        <p:spPr>
          <a:xfrm>
            <a:off x="6915955" y="2936383"/>
            <a:ext cx="4945487" cy="3240580"/>
          </a:xfrm>
        </p:spPr>
        <p:txBody>
          <a:bodyPr>
            <a:normAutofit fontScale="92500" lnSpcReduction="10000"/>
          </a:bodyPr>
          <a:lstStyle/>
          <a:p>
            <a:pPr marL="0" indent="0">
              <a:buNone/>
            </a:pPr>
            <a:r>
              <a:rPr lang="en-US" dirty="0">
                <a:latin typeface="Times New Roman" panose="02020603050405020304" pitchFamily="18" charset="0"/>
                <a:cs typeface="Times New Roman" panose="02020603050405020304" pitchFamily="18" charset="0"/>
              </a:rPr>
              <a:t>“There is no other society worldwide with such excessive consumption, waste, and greed for energy. Although the US American population constitutes less than five percent of the world population, it has produced more than a third of the cumulative greenhouse gas emissions of our species.” </a:t>
            </a:r>
          </a:p>
        </p:txBody>
      </p:sp>
      <p:pic>
        <p:nvPicPr>
          <p:cNvPr id="7" name="Picture 6" descr="A large tower in a city&#13;&#10;&#13;&#10;Description automatically generated">
            <a:extLst>
              <a:ext uri="{FF2B5EF4-FFF2-40B4-BE49-F238E27FC236}">
                <a16:creationId xmlns:a16="http://schemas.microsoft.com/office/drawing/2014/main" id="{19D4CAB7-FAEA-3844-8B75-8C1098DCD94F}"/>
              </a:ext>
            </a:extLst>
          </p:cNvPr>
          <p:cNvPicPr>
            <a:picLocks noChangeAspect="1"/>
          </p:cNvPicPr>
          <p:nvPr/>
        </p:nvPicPr>
        <p:blipFill>
          <a:blip r:embed="rId2"/>
          <a:stretch>
            <a:fillRect/>
          </a:stretch>
        </p:blipFill>
        <p:spPr>
          <a:xfrm>
            <a:off x="-37733" y="0"/>
            <a:ext cx="6782534" cy="6858000"/>
          </a:xfrm>
          <a:prstGeom prst="rect">
            <a:avLst/>
          </a:prstGeom>
        </p:spPr>
      </p:pic>
    </p:spTree>
    <p:extLst>
      <p:ext uri="{BB962C8B-B14F-4D97-AF65-F5344CB8AC3E}">
        <p14:creationId xmlns:p14="http://schemas.microsoft.com/office/powerpoint/2010/main" val="30984164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6E2CE-EA1A-9A4B-8E52-E9943F49FB61}"/>
              </a:ext>
            </a:extLst>
          </p:cNvPr>
          <p:cNvPicPr>
            <a:picLocks noChangeAspect="1"/>
          </p:cNvPicPr>
          <p:nvPr/>
        </p:nvPicPr>
        <p:blipFill>
          <a:blip r:embed="rId2"/>
          <a:stretch>
            <a:fillRect/>
          </a:stretch>
        </p:blipFill>
        <p:spPr>
          <a:xfrm>
            <a:off x="0" y="0"/>
            <a:ext cx="12192000" cy="7396480"/>
          </a:xfrm>
          <a:prstGeom prst="rect">
            <a:avLst/>
          </a:prstGeom>
        </p:spPr>
      </p:pic>
    </p:spTree>
    <p:extLst>
      <p:ext uri="{BB962C8B-B14F-4D97-AF65-F5344CB8AC3E}">
        <p14:creationId xmlns:p14="http://schemas.microsoft.com/office/powerpoint/2010/main" val="2494191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9C7FA-EC8C-664F-A5E7-97208FF034F6}"/>
              </a:ext>
            </a:extLst>
          </p:cNvPr>
          <p:cNvSpPr>
            <a:spLocks noGrp="1"/>
          </p:cNvSpPr>
          <p:nvPr>
            <p:ph type="title"/>
          </p:nvPr>
        </p:nvSpPr>
        <p:spPr>
          <a:xfrm>
            <a:off x="5691883" y="801383"/>
            <a:ext cx="5660329" cy="3986373"/>
          </a:xfrm>
        </p:spPr>
        <p:txBody>
          <a:bodyPr>
            <a:noAutofit/>
          </a:bodyPr>
          <a:lstStyle/>
          <a:p>
            <a:r>
              <a:rPr lang="en-US" sz="4800" dirty="0">
                <a:latin typeface="Times New Roman" panose="02020603050405020304" pitchFamily="18" charset="0"/>
                <a:cs typeface="Times New Roman" panose="02020603050405020304" pitchFamily="18" charset="0"/>
              </a:rPr>
              <a:t>“Our society is run by insane people for insane objectives. I think we're being run by maniacs for maniacal ends.”</a:t>
            </a:r>
          </a:p>
        </p:txBody>
      </p:sp>
      <p:pic>
        <p:nvPicPr>
          <p:cNvPr id="11" name="Picture Placeholder 10">
            <a:extLst>
              <a:ext uri="{FF2B5EF4-FFF2-40B4-BE49-F238E27FC236}">
                <a16:creationId xmlns:a16="http://schemas.microsoft.com/office/drawing/2014/main" id="{A0CCE8ED-AC34-0B4B-AC6D-EFB3BC7457C8}"/>
              </a:ext>
            </a:extLst>
          </p:cNvPr>
          <p:cNvPicPr>
            <a:picLocks noGrp="1" noChangeAspect="1"/>
          </p:cNvPicPr>
          <p:nvPr>
            <p:ph type="pic" idx="1"/>
          </p:nvPr>
        </p:nvPicPr>
        <p:blipFill>
          <a:blip r:embed="rId2"/>
          <a:srcRect l="5723" r="5723"/>
          <a:stretch>
            <a:fillRect/>
          </a:stretch>
        </p:blipFill>
        <p:spPr>
          <a:xfrm>
            <a:off x="431800" y="319088"/>
            <a:ext cx="4540250" cy="6081712"/>
          </a:xfrm>
        </p:spPr>
      </p:pic>
      <p:sp>
        <p:nvSpPr>
          <p:cNvPr id="7" name="Text Placeholder 6">
            <a:extLst>
              <a:ext uri="{FF2B5EF4-FFF2-40B4-BE49-F238E27FC236}">
                <a16:creationId xmlns:a16="http://schemas.microsoft.com/office/drawing/2014/main" id="{2F7D4624-B8E9-B84D-944C-4A1D107C8F51}"/>
              </a:ext>
            </a:extLst>
          </p:cNvPr>
          <p:cNvSpPr>
            <a:spLocks noGrp="1"/>
          </p:cNvSpPr>
          <p:nvPr>
            <p:ph type="body" sz="half" idx="2"/>
          </p:nvPr>
        </p:nvSpPr>
        <p:spPr>
          <a:xfrm>
            <a:off x="7109716" y="5116530"/>
            <a:ext cx="3873357" cy="1119882"/>
          </a:xfrm>
        </p:spPr>
        <p:txBody>
          <a:bodyPr>
            <a:normAutofit/>
          </a:bodyPr>
          <a:lstStyle/>
          <a:p>
            <a:r>
              <a:rPr lang="en-US" sz="2800" b="1" dirty="0">
                <a:latin typeface="Times New Roman" panose="02020603050405020304" pitchFamily="18" charset="0"/>
                <a:cs typeface="Times New Roman" panose="02020603050405020304" pitchFamily="18" charset="0"/>
              </a:rPr>
              <a:t>John Lennon </a:t>
            </a:r>
          </a:p>
          <a:p>
            <a:r>
              <a:rPr lang="en-US" b="1" dirty="0">
                <a:latin typeface="Times New Roman" panose="02020603050405020304" pitchFamily="18" charset="0"/>
                <a:cs typeface="Times New Roman" panose="02020603050405020304" pitchFamily="18" charset="0"/>
              </a:rPr>
              <a:t>BBC interview At The National Theatre, London, June 1968</a:t>
            </a:r>
          </a:p>
          <a:p>
            <a:endParaRPr lang="en-US" dirty="0"/>
          </a:p>
        </p:txBody>
      </p:sp>
    </p:spTree>
    <p:extLst>
      <p:ext uri="{BB962C8B-B14F-4D97-AF65-F5344CB8AC3E}">
        <p14:creationId xmlns:p14="http://schemas.microsoft.com/office/powerpoint/2010/main" val="910774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79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746A5-CB97-A245-B05A-4664273A7BA1}"/>
              </a:ext>
            </a:extLst>
          </p:cNvPr>
          <p:cNvPicPr>
            <a:picLocks noChangeAspect="1"/>
          </p:cNvPicPr>
          <p:nvPr/>
        </p:nvPicPr>
        <p:blipFill>
          <a:blip r:embed="rId2"/>
          <a:stretch>
            <a:fillRect/>
          </a:stretch>
        </p:blipFill>
        <p:spPr>
          <a:xfrm>
            <a:off x="0" y="-1"/>
            <a:ext cx="12192000" cy="8121997"/>
          </a:xfrm>
          <a:prstGeom prst="rect">
            <a:avLst/>
          </a:prstGeom>
        </p:spPr>
      </p:pic>
    </p:spTree>
    <p:extLst>
      <p:ext uri="{BB962C8B-B14F-4D97-AF65-F5344CB8AC3E}">
        <p14:creationId xmlns:p14="http://schemas.microsoft.com/office/powerpoint/2010/main" val="3598186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8753</TotalTime>
  <Words>1427</Words>
  <Application>Microsoft Macintosh PowerPoint</Application>
  <PresentationFormat>Widescreen</PresentationFormat>
  <Paragraphs>85</Paragraphs>
  <Slides>89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Arial</vt:lpstr>
      <vt:lpstr>Baskerville</vt:lpstr>
      <vt:lpstr>Calibri</vt:lpstr>
      <vt:lpstr>Calibri Light</vt:lpstr>
      <vt:lpstr>Desdemona</vt:lpstr>
      <vt:lpstr>Lithos Pro Black</vt:lpstr>
      <vt:lpstr>Palatino</vt:lpstr>
      <vt:lpstr>Phosphate Solid</vt:lpstr>
      <vt:lpstr>Times New Roman</vt:lpstr>
      <vt:lpstr>Office Theme</vt:lpstr>
      <vt:lpstr>The Climate Catastrophe</vt:lpstr>
      <vt:lpstr>PowerPoint Presentation</vt:lpstr>
      <vt:lpstr>PowerPoint Presentation</vt:lpstr>
      <vt:lpstr>this  precious  place  we  call  home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 of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activities are estimated to have caused approximately 1.0°C of global warming above pre-industrial levels, with a likely range of 0.8°C to 1.2°C. Global warming is likely to reach 1.5°C between 2030 and 2052 if it continues to increase at the current rate.”</vt:lpstr>
      <vt:lpstr>Global Temperature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Philosophy of  Climate Change</vt:lpstr>
      <vt:lpstr>PowerPoint Presentation</vt:lpstr>
      <vt:lpstr>Anthropocentrism</vt:lpstr>
      <vt:lpstr>PowerPoint Presentation</vt:lpstr>
      <vt:lpstr>“If we could communicate with the gnat, we would learn that he likewise flies through the air with the same solemnity, that he feels the flying center of the universe within himself.”   </vt:lpstr>
      <vt:lpstr>PowerPoint Presentation</vt:lpstr>
      <vt:lpstr>PowerPoint Presentation</vt:lpstr>
      <vt:lpstr>PowerPoint Presentation</vt:lpstr>
      <vt:lpstr>PowerPoint Presentation</vt:lpstr>
      <vt:lpstr>The Land Ethic</vt:lpstr>
      <vt:lpstr>Deep Ecology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“Anthropogenic climate change is really Amerigenic climate change.”  </vt:lpstr>
      <vt:lpstr>PowerPoint Presentation</vt:lpstr>
      <vt:lpstr>“Our society is run by insane people for insane objectives. I think we're being run by maniacs for maniacal ends.”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Catastrophe</dc:title>
  <dc:creator>Microsoft Office User</dc:creator>
  <cp:lastModifiedBy>Microsoft Office User</cp:lastModifiedBy>
  <cp:revision>90</cp:revision>
  <cp:lastPrinted>2018-11-03T21:56:12Z</cp:lastPrinted>
  <dcterms:created xsi:type="dcterms:W3CDTF">2018-11-01T19:28:29Z</dcterms:created>
  <dcterms:modified xsi:type="dcterms:W3CDTF">2018-11-16T04:00:23Z</dcterms:modified>
</cp:coreProperties>
</file>