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60" r:id="rId7"/>
    <p:sldId id="259" r:id="rId8"/>
    <p:sldId id="261" r:id="rId9"/>
    <p:sldId id="263" r:id="rId10"/>
    <p:sldId id="262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1017-478E-ED47-ABBB-C65D49F3C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0C7D5-77ED-7740-83F9-3A9945F49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07437-A0D7-6040-9DB8-4DEFDDBA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D20B-C75C-8F4E-BA3E-240FBB5DFE9F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09C35-C729-CF4E-925E-E131978D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51632-CA6A-854D-BD70-AB390CC7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422C-5293-F645-AB36-4219019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9FFD-59DC-C240-A9DA-8C870C11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FF05D-DE25-7E40-A448-471D07B40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7FE3-47DB-694E-AF73-F7CC5C0A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D20B-C75C-8F4E-BA3E-240FBB5DFE9F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205BD-A5B2-2941-B5FF-D82AB9E4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7CD94-D84C-094A-824F-5B0A45CE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422C-5293-F645-AB36-4219019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1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F83D3B-A8C2-664B-8E6E-625F0DC03F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2CFFC-CDED-7D4F-BAAC-80760A9D9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A1EB4-0DF9-5341-91C6-2A708525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D20B-C75C-8F4E-BA3E-240FBB5DFE9F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47AED-6073-7A4B-A1AA-9D4E3693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7C302-4A81-9E44-AC03-C70CC694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422C-5293-F645-AB36-4219019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9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D8FF-50A1-8A4D-A747-F4D0CF33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6D2BD-7A31-654D-A9E5-01472515B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147B-2F89-8B43-B23D-6DAD323A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D20B-C75C-8F4E-BA3E-240FBB5DFE9F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44220-84E5-044F-A062-D481C03C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BCFF9-236C-D249-848F-9A104077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422C-5293-F645-AB36-4219019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3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545F-4C8D-E840-A667-200BCB05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6EE20-D39B-D742-B227-97F28FA99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28777-A4F9-684E-9B5B-FF3D251B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D20B-C75C-8F4E-BA3E-240FBB5DFE9F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4D1BB-D8BD-0A41-AB3F-F5A001A6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F995E-3DE0-764C-8B2C-C22BB41F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422C-5293-F645-AB36-4219019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9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09DB-B5B8-0D46-AE2D-8E752CED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9AF2D-B895-7D4A-A860-FDA5434EB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478B-4217-AE47-8BF1-0020E5880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C52ED-17D5-2F49-8AB1-59BCC752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D20B-C75C-8F4E-BA3E-240FBB5DFE9F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B2327-E2B0-5A49-8636-7D033E70A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082C1-734B-1740-A06D-86F959C6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422C-5293-F645-AB36-4219019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8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4E7E-E566-5945-BF0F-CEED4E88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A090-617D-1F47-92CF-012E098DF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18226-368B-E34F-937D-3C4C0868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DD705-B506-7E45-BEF1-893600B51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CCC66-ECE5-E64B-B17A-D472C9BA7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FEBEC-8558-514A-8CBB-28CD7B51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D20B-C75C-8F4E-BA3E-240FBB5DFE9F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14C64-3C0D-B043-A45B-805BADE7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FA50C-11C0-6248-8FC3-BD198163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422C-5293-F645-AB36-4219019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5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2895-A1EC-C84E-BA85-A1F05A2B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033A4-65F5-C04A-9C18-958199D8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D20B-C75C-8F4E-BA3E-240FBB5DFE9F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1E4CE-ADE5-5E4C-A865-06FCD15E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CEE6F-286C-0F42-B48B-81CF0389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422C-5293-F645-AB36-4219019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3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D57B8-2735-0746-84C4-A314C5DA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D20B-C75C-8F4E-BA3E-240FBB5DFE9F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3002C-494D-AC4D-9E0C-A059FF86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B6F97-99A8-6B4F-AFC0-0969D23D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422C-5293-F645-AB36-4219019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1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BDB0-9D34-BE4B-B709-F67B725B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0882E-C286-7648-A5EC-A8E576619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9ED52-ECDB-6C43-BC0C-36D8A6405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C8D01-716C-9548-8185-77989645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D20B-C75C-8F4E-BA3E-240FBB5DFE9F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DA8C7-45E7-E448-A9C9-5B0E8F8D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1102-53CD-F54A-813E-213A50D2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422C-5293-F645-AB36-4219019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8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7F55-2A1C-A449-AD41-4FEFA4B3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FEF7A6-C3F6-7D49-ADCB-9C34CB156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99161-7777-AD43-BC36-FD892A3AD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42A7-070D-2B41-9352-BACAE8FD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D20B-C75C-8F4E-BA3E-240FBB5DFE9F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0B3BD-87F3-DF4A-8F76-457B2026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B3B72-8625-5542-B0A5-734ED6AA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422C-5293-F645-AB36-4219019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9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E9CB6-2E8A-CB41-9B46-39096357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3A65B-CB94-1E49-BE56-47DD2BC28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A5E6E-D0C8-0745-9553-F7105C225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CD20B-C75C-8F4E-BA3E-240FBB5DFE9F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CCAAF-422A-A249-A69E-B3682469F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1C7BF-E7CB-A140-A031-B3B6BED8D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422C-5293-F645-AB36-4219019E2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6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027F-EF0E-4144-8F88-7236075A4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800" y="1122363"/>
            <a:ext cx="6934200" cy="1104002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Broadway" pitchFamily="82" charset="77"/>
              </a:rPr>
              <a:t>Descartes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41459-2D2D-994E-AD1A-BA3E6D546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8314" y="3602038"/>
            <a:ext cx="5424616" cy="16557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think, therefore, I am”</a:t>
            </a:r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46D15B36-D0A0-2148-AAA4-A36E8154C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4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EB5D24-D50A-C74A-B376-65D9EE11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atin typeface="Footlight MT Light" panose="0204060206030A020304" pitchFamily="18" charset="77"/>
              </a:rPr>
              <a:t>Descartes’ Metaphysics</a:t>
            </a:r>
            <a:br>
              <a:rPr lang="en-US" u="sng" dirty="0">
                <a:latin typeface="Footlight MT Light" panose="0204060206030A020304" pitchFamily="18" charset="77"/>
              </a:rPr>
            </a:br>
            <a:r>
              <a:rPr lang="en-US" u="sng" dirty="0">
                <a:latin typeface="Footlight MT Light" panose="0204060206030A020304" pitchFamily="18" charset="77"/>
              </a:rPr>
              <a:t>Dualism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469BB8-63D1-7C4F-88D3-636309B962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Mind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Thinking</a:t>
            </a:r>
          </a:p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and </a:t>
            </a:r>
          </a:p>
          <a:p>
            <a:pPr marL="0" indent="0" algn="ctr">
              <a:buNone/>
            </a:pPr>
            <a:r>
              <a:rPr lang="en-US" dirty="0" err="1">
                <a:latin typeface="Footlight MT Light" panose="0204060206030A020304" pitchFamily="18" charset="77"/>
              </a:rPr>
              <a:t>Unextended</a:t>
            </a:r>
            <a:endParaRPr lang="en-US" dirty="0">
              <a:latin typeface="Footlight MT Light" panose="0204060206030A020304" pitchFamily="18" charset="77"/>
            </a:endParaRPr>
          </a:p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Substance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37BEB-9BB5-7545-8B5A-42A0C834D9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Body</a:t>
            </a:r>
          </a:p>
          <a:p>
            <a:pPr marL="0" indent="0" algn="ctr">
              <a:buNone/>
            </a:pPr>
            <a:endParaRPr lang="en-US" dirty="0">
              <a:latin typeface="Footlight MT Light" panose="0204060206030A020304" pitchFamily="18" charset="77"/>
            </a:endParaRPr>
          </a:p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Extended</a:t>
            </a:r>
          </a:p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and</a:t>
            </a:r>
          </a:p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Unthinking</a:t>
            </a:r>
          </a:p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Substance</a:t>
            </a:r>
          </a:p>
        </p:txBody>
      </p:sp>
    </p:spTree>
    <p:extLst>
      <p:ext uri="{BB962C8B-B14F-4D97-AF65-F5344CB8AC3E}">
        <p14:creationId xmlns:p14="http://schemas.microsoft.com/office/powerpoint/2010/main" val="138051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C56D0E-C2EB-6E47-BC91-88EEE161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u="sng" dirty="0">
                <a:latin typeface="Footlight MT Light" panose="0204060206030A020304" pitchFamily="18" charset="77"/>
              </a:rPr>
              <a:t>Motivations for Dualism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080AD-0B28-4649-86BC-4D69244E8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Footlight MT Light" panose="0204060206030A020304" pitchFamily="18" charset="77"/>
            </a:endParaRPr>
          </a:p>
          <a:p>
            <a:r>
              <a:rPr lang="en-US" dirty="0">
                <a:latin typeface="Footlight MT Light" panose="0204060206030A020304" pitchFamily="18" charset="77"/>
              </a:rPr>
              <a:t>Resolving the Conflict Between Science and Religion</a:t>
            </a:r>
          </a:p>
          <a:p>
            <a:endParaRPr lang="en-US" dirty="0">
              <a:latin typeface="Footlight MT Light" panose="0204060206030A020304" pitchFamily="18" charset="77"/>
            </a:endParaRPr>
          </a:p>
          <a:p>
            <a:r>
              <a:rPr lang="en-US" dirty="0">
                <a:latin typeface="Footlight MT Light" panose="0204060206030A020304" pitchFamily="18" charset="77"/>
              </a:rPr>
              <a:t>Immortality of the soul</a:t>
            </a:r>
          </a:p>
          <a:p>
            <a:endParaRPr lang="en-US" dirty="0">
              <a:latin typeface="Footlight MT Light" panose="0204060206030A020304" pitchFamily="18" charset="77"/>
            </a:endParaRPr>
          </a:p>
          <a:p>
            <a:r>
              <a:rPr lang="en-US" dirty="0">
                <a:latin typeface="Footlight MT Light" panose="0204060206030A020304" pitchFamily="18" charset="77"/>
              </a:rPr>
              <a:t>Problem of Freedom</a:t>
            </a:r>
          </a:p>
        </p:txBody>
      </p:sp>
    </p:spTree>
    <p:extLst>
      <p:ext uri="{BB962C8B-B14F-4D97-AF65-F5344CB8AC3E}">
        <p14:creationId xmlns:p14="http://schemas.microsoft.com/office/powerpoint/2010/main" val="60244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C56D0E-C2EB-6E47-BC91-88EEE161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u="sng" dirty="0">
                <a:latin typeface="Footlight MT Light" panose="0204060206030A020304" pitchFamily="18" charset="77"/>
              </a:rPr>
              <a:t>Problems with Dualism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080AD-0B28-4649-86BC-4D69244E8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otlight MT Light" panose="0204060206030A020304" pitchFamily="18" charset="77"/>
              </a:rPr>
              <a:t>The Mind/Body Problem</a:t>
            </a:r>
          </a:p>
          <a:p>
            <a:endParaRPr lang="en-US" dirty="0">
              <a:latin typeface="Footlight MT Light" panose="0204060206030A020304" pitchFamily="18" charset="77"/>
            </a:endParaRPr>
          </a:p>
          <a:p>
            <a:r>
              <a:rPr lang="en-US" dirty="0">
                <a:latin typeface="Footlight MT Light" panose="0204060206030A020304" pitchFamily="18" charset="77"/>
              </a:rPr>
              <a:t>Evidence that the Mind and Body are much more connected than Descartes’ Dualism allows</a:t>
            </a:r>
          </a:p>
          <a:p>
            <a:endParaRPr lang="en-US" dirty="0">
              <a:latin typeface="Footlight MT Light" panose="0204060206030A020304" pitchFamily="18" charset="77"/>
            </a:endParaRPr>
          </a:p>
          <a:p>
            <a:r>
              <a:rPr lang="en-US" dirty="0">
                <a:latin typeface="Footlight MT Light" panose="0204060206030A020304" pitchFamily="18" charset="77"/>
              </a:rPr>
              <a:t>Relationship between humans and nature</a:t>
            </a:r>
          </a:p>
        </p:txBody>
      </p:sp>
    </p:spTree>
    <p:extLst>
      <p:ext uri="{BB962C8B-B14F-4D97-AF65-F5344CB8AC3E}">
        <p14:creationId xmlns:p14="http://schemas.microsoft.com/office/powerpoint/2010/main" val="159602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EB5D24-D50A-C74A-B376-65D9EE11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u="sng" dirty="0">
                <a:latin typeface="Footlight MT Light" panose="0204060206030A020304" pitchFamily="18" charset="77"/>
              </a:rPr>
              <a:t>Descartes vs Hobbes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469BB8-63D1-7C4F-88D3-636309B962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Descartes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Dualism</a:t>
            </a:r>
          </a:p>
          <a:p>
            <a:pPr marL="0" indent="0" algn="ctr">
              <a:buNone/>
            </a:pPr>
            <a:endParaRPr lang="en-US" dirty="0">
              <a:latin typeface="Footlight MT Light" panose="0204060206030A020304" pitchFamily="18" charset="77"/>
            </a:endParaRPr>
          </a:p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Minds and Bodies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37BEB-9BB5-7545-8B5A-42A0C834D9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Hobbes</a:t>
            </a:r>
          </a:p>
          <a:p>
            <a:pPr marL="0" indent="0" algn="ctr">
              <a:buNone/>
            </a:pPr>
            <a:endParaRPr lang="en-US" dirty="0">
              <a:latin typeface="Footlight MT Light" panose="0204060206030A020304" pitchFamily="18" charset="77"/>
            </a:endParaRPr>
          </a:p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Materialism</a:t>
            </a:r>
          </a:p>
          <a:p>
            <a:pPr marL="0" indent="0" algn="ctr">
              <a:buNone/>
            </a:pPr>
            <a:endParaRPr lang="en-US" dirty="0">
              <a:latin typeface="Footlight MT Light" panose="0204060206030A020304" pitchFamily="18" charset="77"/>
            </a:endParaRPr>
          </a:p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All that exists are </a:t>
            </a:r>
          </a:p>
          <a:p>
            <a:pPr marL="0" indent="0" algn="ctr">
              <a:buNone/>
            </a:pPr>
            <a:r>
              <a:rPr lang="en-US" dirty="0">
                <a:latin typeface="Footlight MT Light" panose="0204060206030A020304" pitchFamily="18" charset="77"/>
              </a:rPr>
              <a:t>Atoms in motion</a:t>
            </a:r>
          </a:p>
        </p:txBody>
      </p:sp>
    </p:spTree>
    <p:extLst>
      <p:ext uri="{BB962C8B-B14F-4D97-AF65-F5344CB8AC3E}">
        <p14:creationId xmlns:p14="http://schemas.microsoft.com/office/powerpoint/2010/main" val="248544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027F-EF0E-4144-8F88-7236075A4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8358"/>
            <a:ext cx="12192000" cy="90446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Two Major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41459-2D2D-994E-AD1A-BA3E6D546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8" y="1818861"/>
            <a:ext cx="10110782" cy="3438939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Resolving the conflict between religion and science.</a:t>
            </a:r>
          </a:p>
          <a:p>
            <a:pPr marL="742950" indent="-742950" algn="l"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l"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a foundation for knowledge, thus defeating skepticism.</a:t>
            </a:r>
          </a:p>
        </p:txBody>
      </p:sp>
    </p:spTree>
    <p:extLst>
      <p:ext uri="{BB962C8B-B14F-4D97-AF65-F5344CB8AC3E}">
        <p14:creationId xmlns:p14="http://schemas.microsoft.com/office/powerpoint/2010/main" val="28788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027F-EF0E-4144-8F88-7236075A4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8358"/>
            <a:ext cx="12192000" cy="90446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ig Caslon Medium" panose="02000603090000020003" pitchFamily="2" charset="-79"/>
                <a:cs typeface="Big Caslon Medium" panose="02000603090000020003" pitchFamily="2" charset="-79"/>
              </a:rPr>
              <a:t>Finding a Foundation for Knowledge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41459-2D2D-994E-AD1A-BA3E6D546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1451113"/>
            <a:ext cx="10366513" cy="485029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 for certainty, the demolition phase  (Meditation I)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1) dreaming hypothesis (casts doubt on senses)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2) evil genius hypothesis (cast doubt on math and geometry)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foundation for knowledge (Meditation II)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one thing that cannot be doubted: thinking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“I think, therefore, I am.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Descartes’ Epistemology: Rationalism (Meditation II)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senses cannot be trusted, knowledge comes from pure reason.	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ball of wax example.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2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3373-52C1-6240-9D52-73112173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462" y="365125"/>
            <a:ext cx="6440556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ootlight MT Light" panose="0204060206030A020304" pitchFamily="18" charset="77"/>
              </a:rPr>
              <a:t>The Epistemological Problem</a:t>
            </a:r>
          </a:p>
        </p:txBody>
      </p:sp>
      <p:pic>
        <p:nvPicPr>
          <p:cNvPr id="5" name="Content Placeholder 4" descr="A picture containing light, lit, sitting, table&#10;&#10;Description automatically generated">
            <a:extLst>
              <a:ext uri="{FF2B5EF4-FFF2-40B4-BE49-F238E27FC236}">
                <a16:creationId xmlns:a16="http://schemas.microsoft.com/office/drawing/2014/main" id="{29102091-0967-F242-9D59-28CA1D93B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52768" cy="69148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E4D88-D3D8-2D4B-A3E8-FA0AF7D11DE0}"/>
              </a:ext>
            </a:extLst>
          </p:cNvPr>
          <p:cNvSpPr txBox="1"/>
          <p:nvPr/>
        </p:nvSpPr>
        <p:spPr>
          <a:xfrm>
            <a:off x="5670884" y="1690689"/>
            <a:ext cx="6096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I know anything else exists outside my mind?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8E93B-B4EA-C24E-B95F-64864EAD0BC4}"/>
              </a:ext>
            </a:extLst>
          </p:cNvPr>
          <p:cNvSpPr txBox="1"/>
          <p:nvPr/>
        </p:nvSpPr>
        <p:spPr>
          <a:xfrm>
            <a:off x="5871411" y="3569368"/>
            <a:ext cx="46803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ootlight MT Light" panose="0204060206030A020304" pitchFamily="18" charset="77"/>
              </a:rPr>
              <a:t>Solipsism: </a:t>
            </a:r>
          </a:p>
          <a:p>
            <a:r>
              <a:rPr lang="en-US" sz="3200" dirty="0">
                <a:latin typeface="Footlight MT Light" panose="0204060206030A020304" pitchFamily="18" charset="77"/>
              </a:rPr>
              <a:t>only one’s own mind exists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39D503-F35B-7F46-BD5A-FC438AB6E026}"/>
              </a:ext>
            </a:extLst>
          </p:cNvPr>
          <p:cNvSpPr txBox="1"/>
          <p:nvPr/>
        </p:nvSpPr>
        <p:spPr>
          <a:xfrm>
            <a:off x="6448926" y="5294159"/>
            <a:ext cx="3946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ootlight MT Light" panose="0204060206030A020304" pitchFamily="18" charset="77"/>
              </a:rPr>
              <a:t>Am I alone in the Universe? </a:t>
            </a:r>
          </a:p>
          <a:p>
            <a:r>
              <a:rPr lang="en-US" sz="2400" dirty="0">
                <a:latin typeface="Footlight MT Light" panose="0204060206030A020304" pitchFamily="18" charset="77"/>
              </a:rPr>
              <a:t>Is the Universe just my mind? </a:t>
            </a:r>
          </a:p>
        </p:txBody>
      </p:sp>
    </p:spTree>
    <p:extLst>
      <p:ext uri="{BB962C8B-B14F-4D97-AF65-F5344CB8AC3E}">
        <p14:creationId xmlns:p14="http://schemas.microsoft.com/office/powerpoint/2010/main" val="37390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B63DCA62-052C-F245-BF46-177576592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495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8B7961-8709-9849-8C08-5DD43D327EBA}"/>
              </a:ext>
            </a:extLst>
          </p:cNvPr>
          <p:cNvSpPr txBox="1"/>
          <p:nvPr/>
        </p:nvSpPr>
        <p:spPr>
          <a:xfrm>
            <a:off x="7090611" y="1463040"/>
            <a:ext cx="4788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otlight MT Light" panose="0204060206030A020304" pitchFamily="18" charset="77"/>
              </a:rPr>
              <a:t>Am I imprisoned </a:t>
            </a:r>
          </a:p>
          <a:p>
            <a:r>
              <a:rPr lang="en-US" sz="4000" dirty="0">
                <a:latin typeface="Footlight MT Light" panose="0204060206030A020304" pitchFamily="18" charset="77"/>
              </a:rPr>
              <a:t>in my mind?</a:t>
            </a:r>
          </a:p>
        </p:txBody>
      </p:sp>
    </p:spTree>
    <p:extLst>
      <p:ext uri="{BB962C8B-B14F-4D97-AF65-F5344CB8AC3E}">
        <p14:creationId xmlns:p14="http://schemas.microsoft.com/office/powerpoint/2010/main" val="134847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object, blue, sitting&#10;&#10;Description automatically generated">
            <a:extLst>
              <a:ext uri="{FF2B5EF4-FFF2-40B4-BE49-F238E27FC236}">
                <a16:creationId xmlns:a16="http://schemas.microsoft.com/office/drawing/2014/main" id="{D3F59B3C-59F0-804C-B40B-A592172A8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0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3373-52C1-6240-9D52-73112173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Footlight MT Light" panose="0204060206030A020304" pitchFamily="18" charset="77"/>
              </a:rPr>
              <a:t>The Epistemological 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8E93B-B4EA-C24E-B95F-64864EAD0BC4}"/>
              </a:ext>
            </a:extLst>
          </p:cNvPr>
          <p:cNvSpPr txBox="1"/>
          <p:nvPr/>
        </p:nvSpPr>
        <p:spPr>
          <a:xfrm>
            <a:off x="7515497" y="1558834"/>
            <a:ext cx="44015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ootlight MT Light" panose="0204060206030A020304" pitchFamily="18" charset="77"/>
              </a:rPr>
              <a:t>How do I know which ideas</a:t>
            </a:r>
          </a:p>
          <a:p>
            <a:r>
              <a:rPr lang="en-US" sz="3200" dirty="0">
                <a:latin typeface="Footlight MT Light" panose="0204060206030A020304" pitchFamily="18" charset="77"/>
              </a:rPr>
              <a:t>I can trust</a:t>
            </a:r>
          </a:p>
          <a:p>
            <a:r>
              <a:rPr lang="en-US" sz="3200" dirty="0">
                <a:latin typeface="Footlight MT Light" panose="0204060206030A020304" pitchFamily="18" charset="77"/>
              </a:rPr>
              <a:t>to give me accurate knowledge</a:t>
            </a:r>
          </a:p>
          <a:p>
            <a:r>
              <a:rPr lang="en-US" sz="3200" dirty="0">
                <a:latin typeface="Footlight MT Light" panose="0204060206030A020304" pitchFamily="18" charset="77"/>
              </a:rPr>
              <a:t>of the world?</a:t>
            </a:r>
          </a:p>
          <a:p>
            <a:endParaRPr lang="en-US" sz="3200" dirty="0">
              <a:latin typeface="Footlight MT Light" panose="0204060206030A020304" pitchFamily="18" charset="77"/>
            </a:endParaRPr>
          </a:p>
          <a:p>
            <a:r>
              <a:rPr lang="en-US" sz="3200" dirty="0">
                <a:latin typeface="Footlight MT Light" panose="0204060206030A020304" pitchFamily="18" charset="77"/>
              </a:rPr>
              <a:t>Which ideas are true?</a:t>
            </a:r>
          </a:p>
        </p:txBody>
      </p:sp>
      <p:pic>
        <p:nvPicPr>
          <p:cNvPr id="10" name="Content Placeholder 9" descr="A person standing in front of a blackboard&#10;&#10;Description automatically generated">
            <a:extLst>
              <a:ext uri="{FF2B5EF4-FFF2-40B4-BE49-F238E27FC236}">
                <a16:creationId xmlns:a16="http://schemas.microsoft.com/office/drawing/2014/main" id="{608E2FFD-436C-AA45-B3C1-8BC4194BC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" y="1471710"/>
            <a:ext cx="4383088" cy="3134112"/>
          </a:xfrm>
        </p:spPr>
      </p:pic>
      <p:pic>
        <p:nvPicPr>
          <p:cNvPr id="11" name="Content Placeholder 9" descr="A person standing in front of a blackboard&#10;&#10;Description automatically generated">
            <a:extLst>
              <a:ext uri="{FF2B5EF4-FFF2-40B4-BE49-F238E27FC236}">
                <a16:creationId xmlns:a16="http://schemas.microsoft.com/office/drawing/2014/main" id="{A4801680-3089-9041-9708-60F4F9428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1471710"/>
            <a:ext cx="7022151" cy="50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6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A087-AC0C-DE45-8259-DB91C2A7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Footlight MT Light" panose="0204060206030A020304" pitchFamily="18" charset="77"/>
              </a:rPr>
              <a:t>The Ontological Argument for God’s Existence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45BC4-DABC-4A43-A49C-D37FF4BD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0" y="1825625"/>
            <a:ext cx="6740436" cy="4351338"/>
          </a:xfrm>
        </p:spPr>
        <p:txBody>
          <a:bodyPr/>
          <a:lstStyle/>
          <a:p>
            <a:r>
              <a:rPr lang="en-US" dirty="0">
                <a:latin typeface="Footlight MT Light" panose="0204060206030A020304" pitchFamily="18" charset="77"/>
              </a:rPr>
              <a:t>1) I have a clear and distinct idea of God</a:t>
            </a:r>
          </a:p>
          <a:p>
            <a:pPr lvl="1"/>
            <a:r>
              <a:rPr lang="en-US" dirty="0">
                <a:latin typeface="Footlight MT Light" panose="0204060206030A020304" pitchFamily="18" charset="77"/>
              </a:rPr>
              <a:t>That God is a Perfect Being</a:t>
            </a:r>
          </a:p>
          <a:p>
            <a:pPr lvl="2"/>
            <a:r>
              <a:rPr lang="en-US" dirty="0">
                <a:latin typeface="Footlight MT Light" panose="0204060206030A020304" pitchFamily="18" charset="77"/>
              </a:rPr>
              <a:t>Omnipotent, Omniscient, Benevolent</a:t>
            </a:r>
          </a:p>
          <a:p>
            <a:r>
              <a:rPr lang="en-US" dirty="0">
                <a:latin typeface="Footlight MT Light" panose="0204060206030A020304" pitchFamily="18" charset="77"/>
              </a:rPr>
              <a:t>2) It is more perfect to exist than not to exist</a:t>
            </a:r>
          </a:p>
          <a:p>
            <a:endParaRPr lang="en-US" dirty="0">
              <a:latin typeface="Footlight MT Light" panose="0204060206030A020304" pitchFamily="18" charset="77"/>
            </a:endParaRPr>
          </a:p>
          <a:p>
            <a:r>
              <a:rPr lang="en-US" dirty="0">
                <a:latin typeface="Footlight MT Light" panose="0204060206030A020304" pitchFamily="18" charset="77"/>
              </a:rPr>
              <a:t>3) Therefore, God must exist.</a:t>
            </a:r>
          </a:p>
          <a:p>
            <a:pPr marL="914400" lvl="2" indent="0">
              <a:buNone/>
            </a:pPr>
            <a:endParaRPr lang="en-US" dirty="0">
              <a:latin typeface="Footlight MT Light" panose="0204060206030A020304" pitchFamily="18" charset="77"/>
            </a:endParaRPr>
          </a:p>
        </p:txBody>
      </p:sp>
      <p:pic>
        <p:nvPicPr>
          <p:cNvPr id="5" name="Picture 4" descr="A picture containing person, water, man, holding&#10;&#10;Description automatically generated">
            <a:extLst>
              <a:ext uri="{FF2B5EF4-FFF2-40B4-BE49-F238E27FC236}">
                <a16:creationId xmlns:a16="http://schemas.microsoft.com/office/drawing/2014/main" id="{BC0BF3F4-6B6D-004E-AA9B-FB773B70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54" y="1690688"/>
            <a:ext cx="4568769" cy="40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5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45BC4-DABC-4A43-A49C-D37FF4BD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0" y="1825625"/>
            <a:ext cx="6740436" cy="4351338"/>
          </a:xfrm>
        </p:spPr>
        <p:txBody>
          <a:bodyPr/>
          <a:lstStyle/>
          <a:p>
            <a:r>
              <a:rPr lang="en-US" dirty="0">
                <a:latin typeface="Footlight MT Light" panose="0204060206030A020304" pitchFamily="18" charset="77"/>
              </a:rPr>
              <a:t>1) It is more perfect not to deceive</a:t>
            </a:r>
          </a:p>
          <a:p>
            <a:endParaRPr lang="en-US" dirty="0">
              <a:latin typeface="Footlight MT Light" panose="0204060206030A020304" pitchFamily="18" charset="77"/>
            </a:endParaRPr>
          </a:p>
          <a:p>
            <a:pPr marL="0" indent="0">
              <a:buNone/>
            </a:pPr>
            <a:endParaRPr lang="en-US" dirty="0">
              <a:latin typeface="Footlight MT Light" panose="0204060206030A020304" pitchFamily="18" charset="77"/>
            </a:endParaRPr>
          </a:p>
          <a:p>
            <a:r>
              <a:rPr lang="en-US" dirty="0">
                <a:latin typeface="Footlight MT Light" panose="0204060206030A020304" pitchFamily="18" charset="77"/>
              </a:rPr>
              <a:t>2) Thus God is not a deceiver, </a:t>
            </a:r>
          </a:p>
          <a:p>
            <a:pPr marL="0" indent="0">
              <a:buNone/>
            </a:pPr>
            <a:r>
              <a:rPr lang="en-US" dirty="0">
                <a:latin typeface="Footlight MT Light" panose="0204060206030A020304" pitchFamily="18" charset="77"/>
              </a:rPr>
              <a:t>	not an Evil Genius</a:t>
            </a:r>
          </a:p>
          <a:p>
            <a:endParaRPr lang="en-US" dirty="0">
              <a:latin typeface="Footlight MT Light" panose="0204060206030A020304" pitchFamily="18" charset="77"/>
            </a:endParaRPr>
          </a:p>
          <a:p>
            <a:r>
              <a:rPr lang="en-US" dirty="0">
                <a:latin typeface="Footlight MT Light" panose="0204060206030A020304" pitchFamily="18" charset="77"/>
              </a:rPr>
              <a:t>3) Therefore, I can trust my </a:t>
            </a:r>
          </a:p>
          <a:p>
            <a:pPr marL="457200" lvl="1" indent="0">
              <a:buNone/>
            </a:pPr>
            <a:r>
              <a:rPr lang="en-US" sz="2800" dirty="0">
                <a:latin typeface="Footlight MT Light" panose="0204060206030A020304" pitchFamily="18" charset="77"/>
              </a:rPr>
              <a:t>	‘clear and distinct’ ideas </a:t>
            </a:r>
          </a:p>
          <a:p>
            <a:pPr marL="914400" lvl="2" indent="0">
              <a:buNone/>
            </a:pPr>
            <a:endParaRPr lang="en-US" dirty="0">
              <a:latin typeface="Footlight MT Light" panose="0204060206030A020304" pitchFamily="18" charset="77"/>
            </a:endParaRPr>
          </a:p>
        </p:txBody>
      </p:sp>
      <p:pic>
        <p:nvPicPr>
          <p:cNvPr id="5" name="Picture 4" descr="A picture containing person, water, man, holding&#10;&#10;Description automatically generated">
            <a:extLst>
              <a:ext uri="{FF2B5EF4-FFF2-40B4-BE49-F238E27FC236}">
                <a16:creationId xmlns:a16="http://schemas.microsoft.com/office/drawing/2014/main" id="{BC0BF3F4-6B6D-004E-AA9B-FB773B70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54" y="1690688"/>
            <a:ext cx="4568769" cy="40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0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362</Words>
  <Application>Microsoft Macintosh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Big Caslon Medium</vt:lpstr>
      <vt:lpstr>Big Caslon Medium</vt:lpstr>
      <vt:lpstr>Broadway</vt:lpstr>
      <vt:lpstr>Calibri</vt:lpstr>
      <vt:lpstr>Calibri Light</vt:lpstr>
      <vt:lpstr>Footlight MT Light</vt:lpstr>
      <vt:lpstr>Times New Roman</vt:lpstr>
      <vt:lpstr>Office Theme</vt:lpstr>
      <vt:lpstr>Descartes</vt:lpstr>
      <vt:lpstr>Two Major Problems</vt:lpstr>
      <vt:lpstr>Finding a Foundation for Knowledge</vt:lpstr>
      <vt:lpstr>The Epistemological Problem</vt:lpstr>
      <vt:lpstr>PowerPoint Presentation</vt:lpstr>
      <vt:lpstr>PowerPoint Presentation</vt:lpstr>
      <vt:lpstr>The Epistemological Problem</vt:lpstr>
      <vt:lpstr>The Ontological Argument for God’s Existence</vt:lpstr>
      <vt:lpstr>PowerPoint Presentation</vt:lpstr>
      <vt:lpstr>Descartes’ Metaphysics Dualism</vt:lpstr>
      <vt:lpstr>Motivations for Dualism</vt:lpstr>
      <vt:lpstr>Problems with Dualism</vt:lpstr>
      <vt:lpstr>Descartes vs Hobbes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Descartes</dc:title>
  <dc:creator>Microsoft Office User</dc:creator>
  <cp:lastModifiedBy>Microsoft Office User</cp:lastModifiedBy>
  <cp:revision>9</cp:revision>
  <dcterms:created xsi:type="dcterms:W3CDTF">2020-03-27T19:12:49Z</dcterms:created>
  <dcterms:modified xsi:type="dcterms:W3CDTF">2021-03-12T19:56:28Z</dcterms:modified>
</cp:coreProperties>
</file>